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23" r:id="rId4"/>
  </p:sldMasterIdLst>
  <p:notesMasterIdLst>
    <p:notesMasterId r:id="rId15"/>
  </p:notesMasterIdLst>
  <p:handoutMasterIdLst>
    <p:handoutMasterId r:id="rId16"/>
  </p:handoutMasterIdLst>
  <p:sldIdLst>
    <p:sldId id="263" r:id="rId5"/>
    <p:sldId id="264" r:id="rId6"/>
    <p:sldId id="266" r:id="rId7"/>
    <p:sldId id="265"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916498C-2B53-4A10-949A-A552A57475B9}" type="datetime1">
              <a:rPr lang="es-ES" smtClean="0"/>
              <a:t>18/11/2022</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8D331BE-4A26-441F-AE74-A51A4C94AC14}" type="slidenum">
              <a:rPr lang="es-ES" smtClean="0"/>
              <a:t>‹Nº›</a:t>
            </a:fld>
            <a:endParaRPr lang="es-ES"/>
          </a:p>
        </p:txBody>
      </p:sp>
    </p:spTree>
    <p:extLst>
      <p:ext uri="{BB962C8B-B14F-4D97-AF65-F5344CB8AC3E}">
        <p14:creationId xmlns:p14="http://schemas.microsoft.com/office/powerpoint/2010/main" val="4612178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3684745-BA50-4801-A8CC-4F97725A600A}" type="datetime1">
              <a:rPr lang="es-ES" noProof="0" smtClean="0"/>
              <a:t>18/11/2022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F6B3765-1535-41FB-A927-AAD2D1E85382}" type="slidenum">
              <a:rPr lang="es-ES" noProof="0" smtClean="0"/>
              <a:t>‹Nº›</a:t>
            </a:fld>
            <a:endParaRPr lang="es-ES" noProof="0"/>
          </a:p>
        </p:txBody>
      </p:sp>
    </p:spTree>
    <p:extLst>
      <p:ext uri="{BB962C8B-B14F-4D97-AF65-F5344CB8AC3E}">
        <p14:creationId xmlns:p14="http://schemas.microsoft.com/office/powerpoint/2010/main" val="31701522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77243749-A12B-4BFB-84D3-E511AF2A6465}" type="datetime1">
              <a:rPr lang="es-ES" noProof="0" smtClean="0"/>
              <a:t>18/11/2022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958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Date Placeholder 2"/>
          <p:cNvSpPr>
            <a:spLocks noGrp="1"/>
          </p:cNvSpPr>
          <p:nvPr>
            <p:ph type="dt" sz="half" idx="10"/>
          </p:nvPr>
        </p:nvSpPr>
        <p:spPr/>
        <p:txBody>
          <a:bodyPr/>
          <a:lstStyle/>
          <a:p>
            <a:pPr rtl="0"/>
            <a:fld id="{D92F3F41-038C-458A-90E1-ED24C6211758}" type="datetime1">
              <a:rPr lang="es-ES" noProof="0" smtClean="0"/>
              <a:t>18/11/2022</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29245867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D92F3F41-038C-458A-90E1-ED24C6211758}" type="datetime1">
              <a:rPr lang="es-ES" noProof="0" smtClean="0"/>
              <a:t>18/11/2022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3367163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D92F3F41-038C-458A-90E1-ED24C6211758}" type="datetime1">
              <a:rPr lang="es-ES" noProof="0" smtClean="0"/>
              <a:t>18/11/2022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0506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D92F3F41-038C-458A-90E1-ED24C6211758}" type="datetime1">
              <a:rPr lang="es-ES" noProof="0" smtClean="0"/>
              <a:t>18/11/2022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49485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D92F3F41-038C-458A-90E1-ED24C6211758}" type="datetime1">
              <a:rPr lang="es-ES" noProof="0" smtClean="0"/>
              <a:t>18/11/2022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313667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D92F3F41-038C-458A-90E1-ED24C6211758}" type="datetime1">
              <a:rPr lang="es-ES" noProof="0" smtClean="0"/>
              <a:t>18/11/2022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2649204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FF275F0E-816A-4632-9878-F44F8A8F87E1}" type="datetime1">
              <a:rPr lang="es-ES" noProof="0" smtClean="0"/>
              <a:t>18/11/2022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05469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C25C98F3-7299-4C21-BF16-543EE1FC358A}" type="datetime1">
              <a:rPr lang="es-ES" noProof="0" smtClean="0"/>
              <a:t>18/11/2022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53407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D92F3F41-038C-458A-90E1-ED24C6211758}" type="datetime1">
              <a:rPr lang="es-ES" noProof="0" smtClean="0"/>
              <a:t>18/11/2022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206738868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pPr rtl="0"/>
            <a:fld id="{C7D94DCE-EB9A-4EA5-B709-51CE30EB4252}" type="datetime1">
              <a:rPr lang="es-ES" noProof="0" smtClean="0"/>
              <a:t>18/11/2022</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6953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8628AC7D-8D75-46F2-B398-277C906F42FE}" type="datetime1">
              <a:rPr lang="es-ES" noProof="0" smtClean="0"/>
              <a:t>18/11/2022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79265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7E8BAAA3-AC2E-4126-AB58-9DA8BF2EF3CE}" type="datetime1">
              <a:rPr lang="es-ES" noProof="0" smtClean="0"/>
              <a:t>18/11/2022</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01685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7ED0F0B0-6249-4D5C-98AC-5A7BC9D2B30B}" type="datetime1">
              <a:rPr lang="es-ES" noProof="0" smtClean="0"/>
              <a:t>18/11/2022</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688780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754E02EB-CEFF-469C-86CD-0AE79AAA340E}" type="datetime1">
              <a:rPr lang="es-ES" noProof="0" smtClean="0"/>
              <a:t>18/11/2022</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4" name="Slide Number Placeholder 3"/>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52636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pPr rtl="0"/>
            <a:fld id="{F607AD85-E3F8-4660-826D-3EC378F257CF}" type="datetime1">
              <a:rPr lang="es-ES" noProof="0" smtClean="0"/>
              <a:t>18/11/2022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918455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pPr rtl="0"/>
            <a:fld id="{D92F3F41-038C-458A-90E1-ED24C6211758}" type="datetime1">
              <a:rPr lang="es-ES" noProof="0" smtClean="0"/>
              <a:t>18/11/2022</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12245897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rtl="0"/>
            <a:fld id="{D92F3F41-038C-458A-90E1-ED24C6211758}" type="datetime1">
              <a:rPr lang="es-ES" noProof="0" smtClean="0"/>
              <a:t>18/11/2022</a:t>
            </a:fld>
            <a:endParaRPr lang="es-ES" noProof="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rtl="0"/>
            <a:endParaRPr lang="es-ES" noProof="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826065967"/>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4000">
              <a:schemeClr val="tx2">
                <a:lumMod val="40000"/>
                <a:lumOff val="6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491FCBB-43BE-4E27-AE92-ECCA54210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05300" cy="1143000"/>
          </a:xfrm>
          <a:prstGeom prst="rect">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5" name="Título 1">
            <a:extLst>
              <a:ext uri="{FF2B5EF4-FFF2-40B4-BE49-F238E27FC236}">
                <a16:creationId xmlns:a16="http://schemas.microsoft.com/office/drawing/2014/main" id="{5AEAEF88-17F0-4E00-A5FF-7AF631FC62B9}"/>
              </a:ext>
            </a:extLst>
          </p:cNvPr>
          <p:cNvSpPr txBox="1">
            <a:spLocks/>
          </p:cNvSpPr>
          <p:nvPr/>
        </p:nvSpPr>
        <p:spPr>
          <a:xfrm>
            <a:off x="1523990" y="1607028"/>
            <a:ext cx="9144000" cy="852393"/>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400" dirty="0"/>
              <a:t>Ciencia y analítica de datos</a:t>
            </a:r>
          </a:p>
        </p:txBody>
      </p:sp>
      <p:sp>
        <p:nvSpPr>
          <p:cNvPr id="6" name="Subtítulo 2">
            <a:extLst>
              <a:ext uri="{FF2B5EF4-FFF2-40B4-BE49-F238E27FC236}">
                <a16:creationId xmlns:a16="http://schemas.microsoft.com/office/drawing/2014/main" id="{0F7C0C8B-C6AC-490D-9C6E-1E93481949A5}"/>
              </a:ext>
            </a:extLst>
          </p:cNvPr>
          <p:cNvSpPr txBox="1">
            <a:spLocks/>
          </p:cNvSpPr>
          <p:nvPr/>
        </p:nvSpPr>
        <p:spPr>
          <a:xfrm>
            <a:off x="2618861" y="2831718"/>
            <a:ext cx="6335953" cy="1036089"/>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s-ES" sz="2800" dirty="0"/>
              <a:t>Calidad del agua de sitios de monitoreo de aguas subterráneas 2020</a:t>
            </a:r>
          </a:p>
        </p:txBody>
      </p:sp>
      <p:sp>
        <p:nvSpPr>
          <p:cNvPr id="12" name="Subtítulo 2">
            <a:extLst>
              <a:ext uri="{FF2B5EF4-FFF2-40B4-BE49-F238E27FC236}">
                <a16:creationId xmlns:a16="http://schemas.microsoft.com/office/drawing/2014/main" id="{7B3B6C70-ECDF-4257-B595-4AA5249D7868}"/>
              </a:ext>
            </a:extLst>
          </p:cNvPr>
          <p:cNvSpPr txBox="1">
            <a:spLocks/>
          </p:cNvSpPr>
          <p:nvPr/>
        </p:nvSpPr>
        <p:spPr>
          <a:xfrm>
            <a:off x="2928013" y="4108725"/>
            <a:ext cx="6335953" cy="103608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endParaRPr lang="es-ES" sz="2800" dirty="0"/>
          </a:p>
        </p:txBody>
      </p:sp>
      <p:sp>
        <p:nvSpPr>
          <p:cNvPr id="13" name="Rectángulo 12">
            <a:extLst>
              <a:ext uri="{FF2B5EF4-FFF2-40B4-BE49-F238E27FC236}">
                <a16:creationId xmlns:a16="http://schemas.microsoft.com/office/drawing/2014/main" id="{2B20AD01-957E-402D-B8B9-31BE38895188}"/>
              </a:ext>
            </a:extLst>
          </p:cNvPr>
          <p:cNvSpPr/>
          <p:nvPr/>
        </p:nvSpPr>
        <p:spPr>
          <a:xfrm>
            <a:off x="2656539" y="4145512"/>
            <a:ext cx="6909264" cy="646331"/>
          </a:xfrm>
          <a:prstGeom prst="rect">
            <a:avLst/>
          </a:prstGeom>
        </p:spPr>
        <p:txBody>
          <a:bodyPr wrap="none">
            <a:spAutoFit/>
          </a:bodyPr>
          <a:lstStyle/>
          <a:p>
            <a:r>
              <a:rPr lang="es-ES" b="1" dirty="0"/>
              <a:t>Profesor titular: PhD. María de las Paz Rico Fernández</a:t>
            </a:r>
          </a:p>
          <a:p>
            <a:r>
              <a:rPr lang="es-ES" b="1" dirty="0"/>
              <a:t>Profesor asistente: Mtro. Roberto Antonio Guevara González</a:t>
            </a:r>
            <a:endParaRPr lang="es-MX" b="1" dirty="0"/>
          </a:p>
        </p:txBody>
      </p:sp>
      <p:sp>
        <p:nvSpPr>
          <p:cNvPr id="14" name="Rectángulo 13">
            <a:extLst>
              <a:ext uri="{FF2B5EF4-FFF2-40B4-BE49-F238E27FC236}">
                <a16:creationId xmlns:a16="http://schemas.microsoft.com/office/drawing/2014/main" id="{480F52C4-7239-4DFB-9D09-BB1D273942EF}"/>
              </a:ext>
            </a:extLst>
          </p:cNvPr>
          <p:cNvSpPr/>
          <p:nvPr/>
        </p:nvSpPr>
        <p:spPr>
          <a:xfrm>
            <a:off x="8153449" y="5579186"/>
            <a:ext cx="3884397" cy="923330"/>
          </a:xfrm>
          <a:prstGeom prst="rect">
            <a:avLst/>
          </a:prstGeom>
        </p:spPr>
        <p:txBody>
          <a:bodyPr wrap="none">
            <a:spAutoFit/>
          </a:bodyPr>
          <a:lstStyle/>
          <a:p>
            <a:pPr algn="ctr"/>
            <a:r>
              <a:rPr lang="pt-BR" b="1" i="1" dirty="0"/>
              <a:t>Equipo 36</a:t>
            </a:r>
          </a:p>
          <a:p>
            <a:pPr algn="ctr"/>
            <a:r>
              <a:rPr lang="pt-BR" b="1" i="1" dirty="0"/>
              <a:t>Marcos Chávez - A01688507</a:t>
            </a:r>
            <a:br>
              <a:rPr lang="pt-BR" b="1" i="1" dirty="0"/>
            </a:br>
            <a:r>
              <a:rPr lang="pt-BR" b="1" i="1" dirty="0"/>
              <a:t>Bernardo </a:t>
            </a:r>
            <a:r>
              <a:rPr lang="pt-BR" b="1" i="1" dirty="0" err="1"/>
              <a:t>Mijangos</a:t>
            </a:r>
            <a:r>
              <a:rPr lang="pt-BR" b="1" i="1" dirty="0"/>
              <a:t> - A01793654</a:t>
            </a:r>
            <a:r>
              <a:rPr lang="pt-BR" b="1" dirty="0"/>
              <a:t> </a:t>
            </a:r>
            <a:endParaRPr lang="es-MX" b="1" dirty="0"/>
          </a:p>
        </p:txBody>
      </p:sp>
    </p:spTree>
    <p:extLst>
      <p:ext uri="{BB962C8B-B14F-4D97-AF65-F5344CB8AC3E}">
        <p14:creationId xmlns:p14="http://schemas.microsoft.com/office/powerpoint/2010/main" val="3956259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4B770-BF92-4CB5-8191-397C687BFF08}"/>
              </a:ext>
            </a:extLst>
          </p:cNvPr>
          <p:cNvSpPr>
            <a:spLocks noGrp="1"/>
          </p:cNvSpPr>
          <p:nvPr>
            <p:ph type="title"/>
          </p:nvPr>
        </p:nvSpPr>
        <p:spPr>
          <a:xfrm>
            <a:off x="0" y="0"/>
            <a:ext cx="8534400" cy="1507067"/>
          </a:xfrm>
        </p:spPr>
        <p:txBody>
          <a:bodyPr/>
          <a:lstStyle/>
          <a:p>
            <a:r>
              <a:rPr lang="es-MX" b="1" dirty="0"/>
              <a:t>Conclusiones</a:t>
            </a:r>
          </a:p>
        </p:txBody>
      </p:sp>
      <p:sp>
        <p:nvSpPr>
          <p:cNvPr id="4" name="Rectángulo 3">
            <a:extLst>
              <a:ext uri="{FF2B5EF4-FFF2-40B4-BE49-F238E27FC236}">
                <a16:creationId xmlns:a16="http://schemas.microsoft.com/office/drawing/2014/main" id="{CAA89D86-AEA9-4B0C-95ED-AA3175E0462B}"/>
              </a:ext>
            </a:extLst>
          </p:cNvPr>
          <p:cNvSpPr/>
          <p:nvPr/>
        </p:nvSpPr>
        <p:spPr>
          <a:xfrm>
            <a:off x="467710" y="6360313"/>
            <a:ext cx="11256579" cy="307777"/>
          </a:xfrm>
          <a:prstGeom prst="rect">
            <a:avLst/>
          </a:prstGeom>
        </p:spPr>
        <p:txBody>
          <a:bodyPr wrap="square">
            <a:spAutoFit/>
          </a:bodyPr>
          <a:lstStyle/>
          <a:p>
            <a:r>
              <a:rPr lang="es-MX" sz="1400"/>
              <a:t>https://github.com/PosgradoMNA/actividades-del-projecto-equipo_36/blob/main/Reto_Aguas_subterraneas_Entrega2.ipynb</a:t>
            </a:r>
            <a:endParaRPr lang="es-MX" sz="1400" dirty="0"/>
          </a:p>
        </p:txBody>
      </p:sp>
      <p:sp>
        <p:nvSpPr>
          <p:cNvPr id="5" name="Subtítulo 2">
            <a:extLst>
              <a:ext uri="{FF2B5EF4-FFF2-40B4-BE49-F238E27FC236}">
                <a16:creationId xmlns:a16="http://schemas.microsoft.com/office/drawing/2014/main" id="{5847C313-B7D0-44DE-8B88-AB94FD7D812D}"/>
              </a:ext>
            </a:extLst>
          </p:cNvPr>
          <p:cNvSpPr txBox="1">
            <a:spLocks/>
          </p:cNvSpPr>
          <p:nvPr/>
        </p:nvSpPr>
        <p:spPr>
          <a:xfrm>
            <a:off x="388884" y="1072055"/>
            <a:ext cx="9774620" cy="4656083"/>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endParaRPr lang="es-ES" sz="2400" dirty="0">
              <a:solidFill>
                <a:schemeClr val="tx1"/>
              </a:solidFill>
            </a:endParaRPr>
          </a:p>
          <a:p>
            <a:pPr marL="0" indent="0" algn="just">
              <a:buNone/>
            </a:pPr>
            <a:r>
              <a:rPr lang="es-ES" sz="2400" dirty="0">
                <a:solidFill>
                  <a:schemeClr val="tx1"/>
                </a:solidFill>
              </a:rPr>
              <a:t>Este ejercicio nos ayudo a aplicar las técnicas de limpieza, exploración y análisis de datos que aprendimos durante el curso. </a:t>
            </a:r>
          </a:p>
          <a:p>
            <a:pPr marL="0" indent="0" algn="just">
              <a:buNone/>
            </a:pPr>
            <a:r>
              <a:rPr lang="es-ES" sz="2400" dirty="0">
                <a:solidFill>
                  <a:schemeClr val="tx1"/>
                </a:solidFill>
              </a:rPr>
              <a:t>Adicional a las técnicas de limpiezas y preprocesamientos de datos se utilizaron modelos de aprendizaje no supervisado (k-</a:t>
            </a:r>
            <a:r>
              <a:rPr lang="es-ES" sz="2400" dirty="0" err="1">
                <a:solidFill>
                  <a:schemeClr val="tx1"/>
                </a:solidFill>
              </a:rPr>
              <a:t>means</a:t>
            </a:r>
            <a:r>
              <a:rPr lang="es-ES" sz="2400" dirty="0">
                <a:solidFill>
                  <a:schemeClr val="tx1"/>
                </a:solidFill>
              </a:rPr>
              <a:t>) y supervisados (</a:t>
            </a:r>
            <a:r>
              <a:rPr lang="es-ES" sz="2400" dirty="0" err="1">
                <a:solidFill>
                  <a:schemeClr val="tx1"/>
                </a:solidFill>
              </a:rPr>
              <a:t>random</a:t>
            </a:r>
            <a:r>
              <a:rPr lang="es-ES" sz="2400" dirty="0">
                <a:solidFill>
                  <a:schemeClr val="tx1"/>
                </a:solidFill>
              </a:rPr>
              <a:t> </a:t>
            </a:r>
            <a:r>
              <a:rPr lang="es-ES" sz="2400" dirty="0" err="1">
                <a:solidFill>
                  <a:schemeClr val="tx1"/>
                </a:solidFill>
              </a:rPr>
              <a:t>forest</a:t>
            </a:r>
            <a:r>
              <a:rPr lang="es-ES" sz="2400" dirty="0">
                <a:solidFill>
                  <a:schemeClr val="tx1"/>
                </a:solidFill>
              </a:rPr>
              <a:t> y </a:t>
            </a:r>
            <a:r>
              <a:rPr lang="es-ES" sz="2400" dirty="0" err="1">
                <a:solidFill>
                  <a:schemeClr val="tx1"/>
                </a:solidFill>
              </a:rPr>
              <a:t>decision</a:t>
            </a:r>
            <a:r>
              <a:rPr lang="es-ES" sz="2400" dirty="0">
                <a:solidFill>
                  <a:schemeClr val="tx1"/>
                </a:solidFill>
              </a:rPr>
              <a:t> </a:t>
            </a:r>
            <a:r>
              <a:rPr lang="es-ES" sz="2400" dirty="0" err="1">
                <a:solidFill>
                  <a:schemeClr val="tx1"/>
                </a:solidFill>
              </a:rPr>
              <a:t>tree</a:t>
            </a:r>
            <a:r>
              <a:rPr lang="es-ES" sz="2400" dirty="0">
                <a:solidFill>
                  <a:schemeClr val="tx1"/>
                </a:solidFill>
              </a:rPr>
              <a:t>) para identificar </a:t>
            </a:r>
            <a:r>
              <a:rPr lang="es-ES" sz="2400" dirty="0" err="1">
                <a:solidFill>
                  <a:schemeClr val="tx1"/>
                </a:solidFill>
              </a:rPr>
              <a:t>clusters</a:t>
            </a:r>
            <a:r>
              <a:rPr lang="es-ES" sz="2400" dirty="0">
                <a:solidFill>
                  <a:schemeClr val="tx1"/>
                </a:solidFill>
              </a:rPr>
              <a:t> naturales en los datos y poder obtener las clasificaciones con variables de mayor importancia.</a:t>
            </a:r>
          </a:p>
          <a:p>
            <a:pPr marL="0" indent="0" algn="just">
              <a:buNone/>
            </a:pPr>
            <a:r>
              <a:rPr lang="es-ES" sz="2400" dirty="0">
                <a:solidFill>
                  <a:schemeClr val="tx1"/>
                </a:solidFill>
              </a:rPr>
              <a:t>Es relevante comentar la importancia de seguir practicando este tipo de técnicas en la vida diaria para fortalecer los </a:t>
            </a:r>
            <a:r>
              <a:rPr lang="es-ES" sz="2400">
                <a:solidFill>
                  <a:schemeClr val="tx1"/>
                </a:solidFill>
              </a:rPr>
              <a:t>conocimientos adquiridos.</a:t>
            </a:r>
            <a:endParaRPr lang="es-ES" sz="2400" dirty="0">
              <a:solidFill>
                <a:schemeClr val="tx1"/>
              </a:solidFill>
            </a:endParaRPr>
          </a:p>
          <a:p>
            <a:pPr marL="0" indent="0" algn="just">
              <a:buNone/>
            </a:pPr>
            <a:endParaRPr lang="es-ES" sz="2400" dirty="0">
              <a:solidFill>
                <a:schemeClr val="tx1"/>
              </a:solidFill>
            </a:endParaRPr>
          </a:p>
        </p:txBody>
      </p:sp>
    </p:spTree>
    <p:extLst>
      <p:ext uri="{BB962C8B-B14F-4D97-AF65-F5344CB8AC3E}">
        <p14:creationId xmlns:p14="http://schemas.microsoft.com/office/powerpoint/2010/main" val="425124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D6A7D-0076-4B9D-A4FE-B1DA7806B893}"/>
              </a:ext>
            </a:extLst>
          </p:cNvPr>
          <p:cNvSpPr>
            <a:spLocks noGrp="1"/>
          </p:cNvSpPr>
          <p:nvPr>
            <p:ph type="title"/>
          </p:nvPr>
        </p:nvSpPr>
        <p:spPr>
          <a:xfrm>
            <a:off x="0" y="1"/>
            <a:ext cx="8534400" cy="840828"/>
          </a:xfrm>
        </p:spPr>
        <p:txBody>
          <a:bodyPr/>
          <a:lstStyle/>
          <a:p>
            <a:r>
              <a:rPr lang="en-US" b="1" dirty="0" err="1"/>
              <a:t>Antecedentes</a:t>
            </a:r>
            <a:r>
              <a:rPr lang="en-US" b="1" dirty="0"/>
              <a:t>:</a:t>
            </a:r>
            <a:endParaRPr lang="es-MX" b="1" dirty="0"/>
          </a:p>
        </p:txBody>
      </p:sp>
      <p:sp>
        <p:nvSpPr>
          <p:cNvPr id="5" name="Subtítulo 2">
            <a:extLst>
              <a:ext uri="{FF2B5EF4-FFF2-40B4-BE49-F238E27FC236}">
                <a16:creationId xmlns:a16="http://schemas.microsoft.com/office/drawing/2014/main" id="{853A3F72-4A01-43AA-8125-F14CB1066BDB}"/>
              </a:ext>
            </a:extLst>
          </p:cNvPr>
          <p:cNvSpPr txBox="1">
            <a:spLocks/>
          </p:cNvSpPr>
          <p:nvPr/>
        </p:nvSpPr>
        <p:spPr>
          <a:xfrm>
            <a:off x="369647" y="1074513"/>
            <a:ext cx="5841967" cy="3938921"/>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s-ES" sz="2400" dirty="0">
                <a:solidFill>
                  <a:schemeClr val="tx1"/>
                </a:solidFill>
              </a:rPr>
              <a:t>Para este reto se selecciono la base de datos con indicadores de la calidad del agua de sitios de monitoreo de aguas subterráneas 2020.</a:t>
            </a:r>
          </a:p>
          <a:p>
            <a:pPr marL="0" indent="0" algn="just">
              <a:buNone/>
            </a:pPr>
            <a:r>
              <a:rPr lang="es-ES" sz="2400" dirty="0">
                <a:solidFill>
                  <a:schemeClr val="tx1"/>
                </a:solidFill>
              </a:rPr>
              <a:t>Contiene mediciones de la calidad del agua correspondiente a 1,068 sitios en toda la republica mexicana.</a:t>
            </a:r>
          </a:p>
          <a:p>
            <a:pPr marL="0" indent="0" algn="just">
              <a:buNone/>
            </a:pPr>
            <a:r>
              <a:rPr lang="es-ES" sz="2400" dirty="0">
                <a:solidFill>
                  <a:schemeClr val="tx1"/>
                </a:solidFill>
              </a:rPr>
              <a:t>Clasificando la calidad del agua en tres categorías utilizando los colores del semáforo (verde, amarillo y rojo)</a:t>
            </a:r>
          </a:p>
          <a:p>
            <a:pPr marL="0" indent="0" algn="just">
              <a:buNone/>
            </a:pPr>
            <a:endParaRPr lang="es-ES" sz="2400" dirty="0">
              <a:solidFill>
                <a:schemeClr val="tx1"/>
              </a:solidFill>
            </a:endParaRPr>
          </a:p>
        </p:txBody>
      </p:sp>
      <p:sp>
        <p:nvSpPr>
          <p:cNvPr id="6" name="CuadroTexto 5">
            <a:extLst>
              <a:ext uri="{FF2B5EF4-FFF2-40B4-BE49-F238E27FC236}">
                <a16:creationId xmlns:a16="http://schemas.microsoft.com/office/drawing/2014/main" id="{95AF73EB-41F6-4ACC-8942-CD7BBFE10758}"/>
              </a:ext>
            </a:extLst>
          </p:cNvPr>
          <p:cNvSpPr txBox="1"/>
          <p:nvPr/>
        </p:nvSpPr>
        <p:spPr>
          <a:xfrm>
            <a:off x="4673327" y="6017171"/>
            <a:ext cx="7518673" cy="307777"/>
          </a:xfrm>
          <a:prstGeom prst="rect">
            <a:avLst/>
          </a:prstGeom>
          <a:noFill/>
        </p:spPr>
        <p:txBody>
          <a:bodyPr wrap="square" rtlCol="0">
            <a:spAutoFit/>
          </a:bodyPr>
          <a:lstStyle/>
          <a:p>
            <a:r>
              <a:rPr lang="es-MX" sz="1400" dirty="0"/>
              <a:t>http://201.116.60.46/Datos_de_calidad_del_agua_de_5000_sitios_de_monitoreo.zip</a:t>
            </a:r>
          </a:p>
        </p:txBody>
      </p:sp>
      <p:pic>
        <p:nvPicPr>
          <p:cNvPr id="3074" name="Picture 2">
            <a:extLst>
              <a:ext uri="{FF2B5EF4-FFF2-40B4-BE49-F238E27FC236}">
                <a16:creationId xmlns:a16="http://schemas.microsoft.com/office/drawing/2014/main" id="{83153F54-877C-433B-A4CD-58D9C9A2D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221" y="1567850"/>
            <a:ext cx="5348132" cy="372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63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76C8D-A7AB-4B22-B1D9-37E07B5E074F}"/>
              </a:ext>
            </a:extLst>
          </p:cNvPr>
          <p:cNvSpPr>
            <a:spLocks noGrp="1"/>
          </p:cNvSpPr>
          <p:nvPr>
            <p:ph type="title"/>
          </p:nvPr>
        </p:nvSpPr>
        <p:spPr>
          <a:xfrm>
            <a:off x="0" y="0"/>
            <a:ext cx="8544910" cy="1303283"/>
          </a:xfrm>
        </p:spPr>
        <p:txBody>
          <a:bodyPr/>
          <a:lstStyle/>
          <a:p>
            <a:r>
              <a:rPr lang="en-US" b="1" dirty="0"/>
              <a:t>OBJETIVOS</a:t>
            </a:r>
            <a:endParaRPr lang="es-MX" b="1" dirty="0"/>
          </a:p>
        </p:txBody>
      </p:sp>
      <p:sp>
        <p:nvSpPr>
          <p:cNvPr id="4" name="Subtítulo 2">
            <a:extLst>
              <a:ext uri="{FF2B5EF4-FFF2-40B4-BE49-F238E27FC236}">
                <a16:creationId xmlns:a16="http://schemas.microsoft.com/office/drawing/2014/main" id="{5FBE29D5-9E97-4B05-971C-D79B0C0DF9ED}"/>
              </a:ext>
            </a:extLst>
          </p:cNvPr>
          <p:cNvSpPr txBox="1">
            <a:spLocks/>
          </p:cNvSpPr>
          <p:nvPr/>
        </p:nvSpPr>
        <p:spPr>
          <a:xfrm>
            <a:off x="254033" y="1459539"/>
            <a:ext cx="11780312" cy="494126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s-ES" sz="2400" dirty="0">
                <a:solidFill>
                  <a:schemeClr val="tx1"/>
                </a:solidFill>
              </a:rPr>
              <a:t>Con la base de datos  se planteo realizar a cabo las siguientes tareas:</a:t>
            </a:r>
            <a:br>
              <a:rPr lang="es-ES" sz="2400" dirty="0">
                <a:solidFill>
                  <a:schemeClr val="tx1"/>
                </a:solidFill>
              </a:rPr>
            </a:br>
            <a:endParaRPr lang="es-ES" sz="2400" dirty="0">
              <a:solidFill>
                <a:schemeClr val="tx1"/>
              </a:solidFill>
            </a:endParaRPr>
          </a:p>
          <a:p>
            <a:pPr algn="just"/>
            <a:r>
              <a:rPr lang="es-ES" sz="2400" dirty="0">
                <a:solidFill>
                  <a:schemeClr val="tx1"/>
                </a:solidFill>
              </a:rPr>
              <a:t>Limpieza de los datos.</a:t>
            </a:r>
          </a:p>
          <a:p>
            <a:pPr algn="just"/>
            <a:r>
              <a:rPr lang="es-ES" sz="2400" dirty="0">
                <a:solidFill>
                  <a:schemeClr val="tx1"/>
                </a:solidFill>
              </a:rPr>
              <a:t>Análisis exploratorio de los datos.</a:t>
            </a:r>
          </a:p>
          <a:p>
            <a:pPr algn="just"/>
            <a:r>
              <a:rPr lang="es-ES" sz="2400" dirty="0">
                <a:solidFill>
                  <a:schemeClr val="tx1"/>
                </a:solidFill>
              </a:rPr>
              <a:t>Identificación de </a:t>
            </a:r>
            <a:r>
              <a:rPr lang="es-ES" sz="2400" dirty="0" err="1">
                <a:solidFill>
                  <a:schemeClr val="tx1"/>
                </a:solidFill>
              </a:rPr>
              <a:t>clusters</a:t>
            </a:r>
            <a:r>
              <a:rPr lang="es-ES" sz="2400" dirty="0">
                <a:solidFill>
                  <a:schemeClr val="tx1"/>
                </a:solidFill>
              </a:rPr>
              <a:t> por ubicación.</a:t>
            </a:r>
            <a:endParaRPr lang="es-MX" sz="2400" dirty="0">
              <a:solidFill>
                <a:schemeClr val="tx1"/>
              </a:solidFill>
            </a:endParaRPr>
          </a:p>
          <a:p>
            <a:pPr algn="just"/>
            <a:r>
              <a:rPr lang="es-MX" sz="2400" dirty="0">
                <a:solidFill>
                  <a:schemeClr val="tx1"/>
                </a:solidFill>
              </a:rPr>
              <a:t>Detección de relaciones entre la calidad del agua y ubicación.</a:t>
            </a:r>
          </a:p>
          <a:p>
            <a:pPr algn="just"/>
            <a:r>
              <a:rPr lang="es-ES" sz="2400" dirty="0">
                <a:solidFill>
                  <a:schemeClr val="tx1"/>
                </a:solidFill>
              </a:rPr>
              <a:t>Elección de variables significativas para semaforización del sitio.</a:t>
            </a:r>
          </a:p>
          <a:p>
            <a:pPr algn="just"/>
            <a:r>
              <a:rPr lang="es-ES" sz="2400" dirty="0">
                <a:solidFill>
                  <a:schemeClr val="tx1"/>
                </a:solidFill>
              </a:rPr>
              <a:t>Aplicación de los modelos de arboles de decisión y bosques aleatorios para la clasificación.</a:t>
            </a:r>
          </a:p>
          <a:p>
            <a:pPr algn="just"/>
            <a:r>
              <a:rPr lang="es-ES" sz="2400" dirty="0">
                <a:solidFill>
                  <a:schemeClr val="tx1"/>
                </a:solidFill>
              </a:rPr>
              <a:t>Análisis de resultados.</a:t>
            </a:r>
          </a:p>
          <a:p>
            <a:pPr algn="just"/>
            <a:endParaRPr lang="es-ES" sz="2400" dirty="0">
              <a:solidFill>
                <a:schemeClr val="tx1"/>
              </a:solidFill>
            </a:endParaRPr>
          </a:p>
        </p:txBody>
      </p:sp>
    </p:spTree>
    <p:extLst>
      <p:ext uri="{BB962C8B-B14F-4D97-AF65-F5344CB8AC3E}">
        <p14:creationId xmlns:p14="http://schemas.microsoft.com/office/powerpoint/2010/main" val="184149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74817-2C09-4D37-B1A9-A00EA9FC93AC}"/>
              </a:ext>
            </a:extLst>
          </p:cNvPr>
          <p:cNvSpPr>
            <a:spLocks noGrp="1"/>
          </p:cNvSpPr>
          <p:nvPr>
            <p:ph type="title"/>
          </p:nvPr>
        </p:nvSpPr>
        <p:spPr>
          <a:xfrm>
            <a:off x="0" y="0"/>
            <a:ext cx="8534400" cy="1507067"/>
          </a:xfrm>
        </p:spPr>
        <p:txBody>
          <a:bodyPr/>
          <a:lstStyle/>
          <a:p>
            <a:r>
              <a:rPr lang="es-MX" b="1" dirty="0"/>
              <a:t>Limpieza de l</a:t>
            </a:r>
            <a:r>
              <a:rPr lang="en-US" b="1" dirty="0" err="1"/>
              <a:t>os</a:t>
            </a:r>
            <a:r>
              <a:rPr lang="en-US" b="1" dirty="0"/>
              <a:t> </a:t>
            </a:r>
            <a:r>
              <a:rPr lang="en-US" b="1" dirty="0" err="1"/>
              <a:t>datos</a:t>
            </a:r>
            <a:endParaRPr lang="es-MX" b="1" dirty="0"/>
          </a:p>
        </p:txBody>
      </p:sp>
      <p:sp>
        <p:nvSpPr>
          <p:cNvPr id="4" name="Subtítulo 2">
            <a:extLst>
              <a:ext uri="{FF2B5EF4-FFF2-40B4-BE49-F238E27FC236}">
                <a16:creationId xmlns:a16="http://schemas.microsoft.com/office/drawing/2014/main" id="{2E0881B1-9521-48AE-B51B-79DE7CEF9BCE}"/>
              </a:ext>
            </a:extLst>
          </p:cNvPr>
          <p:cNvSpPr txBox="1">
            <a:spLocks/>
          </p:cNvSpPr>
          <p:nvPr/>
        </p:nvSpPr>
        <p:spPr>
          <a:xfrm>
            <a:off x="325821" y="1728606"/>
            <a:ext cx="10132074" cy="381993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s-ES" sz="2400" dirty="0">
                <a:solidFill>
                  <a:schemeClr val="tx1"/>
                </a:solidFill>
              </a:rPr>
              <a:t>Se realizo un análisis detallado de la base de datos se observaron variables de tipo categóricas, numéricas y ordinales.</a:t>
            </a:r>
          </a:p>
          <a:p>
            <a:pPr marL="0" indent="0" algn="just">
              <a:buNone/>
            </a:pPr>
            <a:r>
              <a:rPr lang="es-ES" sz="2400" dirty="0">
                <a:solidFill>
                  <a:schemeClr val="tx1"/>
                </a:solidFill>
              </a:rPr>
              <a:t>La mayoría de las variables numéricas contenían datos faltantes, </a:t>
            </a:r>
            <a:r>
              <a:rPr lang="es-ES" sz="2400" dirty="0" err="1">
                <a:solidFill>
                  <a:schemeClr val="tx1"/>
                </a:solidFill>
              </a:rPr>
              <a:t>strings</a:t>
            </a:r>
            <a:r>
              <a:rPr lang="es-ES" sz="2400" dirty="0">
                <a:solidFill>
                  <a:schemeClr val="tx1"/>
                </a:solidFill>
              </a:rPr>
              <a:t> y </a:t>
            </a:r>
            <a:r>
              <a:rPr lang="es-ES" sz="2400" dirty="0" err="1">
                <a:solidFill>
                  <a:schemeClr val="tx1"/>
                </a:solidFill>
              </a:rPr>
              <a:t>outliers</a:t>
            </a:r>
            <a:r>
              <a:rPr lang="es-ES" sz="2400" dirty="0">
                <a:solidFill>
                  <a:schemeClr val="tx1"/>
                </a:solidFill>
              </a:rPr>
              <a:t>.  Se realizo la limpieza de los datos sustituyendo los </a:t>
            </a:r>
            <a:r>
              <a:rPr lang="es-ES" sz="2400" dirty="0" err="1">
                <a:solidFill>
                  <a:schemeClr val="tx1"/>
                </a:solidFill>
              </a:rPr>
              <a:t>string</a:t>
            </a:r>
            <a:r>
              <a:rPr lang="es-ES" sz="2400" dirty="0">
                <a:solidFill>
                  <a:schemeClr val="tx1"/>
                </a:solidFill>
              </a:rPr>
              <a:t> por valores numéricos, se toparon los </a:t>
            </a:r>
            <a:r>
              <a:rPr lang="es-ES" sz="2400" dirty="0" err="1">
                <a:solidFill>
                  <a:schemeClr val="tx1"/>
                </a:solidFill>
              </a:rPr>
              <a:t>outliers</a:t>
            </a:r>
            <a:r>
              <a:rPr lang="es-ES" sz="2400" dirty="0">
                <a:solidFill>
                  <a:schemeClr val="tx1"/>
                </a:solidFill>
              </a:rPr>
              <a:t> e imputaron los valores nulos.</a:t>
            </a:r>
          </a:p>
          <a:p>
            <a:pPr marL="0" indent="0" algn="just">
              <a:buNone/>
            </a:pPr>
            <a:r>
              <a:rPr lang="es-ES" sz="2400" dirty="0">
                <a:solidFill>
                  <a:schemeClr val="tx1"/>
                </a:solidFill>
              </a:rPr>
              <a:t>Con las variables categóricas se imputaron datos faltantes y transformamos a numéricas.</a:t>
            </a:r>
          </a:p>
          <a:p>
            <a:pPr marL="0" indent="0" algn="just">
              <a:buNone/>
            </a:pPr>
            <a:endParaRPr lang="es-ES" sz="2400" dirty="0">
              <a:solidFill>
                <a:schemeClr val="tx1"/>
              </a:solidFill>
            </a:endParaRPr>
          </a:p>
        </p:txBody>
      </p:sp>
    </p:spTree>
    <p:extLst>
      <p:ext uri="{BB962C8B-B14F-4D97-AF65-F5344CB8AC3E}">
        <p14:creationId xmlns:p14="http://schemas.microsoft.com/office/powerpoint/2010/main" val="176830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2FE15-705A-45B5-93D4-E1183FDB24B7}"/>
              </a:ext>
            </a:extLst>
          </p:cNvPr>
          <p:cNvSpPr>
            <a:spLocks noGrp="1"/>
          </p:cNvSpPr>
          <p:nvPr>
            <p:ph type="title"/>
          </p:nvPr>
        </p:nvSpPr>
        <p:spPr>
          <a:xfrm>
            <a:off x="0" y="0"/>
            <a:ext cx="8534400" cy="1507067"/>
          </a:xfrm>
        </p:spPr>
        <p:txBody>
          <a:bodyPr/>
          <a:lstStyle/>
          <a:p>
            <a:r>
              <a:rPr lang="es-MX" b="1" dirty="0"/>
              <a:t>Análisis exploratorio de los datos</a:t>
            </a:r>
          </a:p>
        </p:txBody>
      </p:sp>
      <p:sp>
        <p:nvSpPr>
          <p:cNvPr id="4" name="Subtítulo 2">
            <a:extLst>
              <a:ext uri="{FF2B5EF4-FFF2-40B4-BE49-F238E27FC236}">
                <a16:creationId xmlns:a16="http://schemas.microsoft.com/office/drawing/2014/main" id="{9E579DB6-1EC2-4320-8935-E8B2ABEC6B3F}"/>
              </a:ext>
            </a:extLst>
          </p:cNvPr>
          <p:cNvSpPr txBox="1">
            <a:spLocks/>
          </p:cNvSpPr>
          <p:nvPr/>
        </p:nvSpPr>
        <p:spPr>
          <a:xfrm>
            <a:off x="325821" y="1728606"/>
            <a:ext cx="10668000" cy="219175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s-ES" sz="2400" dirty="0">
                <a:solidFill>
                  <a:schemeClr val="tx1"/>
                </a:solidFill>
              </a:rPr>
              <a:t>Se realizo un análisis detallado de los datos numéricos con las métricas de tendencia central (media, mediana) y de dispersión (varianza y rango intercuartílico).  Se identificaron y redujeron la magnitud de los </a:t>
            </a:r>
            <a:r>
              <a:rPr lang="es-ES" sz="2400" dirty="0" err="1">
                <a:solidFill>
                  <a:schemeClr val="tx1"/>
                </a:solidFill>
              </a:rPr>
              <a:t>outliers</a:t>
            </a:r>
            <a:r>
              <a:rPr lang="es-ES" sz="2400" dirty="0">
                <a:solidFill>
                  <a:schemeClr val="tx1"/>
                </a:solidFill>
              </a:rPr>
              <a:t>.</a:t>
            </a:r>
          </a:p>
        </p:txBody>
      </p:sp>
      <p:pic>
        <p:nvPicPr>
          <p:cNvPr id="5" name="Imagen 4">
            <a:extLst>
              <a:ext uri="{FF2B5EF4-FFF2-40B4-BE49-F238E27FC236}">
                <a16:creationId xmlns:a16="http://schemas.microsoft.com/office/drawing/2014/main" id="{993792D4-6B51-48F5-85D3-30AA95E349A1}"/>
              </a:ext>
            </a:extLst>
          </p:cNvPr>
          <p:cNvPicPr>
            <a:picLocks noChangeAspect="1"/>
          </p:cNvPicPr>
          <p:nvPr/>
        </p:nvPicPr>
        <p:blipFill>
          <a:blip r:embed="rId2"/>
          <a:stretch>
            <a:fillRect/>
          </a:stretch>
        </p:blipFill>
        <p:spPr>
          <a:xfrm>
            <a:off x="6205539" y="4081765"/>
            <a:ext cx="4258332" cy="1771596"/>
          </a:xfrm>
          <a:prstGeom prst="rect">
            <a:avLst/>
          </a:prstGeom>
        </p:spPr>
      </p:pic>
      <p:pic>
        <p:nvPicPr>
          <p:cNvPr id="4100" name="Picture 4">
            <a:extLst>
              <a:ext uri="{FF2B5EF4-FFF2-40B4-BE49-F238E27FC236}">
                <a16:creationId xmlns:a16="http://schemas.microsoft.com/office/drawing/2014/main" id="{7550DCAC-EE03-4740-B12F-2FDA7B4E2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575" y="4081765"/>
            <a:ext cx="4311108" cy="177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41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FB85C-6525-4749-B897-45269CD5F1FC}"/>
              </a:ext>
            </a:extLst>
          </p:cNvPr>
          <p:cNvSpPr>
            <a:spLocks noGrp="1"/>
          </p:cNvSpPr>
          <p:nvPr>
            <p:ph type="title"/>
          </p:nvPr>
        </p:nvSpPr>
        <p:spPr>
          <a:xfrm>
            <a:off x="133165" y="168075"/>
            <a:ext cx="9090734" cy="1435503"/>
          </a:xfrm>
        </p:spPr>
        <p:txBody>
          <a:bodyPr>
            <a:normAutofit fontScale="90000"/>
          </a:bodyPr>
          <a:lstStyle/>
          <a:p>
            <a:r>
              <a:rPr lang="es-ES" sz="4000" b="1" dirty="0"/>
              <a:t>Identificación de </a:t>
            </a:r>
            <a:r>
              <a:rPr lang="es-ES" sz="4000" b="1" dirty="0" err="1"/>
              <a:t>clusters</a:t>
            </a:r>
            <a:r>
              <a:rPr lang="es-ES" sz="4000" b="1" dirty="0"/>
              <a:t> por ubicación</a:t>
            </a:r>
            <a:br>
              <a:rPr lang="es-MX" dirty="0"/>
            </a:br>
            <a:endParaRPr lang="es-MX" dirty="0"/>
          </a:p>
        </p:txBody>
      </p:sp>
      <p:sp>
        <p:nvSpPr>
          <p:cNvPr id="5" name="Subtítulo 2">
            <a:extLst>
              <a:ext uri="{FF2B5EF4-FFF2-40B4-BE49-F238E27FC236}">
                <a16:creationId xmlns:a16="http://schemas.microsoft.com/office/drawing/2014/main" id="{FD6FC56B-5A94-4ABC-9AF2-3A15444FA1A5}"/>
              </a:ext>
            </a:extLst>
          </p:cNvPr>
          <p:cNvSpPr txBox="1">
            <a:spLocks/>
          </p:cNvSpPr>
          <p:nvPr/>
        </p:nvSpPr>
        <p:spPr>
          <a:xfrm>
            <a:off x="325821" y="1728606"/>
            <a:ext cx="11456276" cy="1287863"/>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s-ES" sz="2400" dirty="0">
                <a:solidFill>
                  <a:schemeClr val="tx1"/>
                </a:solidFill>
              </a:rPr>
              <a:t>Se llevo a cabo una </a:t>
            </a:r>
            <a:r>
              <a:rPr lang="es-ES" sz="2400" dirty="0" err="1">
                <a:solidFill>
                  <a:schemeClr val="tx1"/>
                </a:solidFill>
              </a:rPr>
              <a:t>clusterización</a:t>
            </a:r>
            <a:r>
              <a:rPr lang="es-ES" sz="2400" dirty="0">
                <a:solidFill>
                  <a:schemeClr val="tx1"/>
                </a:solidFill>
              </a:rPr>
              <a:t> de los sitios a través de su ubicación geográfica (latitud, longitud) dentro de la republica mexicana.</a:t>
            </a:r>
          </a:p>
          <a:p>
            <a:pPr marL="0" indent="0" algn="just">
              <a:buNone/>
            </a:pPr>
            <a:r>
              <a:rPr lang="es-ES" sz="2400" dirty="0">
                <a:solidFill>
                  <a:schemeClr val="tx1"/>
                </a:solidFill>
              </a:rPr>
              <a:t>Se lograron identificar idealmente tres </a:t>
            </a:r>
            <a:r>
              <a:rPr lang="es-ES" sz="2400" dirty="0" err="1">
                <a:solidFill>
                  <a:schemeClr val="tx1"/>
                </a:solidFill>
              </a:rPr>
              <a:t>clusters</a:t>
            </a:r>
            <a:r>
              <a:rPr lang="es-ES" sz="2400" dirty="0">
                <a:solidFill>
                  <a:schemeClr val="tx1"/>
                </a:solidFill>
              </a:rPr>
              <a:t> en el norte, centro y sur del país.</a:t>
            </a:r>
          </a:p>
        </p:txBody>
      </p:sp>
      <p:pic>
        <p:nvPicPr>
          <p:cNvPr id="7170" name="Picture 2">
            <a:extLst>
              <a:ext uri="{FF2B5EF4-FFF2-40B4-BE49-F238E27FC236}">
                <a16:creationId xmlns:a16="http://schemas.microsoft.com/office/drawing/2014/main" id="{F39A603C-F21B-448C-B4ED-5C2AC757C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92" y="3481552"/>
            <a:ext cx="5671808" cy="26409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CC144A4-D19E-4394-9201-F86B93740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9585" y="3456221"/>
            <a:ext cx="4191607" cy="264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79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699F0-A621-430C-9097-D7BB472C0FBD}"/>
              </a:ext>
            </a:extLst>
          </p:cNvPr>
          <p:cNvSpPr>
            <a:spLocks noGrp="1"/>
          </p:cNvSpPr>
          <p:nvPr>
            <p:ph type="title"/>
          </p:nvPr>
        </p:nvSpPr>
        <p:spPr>
          <a:xfrm>
            <a:off x="-1" y="0"/>
            <a:ext cx="9837683" cy="1507067"/>
          </a:xfrm>
        </p:spPr>
        <p:txBody>
          <a:bodyPr>
            <a:normAutofit fontScale="90000"/>
          </a:bodyPr>
          <a:lstStyle/>
          <a:p>
            <a:r>
              <a:rPr lang="es-MX" sz="4000" b="1" dirty="0"/>
              <a:t>Detección de relaciones entre la calidad del agua y ubicación</a:t>
            </a:r>
            <a:br>
              <a:rPr lang="es-MX" dirty="0"/>
            </a:br>
            <a:endParaRPr lang="es-MX" dirty="0"/>
          </a:p>
        </p:txBody>
      </p:sp>
      <p:pic>
        <p:nvPicPr>
          <p:cNvPr id="8194" name="Picture 2">
            <a:extLst>
              <a:ext uri="{FF2B5EF4-FFF2-40B4-BE49-F238E27FC236}">
                <a16:creationId xmlns:a16="http://schemas.microsoft.com/office/drawing/2014/main" id="{494F3A35-1761-4823-8D83-076340ACA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88" y="3429000"/>
            <a:ext cx="4828022" cy="304187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BE8C5907-A9E8-4277-980C-DC93B29D1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821" y="3475355"/>
            <a:ext cx="5693091" cy="2995516"/>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090176FC-CA73-447E-9B4D-CDCB23E0ED8B}"/>
              </a:ext>
            </a:extLst>
          </p:cNvPr>
          <p:cNvSpPr txBox="1">
            <a:spLocks/>
          </p:cNvSpPr>
          <p:nvPr/>
        </p:nvSpPr>
        <p:spPr>
          <a:xfrm>
            <a:off x="364088" y="1250731"/>
            <a:ext cx="11463824" cy="193390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s-ES" sz="2400" dirty="0">
                <a:solidFill>
                  <a:schemeClr val="tx1"/>
                </a:solidFill>
              </a:rPr>
              <a:t>Se encontró que el centro del país concentra la mayor cantidad de sitios, sin embargo están clasificados con semáforo rojo (Mala calidad). Mientras que al sur del país hay menos sitios, pero su inmensa mayoría se encuentran en semáforo verde o amarillo (Calidad buena y aceptable) y en el norte del país tiene una proporción equilibrada de sitios de los tres tipos.</a:t>
            </a:r>
          </a:p>
        </p:txBody>
      </p:sp>
    </p:spTree>
    <p:extLst>
      <p:ext uri="{BB962C8B-B14F-4D97-AF65-F5344CB8AC3E}">
        <p14:creationId xmlns:p14="http://schemas.microsoft.com/office/powerpoint/2010/main" val="368419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FD051-12CB-4B9D-AAA1-3F713C0B1C36}"/>
              </a:ext>
            </a:extLst>
          </p:cNvPr>
          <p:cNvSpPr>
            <a:spLocks noGrp="1"/>
          </p:cNvSpPr>
          <p:nvPr>
            <p:ph type="title"/>
          </p:nvPr>
        </p:nvSpPr>
        <p:spPr>
          <a:xfrm>
            <a:off x="0" y="0"/>
            <a:ext cx="8534400" cy="1507067"/>
          </a:xfrm>
        </p:spPr>
        <p:txBody>
          <a:bodyPr>
            <a:normAutofit fontScale="90000"/>
          </a:bodyPr>
          <a:lstStyle/>
          <a:p>
            <a:r>
              <a:rPr lang="es-ES" b="1" dirty="0"/>
              <a:t>Elección de variables significativas y Aplicación de los modelos</a:t>
            </a:r>
            <a:endParaRPr lang="es-MX" b="1" dirty="0"/>
          </a:p>
        </p:txBody>
      </p:sp>
      <p:sp>
        <p:nvSpPr>
          <p:cNvPr id="4" name="Subtítulo 2">
            <a:extLst>
              <a:ext uri="{FF2B5EF4-FFF2-40B4-BE49-F238E27FC236}">
                <a16:creationId xmlns:a16="http://schemas.microsoft.com/office/drawing/2014/main" id="{7AC69A25-EA31-4E13-AB12-D81D9EA8C786}"/>
              </a:ext>
            </a:extLst>
          </p:cNvPr>
          <p:cNvSpPr txBox="1">
            <a:spLocks/>
          </p:cNvSpPr>
          <p:nvPr/>
        </p:nvSpPr>
        <p:spPr>
          <a:xfrm>
            <a:off x="612968" y="2122506"/>
            <a:ext cx="10454425" cy="261298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s-ES" sz="2400" dirty="0">
                <a:solidFill>
                  <a:schemeClr val="tx1"/>
                </a:solidFill>
              </a:rPr>
              <a:t>Una vez revisada la importancia de las variables con el modelo de bosques aleatorios se decidió trabajar con cinco de ellas que representaban el 73% de la importancia.</a:t>
            </a:r>
          </a:p>
          <a:p>
            <a:pPr marL="0" indent="0" algn="just">
              <a:buNone/>
            </a:pPr>
            <a:r>
              <a:rPr lang="es-ES" sz="2400" dirty="0">
                <a:solidFill>
                  <a:schemeClr val="tx1"/>
                </a:solidFill>
              </a:rPr>
              <a:t>Con el modelo de arboles de decisión se logra obtener una precisión del 78% y con el modelo de bosque aleatorio se logra obtener una precisión del 88%</a:t>
            </a:r>
          </a:p>
        </p:txBody>
      </p:sp>
    </p:spTree>
    <p:extLst>
      <p:ext uri="{BB962C8B-B14F-4D97-AF65-F5344CB8AC3E}">
        <p14:creationId xmlns:p14="http://schemas.microsoft.com/office/powerpoint/2010/main" val="48979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78310-D5AC-4E98-BD6B-9BD4136266A5}"/>
              </a:ext>
            </a:extLst>
          </p:cNvPr>
          <p:cNvSpPr>
            <a:spLocks noGrp="1"/>
          </p:cNvSpPr>
          <p:nvPr>
            <p:ph type="title"/>
          </p:nvPr>
        </p:nvSpPr>
        <p:spPr>
          <a:xfrm>
            <a:off x="0" y="83497"/>
            <a:ext cx="8534400" cy="1507067"/>
          </a:xfrm>
        </p:spPr>
        <p:txBody>
          <a:bodyPr/>
          <a:lstStyle/>
          <a:p>
            <a:r>
              <a:rPr lang="es-ES" b="1" dirty="0"/>
              <a:t>Análisis de resultados</a:t>
            </a:r>
            <a:endParaRPr lang="es-MX" b="1" dirty="0"/>
          </a:p>
        </p:txBody>
      </p:sp>
      <p:sp>
        <p:nvSpPr>
          <p:cNvPr id="4" name="Subtítulo 2">
            <a:extLst>
              <a:ext uri="{FF2B5EF4-FFF2-40B4-BE49-F238E27FC236}">
                <a16:creationId xmlns:a16="http://schemas.microsoft.com/office/drawing/2014/main" id="{68BE3971-F242-4D34-996C-1AC85FC2FF6B}"/>
              </a:ext>
            </a:extLst>
          </p:cNvPr>
          <p:cNvSpPr txBox="1">
            <a:spLocks/>
          </p:cNvSpPr>
          <p:nvPr/>
        </p:nvSpPr>
        <p:spPr>
          <a:xfrm>
            <a:off x="195922" y="1156139"/>
            <a:ext cx="11880463" cy="2196662"/>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s-ES" sz="2400" dirty="0">
                <a:solidFill>
                  <a:schemeClr val="tx1"/>
                </a:solidFill>
              </a:rPr>
              <a:t>El modelo de bosque aleatorio, en comparación con el modelo de árbol de decisión, mejora las clasificaciones para una de las clases y por ende permite mejorar la precisión de la predicción. </a:t>
            </a:r>
          </a:p>
          <a:p>
            <a:pPr marL="0" indent="0" algn="just">
              <a:buNone/>
            </a:pPr>
            <a:r>
              <a:rPr lang="es-ES" sz="2400" dirty="0">
                <a:solidFill>
                  <a:schemeClr val="tx1"/>
                </a:solidFill>
              </a:rPr>
              <a:t>En conclusión bosque aleatorio ofrece un modelo con mejor precisión y mayor equilibrio en sus pronósticos que el de árbol de decisión, por lo que consideramos que su uso es más adecuado para este conjunto de datos.</a:t>
            </a:r>
          </a:p>
        </p:txBody>
      </p:sp>
      <p:pic>
        <p:nvPicPr>
          <p:cNvPr id="9218" name="Picture 2">
            <a:extLst>
              <a:ext uri="{FF2B5EF4-FFF2-40B4-BE49-F238E27FC236}">
                <a16:creationId xmlns:a16="http://schemas.microsoft.com/office/drawing/2014/main" id="{560EFD9D-8247-4F46-ADAC-B4627D7E9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264" y="3470928"/>
            <a:ext cx="3220730" cy="281611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8DFB340-4302-48FC-923D-BABF9A0DB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105" y="3479353"/>
            <a:ext cx="3346194" cy="292581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0A25183-F4F2-4ECB-A80D-895A61C9FC84}"/>
              </a:ext>
            </a:extLst>
          </p:cNvPr>
          <p:cNvSpPr txBox="1"/>
          <p:nvPr/>
        </p:nvSpPr>
        <p:spPr>
          <a:xfrm>
            <a:off x="1681655" y="6405171"/>
            <a:ext cx="2149948" cy="369332"/>
          </a:xfrm>
          <a:prstGeom prst="rect">
            <a:avLst/>
          </a:prstGeom>
          <a:noFill/>
        </p:spPr>
        <p:txBody>
          <a:bodyPr wrap="none" rtlCol="0">
            <a:spAutoFit/>
          </a:bodyPr>
          <a:lstStyle/>
          <a:p>
            <a:r>
              <a:rPr lang="es-MX" dirty="0"/>
              <a:t>Árbol de decisión</a:t>
            </a:r>
          </a:p>
        </p:txBody>
      </p:sp>
      <p:sp>
        <p:nvSpPr>
          <p:cNvPr id="9" name="CuadroTexto 8">
            <a:extLst>
              <a:ext uri="{FF2B5EF4-FFF2-40B4-BE49-F238E27FC236}">
                <a16:creationId xmlns:a16="http://schemas.microsoft.com/office/drawing/2014/main" id="{2E7DDFBE-3D97-47FD-B6E9-FF14D994CD84}"/>
              </a:ext>
            </a:extLst>
          </p:cNvPr>
          <p:cNvSpPr txBox="1"/>
          <p:nvPr/>
        </p:nvSpPr>
        <p:spPr>
          <a:xfrm>
            <a:off x="7619296" y="6416495"/>
            <a:ext cx="2077813" cy="369332"/>
          </a:xfrm>
          <a:prstGeom prst="rect">
            <a:avLst/>
          </a:prstGeom>
          <a:noFill/>
        </p:spPr>
        <p:txBody>
          <a:bodyPr wrap="none" rtlCol="0">
            <a:spAutoFit/>
          </a:bodyPr>
          <a:lstStyle/>
          <a:p>
            <a:r>
              <a:rPr lang="es-MX" dirty="0"/>
              <a:t>Bosque aleatorio</a:t>
            </a:r>
          </a:p>
        </p:txBody>
      </p:sp>
    </p:spTree>
    <p:extLst>
      <p:ext uri="{BB962C8B-B14F-4D97-AF65-F5344CB8AC3E}">
        <p14:creationId xmlns:p14="http://schemas.microsoft.com/office/powerpoint/2010/main" val="4073402410"/>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C083022-B7D0-4DE3-9976-6A91422D9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6CE1C2-24FF-4125-B61C-AD39973FCD09}">
  <ds:schemaRefs>
    <ds:schemaRef ds:uri="http://schemas.microsoft.com/sharepoint/v3/contenttype/forms"/>
  </ds:schemaRefs>
</ds:datastoreItem>
</file>

<file path=customXml/itemProps3.xml><?xml version="1.0" encoding="utf-8"?>
<ds:datastoreItem xmlns:ds="http://schemas.openxmlformats.org/officeDocument/2006/customXml" ds:itemID="{5AF23494-F630-4E01-81EA-AA2F2975971E}">
  <ds:schemaRefs>
    <ds:schemaRef ds:uri="http://schemas.microsoft.com/office/infopath/2007/PartnerControls"/>
    <ds:schemaRef ds:uri="16c05727-aa75-4e4a-9b5f-8a80a1165891"/>
    <ds:schemaRef ds:uri="http://purl.org/dc/terms/"/>
    <ds:schemaRef ds:uri="http://schemas.microsoft.com/office/2006/documentManagement/types"/>
    <ds:schemaRef ds:uri="http://schemas.microsoft.com/office/2006/metadata/properties"/>
    <ds:schemaRef ds:uri="http://www.w3.org/XML/1998/namespace"/>
    <ds:schemaRef ds:uri="http://purl.org/dc/dcmitype/"/>
    <ds:schemaRef ds:uri="http://schemas.openxmlformats.org/package/2006/metadata/core-properties"/>
    <ds:schemaRef ds:uri="71af3243-3dd4-4a8d-8c0d-dd76da1f02a5"/>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725</Words>
  <Application>Microsoft Office PowerPoint</Application>
  <PresentationFormat>Panorámica</PresentationFormat>
  <Paragraphs>45</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Calibri</vt:lpstr>
      <vt:lpstr>Century Gothic</vt:lpstr>
      <vt:lpstr>Wingdings 3</vt:lpstr>
      <vt:lpstr>Sector</vt:lpstr>
      <vt:lpstr>Presentación de PowerPoint</vt:lpstr>
      <vt:lpstr>Antecedentes:</vt:lpstr>
      <vt:lpstr>OBJETIVOS</vt:lpstr>
      <vt:lpstr>Limpieza de los datos</vt:lpstr>
      <vt:lpstr>Análisis exploratorio de los datos</vt:lpstr>
      <vt:lpstr>Identificación de clusters por ubicación </vt:lpstr>
      <vt:lpstr>Detección de relaciones entre la calidad del agua y ubicación </vt:lpstr>
      <vt:lpstr>Elección de variables significativas y Aplicación de los modelos</vt:lpstr>
      <vt:lpstr>Análisis de resultados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2022-11-19T01:59:50Z</dcterms:created>
  <dcterms:modified xsi:type="dcterms:W3CDTF">2022-11-19T04:26:53Z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