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1" r:id="rId3"/>
    <p:sldId id="271" r:id="rId4"/>
    <p:sldId id="263" r:id="rId5"/>
    <p:sldId id="267" r:id="rId6"/>
    <p:sldId id="265" r:id="rId7"/>
    <p:sldId id="264" r:id="rId8"/>
    <p:sldId id="266" r:id="rId9"/>
    <p:sldId id="269" r:id="rId10"/>
    <p:sldId id="270" r:id="rId11"/>
    <p:sldId id="272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7"/>
    <p:restoredTop sz="94656"/>
  </p:normalViewPr>
  <p:slideViewPr>
    <p:cSldViewPr snapToGrid="0">
      <p:cViewPr varScale="1">
        <p:scale>
          <a:sx n="107" d="100"/>
          <a:sy n="107" d="100"/>
        </p:scale>
        <p:origin x="1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402CB7-2914-634A-3276-163DD8BFC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5B078F-C787-26BC-D6F5-689351A82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65DB6B-FB84-8B30-D750-66AA5052E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9C2B-7C3F-4941-B1C3-1C8FE4491257}" type="datetimeFigureOut">
              <a:rPr lang="es-MX" smtClean="0"/>
              <a:t>18/11/22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23E9E4-5F36-ED8D-066D-A3F0BD401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9CAF76-1CA5-B52D-BABC-997A110C1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19EAB-0795-934D-9205-14E3EE4ED1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653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1EF279-D491-CC90-D3DE-F9043FDCA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57F7EEF-6D0C-2CD3-64CE-F422B3BED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3C3C46-77FD-FA88-E75B-6F3650F18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9C2B-7C3F-4941-B1C3-1C8FE4491257}" type="datetimeFigureOut">
              <a:rPr lang="es-MX" smtClean="0"/>
              <a:t>18/11/22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EF1FA2-C836-1625-DBCA-79F8E5BFC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5A6215-195B-B4B2-E029-269B1A291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19EAB-0795-934D-9205-14E3EE4ED1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7468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A4F792D-06E0-DB17-4600-B963BBBD19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FDF8306-57B5-833B-B46B-BAA3C0352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6895EC-8C76-588C-65D7-3E97F7A7A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9C2B-7C3F-4941-B1C3-1C8FE4491257}" type="datetimeFigureOut">
              <a:rPr lang="es-MX" smtClean="0"/>
              <a:t>18/11/22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FE3E9C-A6BB-45E4-328C-5A2EFC9EF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E09E7E-7C31-8D03-2833-409FD1C4C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19EAB-0795-934D-9205-14E3EE4ED1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0921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EBBB8-F797-0987-A713-4102852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515237-C5E8-1CA0-D378-97C09C683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38B850-AC72-5699-1A21-D10C554EC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9C2B-7C3F-4941-B1C3-1C8FE4491257}" type="datetimeFigureOut">
              <a:rPr lang="es-MX" smtClean="0"/>
              <a:t>18/11/22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75CA95-5733-5EA3-7636-1C3FB5590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DDC3A9-A642-C40A-E752-CFEF013A5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19EAB-0795-934D-9205-14E3EE4ED1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0495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020D14-EEE3-5B9F-88F7-852D7116A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3D61E7-98F4-E552-D90C-709F9EB36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F6632D-C910-55D1-0735-A7F996A76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9C2B-7C3F-4941-B1C3-1C8FE4491257}" type="datetimeFigureOut">
              <a:rPr lang="es-MX" smtClean="0"/>
              <a:t>18/11/22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2DD478-04B7-6C7C-6D19-4E954D19B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F76A8E-5452-C5C6-1421-40F37734E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19EAB-0795-934D-9205-14E3EE4ED1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6367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FA4BE-1881-E3A3-84FB-17FED8BA9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6FA162-F161-4322-6F6E-B30F201577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4E8678D-022A-789C-3EC1-2D8F7EE49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D42793-E75D-1176-DA2A-C08D6E9CE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9C2B-7C3F-4941-B1C3-1C8FE4491257}" type="datetimeFigureOut">
              <a:rPr lang="es-MX" smtClean="0"/>
              <a:t>18/11/22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7AA919-99FA-5717-4C90-80299E03E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6129078-BFB9-E3D2-4D3C-3B9DE2C8F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19EAB-0795-934D-9205-14E3EE4ED1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355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3AEFE-B0A1-1D5D-9241-D11A7FC9A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EB9834-02A3-697E-0865-C29FB7EF1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D963E0E-BB35-A45E-7258-1ADFA55FA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40FBC66-1499-7680-D0C9-41DF1A6C47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510A9BD-C342-F550-5064-2D366BC4C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95C8A7-51AB-A419-AD8A-2A69927C2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9C2B-7C3F-4941-B1C3-1C8FE4491257}" type="datetimeFigureOut">
              <a:rPr lang="es-MX" smtClean="0"/>
              <a:t>18/11/22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AAED518-3697-4CFC-5A10-7C3DE58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51320EF-DEFB-98CF-6B13-DF36B8A22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19EAB-0795-934D-9205-14E3EE4ED1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8634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CF78E8-AA18-6AD4-E2E6-94395E65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5DD2F7E-9CC5-07A4-6390-E15F8682F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9C2B-7C3F-4941-B1C3-1C8FE4491257}" type="datetimeFigureOut">
              <a:rPr lang="es-MX" smtClean="0"/>
              <a:t>18/11/22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5A76CC9-FD46-5D33-8078-A1BC8178A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1F09F6F-D3E8-445B-8B93-04E39EC5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19EAB-0795-934D-9205-14E3EE4ED1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4203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824B727-05ED-00D9-9777-FBBEABAA8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9C2B-7C3F-4941-B1C3-1C8FE4491257}" type="datetimeFigureOut">
              <a:rPr lang="es-MX" smtClean="0"/>
              <a:t>18/11/22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F0B3EF3-561C-3671-E51F-244D57075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6B1BC7-E8C0-FDDD-89F0-1CAD8E630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19EAB-0795-934D-9205-14E3EE4ED1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5796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3B5C7-B7A4-C289-C232-30F8804F3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EF5961-2F97-023B-5362-4109CB875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8A27453-8795-79D6-D7EC-3B28A95A4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F65729-0A70-478C-83C5-B080ECBCC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9C2B-7C3F-4941-B1C3-1C8FE4491257}" type="datetimeFigureOut">
              <a:rPr lang="es-MX" smtClean="0"/>
              <a:t>18/11/22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3FE57F-94EA-8FAC-FBF3-15E7F6FCF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B27102-A7AB-9928-35DB-81A963F2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19EAB-0795-934D-9205-14E3EE4ED1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408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9BD014-6046-01CF-9027-E3E90327B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F6C8EA2-3A6C-8DBA-AECD-108E11F94A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9C25054-C6FB-115B-0524-516ACE651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B4A20A-D972-8F6B-4CD5-627FF4121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9C2B-7C3F-4941-B1C3-1C8FE4491257}" type="datetimeFigureOut">
              <a:rPr lang="es-MX" smtClean="0"/>
              <a:t>18/11/22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089642-E87F-6DA9-09EA-AB5BEA5D4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801609-227A-EC69-ECC5-0BCCDDBF5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19EAB-0795-934D-9205-14E3EE4ED1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9526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4222FDB-FD3C-8461-143D-C0D35AB26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42A1A3-26CD-0412-8CC4-2A45869DB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5FB414-6F47-8000-58A2-087947B4F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59C2B-7C3F-4941-B1C3-1C8FE4491257}" type="datetimeFigureOut">
              <a:rPr lang="es-MX" smtClean="0"/>
              <a:t>18/11/22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E6ECA0-F043-4118-4D8E-681D9AEEC6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073F11-2BF0-D57A-F04E-99B778396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19EAB-0795-934D-9205-14E3EE4ED1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525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2DCDE1E-D3E1-15AD-D28C-54B90088D8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493" y="68707"/>
            <a:ext cx="4565015" cy="119761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0A4991A-91E8-355E-9F20-EC3B95502C1A}"/>
              </a:ext>
            </a:extLst>
          </p:cNvPr>
          <p:cNvSpPr txBox="1"/>
          <p:nvPr/>
        </p:nvSpPr>
        <p:spPr>
          <a:xfrm>
            <a:off x="3316585" y="1422400"/>
            <a:ext cx="55588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>
                <a:solidFill>
                  <a:srgbClr val="000000"/>
                </a:solidFill>
                <a:effectLst/>
                <a:latin typeface="Futura Medium" panose="020B0602020204020303" pitchFamily="34" charset="-79"/>
                <a:ea typeface="Calibri" panose="020F0502020204030204" pitchFamily="34" charset="0"/>
                <a:cs typeface="Times New Roman" panose="02020603050405020304" pitchFamily="18" charset="0"/>
              </a:rPr>
              <a:t>TC2029 Ciencia y Analítica de Datos</a:t>
            </a:r>
            <a:endParaRPr lang="es-MX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s-MX" sz="2400" dirty="0">
                <a:solidFill>
                  <a:srgbClr val="000000"/>
                </a:solidFill>
                <a:effectLst/>
                <a:latin typeface="Futura Medium" panose="020B0602020204020303" pitchFamily="34" charset="-79"/>
                <a:ea typeface="Calibri" panose="020F0502020204030204" pitchFamily="34" charset="0"/>
                <a:cs typeface="Times New Roman" panose="02020603050405020304" pitchFamily="18" charset="0"/>
              </a:rPr>
              <a:t>DRA. María de la Paz Rico Fernández</a:t>
            </a:r>
            <a:endParaRPr lang="es-MX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C2C5141-F37C-524F-85BD-B63A32F8448A}"/>
              </a:ext>
            </a:extLst>
          </p:cNvPr>
          <p:cNvCxnSpPr>
            <a:cxnSpLocks/>
          </p:cNvCxnSpPr>
          <p:nvPr/>
        </p:nvCxnSpPr>
        <p:spPr>
          <a:xfrm>
            <a:off x="0" y="2253397"/>
            <a:ext cx="12192000" cy="91870"/>
          </a:xfrm>
          <a:prstGeom prst="line">
            <a:avLst/>
          </a:prstGeom>
          <a:ln w="28575">
            <a:solidFill>
              <a:srgbClr val="929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BCA2C50-A30E-10A2-9883-7C592C36EF65}"/>
              </a:ext>
            </a:extLst>
          </p:cNvPr>
          <p:cNvSpPr txBox="1"/>
          <p:nvPr/>
        </p:nvSpPr>
        <p:spPr>
          <a:xfrm>
            <a:off x="2821516" y="3090446"/>
            <a:ext cx="654896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000" dirty="0">
                <a:solidFill>
                  <a:srgbClr val="000000"/>
                </a:solidFill>
                <a:effectLst/>
                <a:latin typeface="Futura Medium" panose="020B0602020204020303" pitchFamily="34" charset="-79"/>
                <a:ea typeface="Calibri" panose="020F0502020204030204" pitchFamily="34" charset="0"/>
                <a:cs typeface="Times New Roman" panose="02020603050405020304" pitchFamily="18" charset="0"/>
              </a:rPr>
              <a:t>Juan Pablo Bladinieres Marín del Campo  A01793474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s-MX" sz="2000" dirty="0">
                <a:solidFill>
                  <a:srgbClr val="000000"/>
                </a:solidFill>
                <a:effectLst/>
                <a:latin typeface="Futura Medium" panose="020B0602020204020303" pitchFamily="34" charset="-79"/>
                <a:ea typeface="Calibri" panose="020F0502020204030204" pitchFamily="34" charset="0"/>
                <a:cs typeface="Times New Roman" panose="02020603050405020304" pitchFamily="18" charset="0"/>
              </a:rPr>
              <a:t>Gerardo Quiroga Nájera   A00967999</a:t>
            </a:r>
            <a:endParaRPr lang="es-MX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44A301B-FD5A-08EA-D676-5F3BB6D01BA9}"/>
              </a:ext>
            </a:extLst>
          </p:cNvPr>
          <p:cNvSpPr txBox="1"/>
          <p:nvPr/>
        </p:nvSpPr>
        <p:spPr>
          <a:xfrm>
            <a:off x="3052233" y="4822397"/>
            <a:ext cx="610446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800" dirty="0">
                <a:solidFill>
                  <a:srgbClr val="000000"/>
                </a:solidFill>
                <a:effectLst/>
                <a:latin typeface="Futura Medium" panose="020B0602020204020303" pitchFamily="34" charset="-79"/>
                <a:ea typeface="Calibri" panose="020F0502020204030204" pitchFamily="34" charset="0"/>
                <a:cs typeface="Times New Roman" panose="02020603050405020304" pitchFamily="18" charset="0"/>
              </a:rPr>
              <a:t>Limpieza, Análisis, Visualización y K-Means en </a:t>
            </a:r>
            <a:endParaRPr lang="es-MX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s-MX" sz="1800" dirty="0">
                <a:solidFill>
                  <a:srgbClr val="000000"/>
                </a:solidFill>
                <a:effectLst/>
                <a:latin typeface="Futura Medium" panose="020B0602020204020303" pitchFamily="34" charset="-79"/>
                <a:ea typeface="Calibri" panose="020F0502020204030204" pitchFamily="34" charset="0"/>
                <a:cs typeface="Times New Roman" panose="02020603050405020304" pitchFamily="18" charset="0"/>
              </a:rPr>
              <a:t>datos de Calidad del Agua en sitios de monitoreeo de aguas superficiales</a:t>
            </a:r>
            <a:endParaRPr lang="es-MX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s-MX" sz="1800" dirty="0">
                <a:effectLst/>
                <a:latin typeface="Futura Medium" panose="020B0602020204020303" pitchFamily="34" charset="-79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MX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s-MX" sz="1600" dirty="0">
                <a:solidFill>
                  <a:srgbClr val="000000"/>
                </a:solidFill>
                <a:effectLst/>
                <a:latin typeface="Futura Medium" panose="020B0602020204020303" pitchFamily="34" charset="-79"/>
                <a:ea typeface="Calibri" panose="020F0502020204030204" pitchFamily="34" charset="0"/>
                <a:cs typeface="Times New Roman" panose="02020603050405020304" pitchFamily="18" charset="0"/>
              </a:rPr>
              <a:t>Noviembre 2022</a:t>
            </a:r>
            <a:endParaRPr lang="es-MX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511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10B6C311-227F-F8B3-E711-4629CF0270A1}"/>
              </a:ext>
            </a:extLst>
          </p:cNvPr>
          <p:cNvGrpSpPr/>
          <p:nvPr/>
        </p:nvGrpSpPr>
        <p:grpSpPr>
          <a:xfrm>
            <a:off x="0" y="69965"/>
            <a:ext cx="12192000" cy="819029"/>
            <a:chOff x="0" y="69965"/>
            <a:chExt cx="12192000" cy="819029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74F9B698-A71C-C71E-E2E7-CE62B629D5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296"/>
            <a:stretch/>
          </p:blipFill>
          <p:spPr bwMode="auto">
            <a:xfrm>
              <a:off x="347135" y="69965"/>
              <a:ext cx="712444" cy="7271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F0FA9227-D500-EA92-B8F7-4FB1BE620106}"/>
                </a:ext>
              </a:extLst>
            </p:cNvPr>
            <p:cNvSpPr txBox="1"/>
            <p:nvPr/>
          </p:nvSpPr>
          <p:spPr>
            <a:xfrm>
              <a:off x="1059579" y="212349"/>
              <a:ext cx="378077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600" dirty="0">
                  <a:solidFill>
                    <a:srgbClr val="000000"/>
                  </a:solidFill>
                  <a:effectLst/>
                  <a:latin typeface="Futura Medium" panose="020B0602020204020303" pitchFamily="34" charset="-79"/>
                  <a:ea typeface="Calibri" panose="020F0502020204030204" pitchFamily="34" charset="0"/>
                  <a:cs typeface="Times New Roman" panose="02020603050405020304" pitchFamily="18" charset="0"/>
                </a:rPr>
                <a:t>TC2029 Ciencia y Analitica de Datos</a:t>
              </a:r>
              <a:endParaRPr lang="es-MX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r>
                <a:rPr lang="es-MX" sz="1600" dirty="0">
                  <a:solidFill>
                    <a:srgbClr val="000000"/>
                  </a:solidFill>
                  <a:effectLst/>
                  <a:latin typeface="Futura Medium" panose="020B0602020204020303" pitchFamily="34" charset="-79"/>
                  <a:ea typeface="Calibri" panose="020F0502020204030204" pitchFamily="34" charset="0"/>
                  <a:cs typeface="Times New Roman" panose="02020603050405020304" pitchFamily="18" charset="0"/>
                </a:rPr>
                <a:t>DRA. María de la Paz Rico Fernández</a:t>
              </a:r>
              <a:endParaRPr lang="es-MX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" name="Conector recto 3">
              <a:extLst>
                <a:ext uri="{FF2B5EF4-FFF2-40B4-BE49-F238E27FC236}">
                  <a16:creationId xmlns:a16="http://schemas.microsoft.com/office/drawing/2014/main" id="{1EA7BA24-EF8F-7017-40AD-0B2DDC29F2E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97124"/>
              <a:ext cx="12192000" cy="91870"/>
            </a:xfrm>
            <a:prstGeom prst="line">
              <a:avLst/>
            </a:prstGeom>
            <a:ln w="28575">
              <a:solidFill>
                <a:srgbClr val="929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CuadroTexto 5">
            <a:extLst>
              <a:ext uri="{FF2B5EF4-FFF2-40B4-BE49-F238E27FC236}">
                <a16:creationId xmlns:a16="http://schemas.microsoft.com/office/drawing/2014/main" id="{7676C813-8C83-8F71-562A-6B478ADB07C1}"/>
              </a:ext>
            </a:extLst>
          </p:cNvPr>
          <p:cNvSpPr txBox="1"/>
          <p:nvPr/>
        </p:nvSpPr>
        <p:spPr>
          <a:xfrm>
            <a:off x="347135" y="939508"/>
            <a:ext cx="2319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>
                <a:latin typeface="Tenorite" panose="020F0502020204030204" pitchFamily="34" charset="0"/>
                <a:cs typeface="Abadi" panose="020F0502020204030204" pitchFamily="34" charset="0"/>
              </a:rPr>
              <a:t>⫸Referencias</a:t>
            </a:r>
            <a:endParaRPr lang="es-MX" sz="2800" dirty="0">
              <a:latin typeface="Tenorite" panose="020F0502020204030204" pitchFamily="34" charset="0"/>
              <a:cs typeface="Tenorite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CB7089-D587-F79B-E945-F951ECAD3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62666"/>
            <a:ext cx="5477247" cy="448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036FBBB-75FA-E06B-BB13-E675EF5FB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14599"/>
            <a:ext cx="6107990" cy="427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857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10B6C311-227F-F8B3-E711-4629CF0270A1}"/>
              </a:ext>
            </a:extLst>
          </p:cNvPr>
          <p:cNvGrpSpPr/>
          <p:nvPr/>
        </p:nvGrpSpPr>
        <p:grpSpPr>
          <a:xfrm>
            <a:off x="0" y="69965"/>
            <a:ext cx="12192000" cy="819029"/>
            <a:chOff x="0" y="69965"/>
            <a:chExt cx="12192000" cy="819029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74F9B698-A71C-C71E-E2E7-CE62B629D5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296"/>
            <a:stretch/>
          </p:blipFill>
          <p:spPr bwMode="auto">
            <a:xfrm>
              <a:off x="347135" y="69965"/>
              <a:ext cx="712444" cy="7271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F0FA9227-D500-EA92-B8F7-4FB1BE620106}"/>
                </a:ext>
              </a:extLst>
            </p:cNvPr>
            <p:cNvSpPr txBox="1"/>
            <p:nvPr/>
          </p:nvSpPr>
          <p:spPr>
            <a:xfrm>
              <a:off x="1059579" y="212349"/>
              <a:ext cx="378077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600" dirty="0">
                  <a:solidFill>
                    <a:srgbClr val="000000"/>
                  </a:solidFill>
                  <a:effectLst/>
                  <a:latin typeface="Futura Medium" panose="020B0602020204020303" pitchFamily="34" charset="-79"/>
                  <a:ea typeface="Calibri" panose="020F0502020204030204" pitchFamily="34" charset="0"/>
                  <a:cs typeface="Times New Roman" panose="02020603050405020304" pitchFamily="18" charset="0"/>
                </a:rPr>
                <a:t>TC2029 Ciencia y Analitica de Datos</a:t>
              </a:r>
              <a:endParaRPr lang="es-MX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r>
                <a:rPr lang="es-MX" sz="1600" dirty="0">
                  <a:solidFill>
                    <a:srgbClr val="000000"/>
                  </a:solidFill>
                  <a:effectLst/>
                  <a:latin typeface="Futura Medium" panose="020B0602020204020303" pitchFamily="34" charset="-79"/>
                  <a:ea typeface="Calibri" panose="020F0502020204030204" pitchFamily="34" charset="0"/>
                  <a:cs typeface="Times New Roman" panose="02020603050405020304" pitchFamily="18" charset="0"/>
                </a:rPr>
                <a:t>DRA. María de la Paz Rico Fernández</a:t>
              </a:r>
              <a:endParaRPr lang="es-MX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" name="Conector recto 3">
              <a:extLst>
                <a:ext uri="{FF2B5EF4-FFF2-40B4-BE49-F238E27FC236}">
                  <a16:creationId xmlns:a16="http://schemas.microsoft.com/office/drawing/2014/main" id="{1EA7BA24-EF8F-7017-40AD-0B2DDC29F2E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97124"/>
              <a:ext cx="12192000" cy="91870"/>
            </a:xfrm>
            <a:prstGeom prst="line">
              <a:avLst/>
            </a:prstGeom>
            <a:ln w="28575">
              <a:solidFill>
                <a:srgbClr val="929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CuadroTexto 5">
            <a:extLst>
              <a:ext uri="{FF2B5EF4-FFF2-40B4-BE49-F238E27FC236}">
                <a16:creationId xmlns:a16="http://schemas.microsoft.com/office/drawing/2014/main" id="{7676C813-8C83-8F71-562A-6B478ADB07C1}"/>
              </a:ext>
            </a:extLst>
          </p:cNvPr>
          <p:cNvSpPr txBox="1"/>
          <p:nvPr/>
        </p:nvSpPr>
        <p:spPr>
          <a:xfrm>
            <a:off x="347135" y="939508"/>
            <a:ext cx="2537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>
                <a:latin typeface="Tenorite" panose="020F0502020204030204" pitchFamily="34" charset="0"/>
                <a:cs typeface="Abadi" panose="020F0502020204030204" pitchFamily="34" charset="0"/>
              </a:rPr>
              <a:t>⫸Conclusiones</a:t>
            </a:r>
            <a:endParaRPr lang="es-MX" sz="2800" dirty="0">
              <a:latin typeface="Tenorite" panose="020F0502020204030204" pitchFamily="34" charset="0"/>
              <a:cs typeface="Tenorite" panose="020F050202020403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C52CD35-2506-4F56-56C2-CEEB733713F5}"/>
              </a:ext>
            </a:extLst>
          </p:cNvPr>
          <p:cNvSpPr txBox="1"/>
          <p:nvPr/>
        </p:nvSpPr>
        <p:spPr>
          <a:xfrm>
            <a:off x="440267" y="1574799"/>
            <a:ext cx="11413066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/>
              <a:t>Después de evaluar randomforest y decision tree, para el conjunto de datos de Agua superficiales; el mejor modelo de clasificación fue el de decision Tree, con base en los datos que obtuvimos 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/>
              <a:t>Las métricas fueron mucho mejor con decision Tree</a:t>
            </a:r>
          </a:p>
        </p:txBody>
      </p:sp>
    </p:spTree>
    <p:extLst>
      <p:ext uri="{BB962C8B-B14F-4D97-AF65-F5344CB8AC3E}">
        <p14:creationId xmlns:p14="http://schemas.microsoft.com/office/powerpoint/2010/main" val="3287289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10B6C311-227F-F8B3-E711-4629CF0270A1}"/>
              </a:ext>
            </a:extLst>
          </p:cNvPr>
          <p:cNvGrpSpPr/>
          <p:nvPr/>
        </p:nvGrpSpPr>
        <p:grpSpPr>
          <a:xfrm>
            <a:off x="0" y="69965"/>
            <a:ext cx="12192000" cy="819029"/>
            <a:chOff x="0" y="69965"/>
            <a:chExt cx="12192000" cy="819029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74F9B698-A71C-C71E-E2E7-CE62B629D5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296"/>
            <a:stretch/>
          </p:blipFill>
          <p:spPr bwMode="auto">
            <a:xfrm>
              <a:off x="347135" y="69965"/>
              <a:ext cx="712444" cy="7271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F0FA9227-D500-EA92-B8F7-4FB1BE620106}"/>
                </a:ext>
              </a:extLst>
            </p:cNvPr>
            <p:cNvSpPr txBox="1"/>
            <p:nvPr/>
          </p:nvSpPr>
          <p:spPr>
            <a:xfrm>
              <a:off x="1059579" y="212349"/>
              <a:ext cx="378077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600" dirty="0">
                  <a:solidFill>
                    <a:srgbClr val="000000"/>
                  </a:solidFill>
                  <a:effectLst/>
                  <a:latin typeface="Futura Medium" panose="020B0602020204020303" pitchFamily="34" charset="-79"/>
                  <a:ea typeface="Calibri" panose="020F0502020204030204" pitchFamily="34" charset="0"/>
                  <a:cs typeface="Times New Roman" panose="02020603050405020304" pitchFamily="18" charset="0"/>
                </a:rPr>
                <a:t>TC2029 Ciencia y Analitica de Datos</a:t>
              </a:r>
              <a:endParaRPr lang="es-MX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r>
                <a:rPr lang="es-MX" sz="1600" dirty="0">
                  <a:solidFill>
                    <a:srgbClr val="000000"/>
                  </a:solidFill>
                  <a:effectLst/>
                  <a:latin typeface="Futura Medium" panose="020B0602020204020303" pitchFamily="34" charset="-79"/>
                  <a:ea typeface="Calibri" panose="020F0502020204030204" pitchFamily="34" charset="0"/>
                  <a:cs typeface="Times New Roman" panose="02020603050405020304" pitchFamily="18" charset="0"/>
                </a:rPr>
                <a:t>DRA. María de la Paz Rico Fernández</a:t>
              </a:r>
              <a:endParaRPr lang="es-MX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" name="Conector recto 3">
              <a:extLst>
                <a:ext uri="{FF2B5EF4-FFF2-40B4-BE49-F238E27FC236}">
                  <a16:creationId xmlns:a16="http://schemas.microsoft.com/office/drawing/2014/main" id="{1EA7BA24-EF8F-7017-40AD-0B2DDC29F2E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97124"/>
              <a:ext cx="12192000" cy="91870"/>
            </a:xfrm>
            <a:prstGeom prst="line">
              <a:avLst/>
            </a:prstGeom>
            <a:ln w="28575">
              <a:solidFill>
                <a:srgbClr val="929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CuadroTexto 5">
            <a:extLst>
              <a:ext uri="{FF2B5EF4-FFF2-40B4-BE49-F238E27FC236}">
                <a16:creationId xmlns:a16="http://schemas.microsoft.com/office/drawing/2014/main" id="{7676C813-8C83-8F71-562A-6B478ADB07C1}"/>
              </a:ext>
            </a:extLst>
          </p:cNvPr>
          <p:cNvSpPr txBox="1"/>
          <p:nvPr/>
        </p:nvSpPr>
        <p:spPr>
          <a:xfrm>
            <a:off x="347135" y="939508"/>
            <a:ext cx="2452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>
                <a:latin typeface="Tenorite" panose="020F0502020204030204" pitchFamily="34" charset="0"/>
                <a:cs typeface="Abadi" panose="020F0502020204030204" pitchFamily="34" charset="0"/>
              </a:rPr>
              <a:t>⫸Introducción</a:t>
            </a:r>
            <a:endParaRPr lang="es-MX" sz="2800" dirty="0">
              <a:latin typeface="Tenorite" panose="020F0502020204030204" pitchFamily="34" charset="0"/>
              <a:cs typeface="Tenorite" panose="020F0502020204030204" pitchFamily="34" charset="0"/>
            </a:endParaRPr>
          </a:p>
        </p:txBody>
      </p:sp>
      <p:sp>
        <p:nvSpPr>
          <p:cNvPr id="7" name="Redondear rectángulo de esquina diagonal 6">
            <a:extLst>
              <a:ext uri="{FF2B5EF4-FFF2-40B4-BE49-F238E27FC236}">
                <a16:creationId xmlns:a16="http://schemas.microsoft.com/office/drawing/2014/main" id="{F7C8CFCA-90F5-F897-15E2-83F1AFDBE4ED}"/>
              </a:ext>
            </a:extLst>
          </p:cNvPr>
          <p:cNvSpPr/>
          <p:nvPr/>
        </p:nvSpPr>
        <p:spPr>
          <a:xfrm>
            <a:off x="1131860" y="1400833"/>
            <a:ext cx="1910345" cy="1046033"/>
          </a:xfrm>
          <a:prstGeom prst="round2DiagRect">
            <a:avLst/>
          </a:prstGeom>
          <a:gradFill flip="none" rotWithShape="1">
            <a:gsLst>
              <a:gs pos="0">
                <a:srgbClr val="0033A0">
                  <a:shade val="30000"/>
                  <a:satMod val="115000"/>
                </a:srgbClr>
              </a:gs>
              <a:gs pos="50000">
                <a:srgbClr val="0033A0">
                  <a:shade val="67500"/>
                  <a:satMod val="115000"/>
                </a:srgbClr>
              </a:gs>
              <a:gs pos="100000">
                <a:srgbClr val="0033A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/>
              <a:t>45 Columnas</a:t>
            </a:r>
          </a:p>
        </p:txBody>
      </p:sp>
      <p:sp>
        <p:nvSpPr>
          <p:cNvPr id="8" name="Redondear rectángulo de esquina diagonal 7">
            <a:extLst>
              <a:ext uri="{FF2B5EF4-FFF2-40B4-BE49-F238E27FC236}">
                <a16:creationId xmlns:a16="http://schemas.microsoft.com/office/drawing/2014/main" id="{E9AB210B-7719-2607-A4A7-A9FFFDCE88C0}"/>
              </a:ext>
            </a:extLst>
          </p:cNvPr>
          <p:cNvSpPr/>
          <p:nvPr/>
        </p:nvSpPr>
        <p:spPr>
          <a:xfrm>
            <a:off x="1989666" y="4408169"/>
            <a:ext cx="2201333" cy="924569"/>
          </a:xfrm>
          <a:prstGeom prst="round2DiagRect">
            <a:avLst/>
          </a:prstGeom>
          <a:gradFill flip="none" rotWithShape="1">
            <a:gsLst>
              <a:gs pos="0">
                <a:srgbClr val="0033A0">
                  <a:shade val="30000"/>
                  <a:satMod val="115000"/>
                </a:srgbClr>
              </a:gs>
              <a:gs pos="50000">
                <a:srgbClr val="0033A0">
                  <a:shade val="67500"/>
                  <a:satMod val="115000"/>
                </a:srgbClr>
              </a:gs>
              <a:gs pos="100000">
                <a:srgbClr val="0033A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/>
              <a:t>3,479 registros</a:t>
            </a:r>
          </a:p>
        </p:txBody>
      </p:sp>
      <p:sp>
        <p:nvSpPr>
          <p:cNvPr id="9" name="Redondear rectángulo de esquina diagonal 8">
            <a:extLst>
              <a:ext uri="{FF2B5EF4-FFF2-40B4-BE49-F238E27FC236}">
                <a16:creationId xmlns:a16="http://schemas.microsoft.com/office/drawing/2014/main" id="{FEA437DB-30CC-8F9A-C95B-0D938D1CEBAA}"/>
              </a:ext>
            </a:extLst>
          </p:cNvPr>
          <p:cNvSpPr/>
          <p:nvPr/>
        </p:nvSpPr>
        <p:spPr>
          <a:xfrm>
            <a:off x="3090333" y="1393710"/>
            <a:ext cx="1910345" cy="523220"/>
          </a:xfrm>
          <a:prstGeom prst="round2DiagRect">
            <a:avLst/>
          </a:prstGeom>
          <a:gradFill flip="none" rotWithShape="1">
            <a:gsLst>
              <a:gs pos="0">
                <a:srgbClr val="0033A0">
                  <a:shade val="30000"/>
                  <a:satMod val="115000"/>
                </a:srgbClr>
              </a:gs>
              <a:gs pos="50000">
                <a:srgbClr val="0033A0">
                  <a:shade val="67500"/>
                  <a:satMod val="115000"/>
                </a:srgbClr>
              </a:gs>
              <a:gs pos="100000">
                <a:srgbClr val="0033A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/>
              <a:t>Numéricas</a:t>
            </a:r>
          </a:p>
        </p:txBody>
      </p:sp>
      <p:sp>
        <p:nvSpPr>
          <p:cNvPr id="10" name="Redondear rectángulo de esquina diagonal 9">
            <a:extLst>
              <a:ext uri="{FF2B5EF4-FFF2-40B4-BE49-F238E27FC236}">
                <a16:creationId xmlns:a16="http://schemas.microsoft.com/office/drawing/2014/main" id="{99C05E89-36F9-749A-DD18-EF59A212514C}"/>
              </a:ext>
            </a:extLst>
          </p:cNvPr>
          <p:cNvSpPr/>
          <p:nvPr/>
        </p:nvSpPr>
        <p:spPr>
          <a:xfrm>
            <a:off x="3063653" y="2000256"/>
            <a:ext cx="1910345" cy="523220"/>
          </a:xfrm>
          <a:prstGeom prst="round2DiagRect">
            <a:avLst/>
          </a:prstGeom>
          <a:gradFill flip="none" rotWithShape="1">
            <a:gsLst>
              <a:gs pos="0">
                <a:srgbClr val="0033A0">
                  <a:shade val="30000"/>
                  <a:satMod val="115000"/>
                </a:srgbClr>
              </a:gs>
              <a:gs pos="50000">
                <a:srgbClr val="0033A0">
                  <a:shade val="67500"/>
                  <a:satMod val="115000"/>
                </a:srgbClr>
              </a:gs>
              <a:gs pos="100000">
                <a:srgbClr val="0033A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/>
              <a:t>Calidades</a:t>
            </a:r>
          </a:p>
        </p:txBody>
      </p:sp>
      <p:sp>
        <p:nvSpPr>
          <p:cNvPr id="11" name="Redondear rectángulo de esquina diagonal 10">
            <a:extLst>
              <a:ext uri="{FF2B5EF4-FFF2-40B4-BE49-F238E27FC236}">
                <a16:creationId xmlns:a16="http://schemas.microsoft.com/office/drawing/2014/main" id="{DACD1F87-99B1-3F20-3444-56C402F2F127}"/>
              </a:ext>
            </a:extLst>
          </p:cNvPr>
          <p:cNvSpPr/>
          <p:nvPr/>
        </p:nvSpPr>
        <p:spPr>
          <a:xfrm>
            <a:off x="3063653" y="2620271"/>
            <a:ext cx="1910345" cy="523220"/>
          </a:xfrm>
          <a:prstGeom prst="round2DiagRect">
            <a:avLst/>
          </a:prstGeom>
          <a:gradFill flip="none" rotWithShape="1">
            <a:gsLst>
              <a:gs pos="0">
                <a:srgbClr val="0033A0">
                  <a:shade val="30000"/>
                  <a:satMod val="115000"/>
                </a:srgbClr>
              </a:gs>
              <a:gs pos="50000">
                <a:srgbClr val="0033A0">
                  <a:shade val="67500"/>
                  <a:satMod val="115000"/>
                </a:srgbClr>
              </a:gs>
              <a:gs pos="100000">
                <a:srgbClr val="0033A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/>
              <a:t>Binarias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62814D5C-C795-F6CD-311F-687C5D911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933" y="1393711"/>
            <a:ext cx="6972582" cy="249249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7DEB1FA-2F11-6E03-D97D-ECAC41833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115" y="4263129"/>
            <a:ext cx="7772400" cy="234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6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10B6C311-227F-F8B3-E711-4629CF0270A1}"/>
              </a:ext>
            </a:extLst>
          </p:cNvPr>
          <p:cNvGrpSpPr/>
          <p:nvPr/>
        </p:nvGrpSpPr>
        <p:grpSpPr>
          <a:xfrm>
            <a:off x="0" y="69965"/>
            <a:ext cx="12192000" cy="819029"/>
            <a:chOff x="0" y="69965"/>
            <a:chExt cx="12192000" cy="819029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74F9B698-A71C-C71E-E2E7-CE62B629D5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296"/>
            <a:stretch/>
          </p:blipFill>
          <p:spPr bwMode="auto">
            <a:xfrm>
              <a:off x="347135" y="69965"/>
              <a:ext cx="712444" cy="7271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F0FA9227-D500-EA92-B8F7-4FB1BE620106}"/>
                </a:ext>
              </a:extLst>
            </p:cNvPr>
            <p:cNvSpPr txBox="1"/>
            <p:nvPr/>
          </p:nvSpPr>
          <p:spPr>
            <a:xfrm>
              <a:off x="1059579" y="212349"/>
              <a:ext cx="378077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600" dirty="0">
                  <a:solidFill>
                    <a:srgbClr val="000000"/>
                  </a:solidFill>
                  <a:effectLst/>
                  <a:latin typeface="Futura Medium" panose="020B0602020204020303" pitchFamily="34" charset="-79"/>
                  <a:ea typeface="Calibri" panose="020F0502020204030204" pitchFamily="34" charset="0"/>
                  <a:cs typeface="Times New Roman" panose="02020603050405020304" pitchFamily="18" charset="0"/>
                </a:rPr>
                <a:t>TC2029 Ciencia y Analitica de Datos</a:t>
              </a:r>
              <a:endParaRPr lang="es-MX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r>
                <a:rPr lang="es-MX" sz="1600" dirty="0">
                  <a:solidFill>
                    <a:srgbClr val="000000"/>
                  </a:solidFill>
                  <a:effectLst/>
                  <a:latin typeface="Futura Medium" panose="020B0602020204020303" pitchFamily="34" charset="-79"/>
                  <a:ea typeface="Calibri" panose="020F0502020204030204" pitchFamily="34" charset="0"/>
                  <a:cs typeface="Times New Roman" panose="02020603050405020304" pitchFamily="18" charset="0"/>
                </a:rPr>
                <a:t>DRA. María de la Paz Rico Fernández</a:t>
              </a:r>
              <a:endParaRPr lang="es-MX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" name="Conector recto 3">
              <a:extLst>
                <a:ext uri="{FF2B5EF4-FFF2-40B4-BE49-F238E27FC236}">
                  <a16:creationId xmlns:a16="http://schemas.microsoft.com/office/drawing/2014/main" id="{1EA7BA24-EF8F-7017-40AD-0B2DDC29F2E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97124"/>
              <a:ext cx="12192000" cy="91870"/>
            </a:xfrm>
            <a:prstGeom prst="line">
              <a:avLst/>
            </a:prstGeom>
            <a:ln w="28575">
              <a:solidFill>
                <a:srgbClr val="929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CuadroTexto 5">
            <a:extLst>
              <a:ext uri="{FF2B5EF4-FFF2-40B4-BE49-F238E27FC236}">
                <a16:creationId xmlns:a16="http://schemas.microsoft.com/office/drawing/2014/main" id="{7676C813-8C83-8F71-562A-6B478ADB07C1}"/>
              </a:ext>
            </a:extLst>
          </p:cNvPr>
          <p:cNvSpPr txBox="1"/>
          <p:nvPr/>
        </p:nvSpPr>
        <p:spPr>
          <a:xfrm>
            <a:off x="347135" y="939508"/>
            <a:ext cx="1935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>
                <a:latin typeface="Tenorite" panose="020F0502020204030204" pitchFamily="34" charset="0"/>
                <a:cs typeface="Abadi" panose="020F0502020204030204" pitchFamily="34" charset="0"/>
              </a:rPr>
              <a:t>⫸Limpieza</a:t>
            </a:r>
            <a:endParaRPr lang="es-MX" sz="2800" dirty="0">
              <a:latin typeface="Tenorite" panose="020F0502020204030204" pitchFamily="34" charset="0"/>
              <a:cs typeface="Tenorite" panose="020F050202020403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606EE78-7272-EAB1-4035-CC70C8AD7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320" y="1616153"/>
            <a:ext cx="3874815" cy="2942167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2997239-F47B-A910-C8A7-5210F5B73871}"/>
              </a:ext>
            </a:extLst>
          </p:cNvPr>
          <p:cNvSpPr txBox="1"/>
          <p:nvPr/>
        </p:nvSpPr>
        <p:spPr>
          <a:xfrm>
            <a:off x="5901587" y="1609908"/>
            <a:ext cx="38862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b="0" i="0" u="none" strike="noStrike" dirty="0">
                <a:effectLst/>
                <a:latin typeface="-apple-system"/>
              </a:rPr>
              <a:t>Se debe tomar la decisión de como manejar los datos con categorias o con datos númericos. Por esta razón se decide usar los categoricos y se divide la base en X y Y para su modelaje los Y son los datos de salida en este caso nuestra variable de SEMÁFORO.</a:t>
            </a:r>
            <a:endParaRPr lang="es-MX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35E209CA-AE1F-3892-85D9-57768C458F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5387" y="4927868"/>
            <a:ext cx="7772400" cy="141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548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10B6C311-227F-F8B3-E711-4629CF0270A1}"/>
              </a:ext>
            </a:extLst>
          </p:cNvPr>
          <p:cNvGrpSpPr/>
          <p:nvPr/>
        </p:nvGrpSpPr>
        <p:grpSpPr>
          <a:xfrm>
            <a:off x="0" y="69965"/>
            <a:ext cx="12192000" cy="819029"/>
            <a:chOff x="0" y="69965"/>
            <a:chExt cx="12192000" cy="819029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74F9B698-A71C-C71E-E2E7-CE62B629D5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296"/>
            <a:stretch/>
          </p:blipFill>
          <p:spPr bwMode="auto">
            <a:xfrm>
              <a:off x="347135" y="69965"/>
              <a:ext cx="712444" cy="7271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F0FA9227-D500-EA92-B8F7-4FB1BE620106}"/>
                </a:ext>
              </a:extLst>
            </p:cNvPr>
            <p:cNvSpPr txBox="1"/>
            <p:nvPr/>
          </p:nvSpPr>
          <p:spPr>
            <a:xfrm>
              <a:off x="1059579" y="212349"/>
              <a:ext cx="378077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600" dirty="0">
                  <a:solidFill>
                    <a:srgbClr val="000000"/>
                  </a:solidFill>
                  <a:effectLst/>
                  <a:latin typeface="Futura Medium" panose="020B0602020204020303" pitchFamily="34" charset="-79"/>
                  <a:ea typeface="Calibri" panose="020F0502020204030204" pitchFamily="34" charset="0"/>
                  <a:cs typeface="Times New Roman" panose="02020603050405020304" pitchFamily="18" charset="0"/>
                </a:rPr>
                <a:t>TC2029 Ciencia y Analitica de Datos</a:t>
              </a:r>
              <a:endParaRPr lang="es-MX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r>
                <a:rPr lang="es-MX" sz="1600" dirty="0">
                  <a:solidFill>
                    <a:srgbClr val="000000"/>
                  </a:solidFill>
                  <a:effectLst/>
                  <a:latin typeface="Futura Medium" panose="020B0602020204020303" pitchFamily="34" charset="-79"/>
                  <a:ea typeface="Calibri" panose="020F0502020204030204" pitchFamily="34" charset="0"/>
                  <a:cs typeface="Times New Roman" panose="02020603050405020304" pitchFamily="18" charset="0"/>
                </a:rPr>
                <a:t>DRA. María de la Paz Rico Fernández</a:t>
              </a:r>
              <a:endParaRPr lang="es-MX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" name="Conector recto 3">
              <a:extLst>
                <a:ext uri="{FF2B5EF4-FFF2-40B4-BE49-F238E27FC236}">
                  <a16:creationId xmlns:a16="http://schemas.microsoft.com/office/drawing/2014/main" id="{1EA7BA24-EF8F-7017-40AD-0B2DDC29F2E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97124"/>
              <a:ext cx="12192000" cy="91870"/>
            </a:xfrm>
            <a:prstGeom prst="line">
              <a:avLst/>
            </a:prstGeom>
            <a:ln w="28575">
              <a:solidFill>
                <a:srgbClr val="929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CuadroTexto 5">
            <a:extLst>
              <a:ext uri="{FF2B5EF4-FFF2-40B4-BE49-F238E27FC236}">
                <a16:creationId xmlns:a16="http://schemas.microsoft.com/office/drawing/2014/main" id="{7676C813-8C83-8F71-562A-6B478ADB07C1}"/>
              </a:ext>
            </a:extLst>
          </p:cNvPr>
          <p:cNvSpPr txBox="1"/>
          <p:nvPr/>
        </p:nvSpPr>
        <p:spPr>
          <a:xfrm>
            <a:off x="347135" y="939508"/>
            <a:ext cx="1760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>
                <a:latin typeface="Tenorite" panose="020F0502020204030204" pitchFamily="34" charset="0"/>
                <a:cs typeface="Abadi" panose="020F0502020204030204" pitchFamily="34" charset="0"/>
              </a:rPr>
              <a:t>⫸Pipeline</a:t>
            </a:r>
            <a:endParaRPr lang="es-MX" sz="2800" dirty="0">
              <a:latin typeface="Tenorite" panose="020F0502020204030204" pitchFamily="34" charset="0"/>
              <a:cs typeface="Tenorite" panose="020F050202020403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FB2BF14-83F7-93BC-EBC2-DBE90022F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15" y="1513242"/>
            <a:ext cx="8336195" cy="158784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39AC451-4A8A-A7BB-F78B-2E56A791EC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214" y="3265842"/>
            <a:ext cx="8349195" cy="247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579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10B6C311-227F-F8B3-E711-4629CF0270A1}"/>
              </a:ext>
            </a:extLst>
          </p:cNvPr>
          <p:cNvGrpSpPr/>
          <p:nvPr/>
        </p:nvGrpSpPr>
        <p:grpSpPr>
          <a:xfrm>
            <a:off x="0" y="69965"/>
            <a:ext cx="12192000" cy="819029"/>
            <a:chOff x="0" y="69965"/>
            <a:chExt cx="12192000" cy="819029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74F9B698-A71C-C71E-E2E7-CE62B629D5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296"/>
            <a:stretch/>
          </p:blipFill>
          <p:spPr bwMode="auto">
            <a:xfrm>
              <a:off x="347135" y="69965"/>
              <a:ext cx="712444" cy="7271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F0FA9227-D500-EA92-B8F7-4FB1BE620106}"/>
                </a:ext>
              </a:extLst>
            </p:cNvPr>
            <p:cNvSpPr txBox="1"/>
            <p:nvPr/>
          </p:nvSpPr>
          <p:spPr>
            <a:xfrm>
              <a:off x="1059579" y="212349"/>
              <a:ext cx="378077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600" dirty="0">
                  <a:solidFill>
                    <a:srgbClr val="000000"/>
                  </a:solidFill>
                  <a:effectLst/>
                  <a:latin typeface="Futura Medium" panose="020B0602020204020303" pitchFamily="34" charset="-79"/>
                  <a:ea typeface="Calibri" panose="020F0502020204030204" pitchFamily="34" charset="0"/>
                  <a:cs typeface="Times New Roman" panose="02020603050405020304" pitchFamily="18" charset="0"/>
                </a:rPr>
                <a:t>TC2029 Ciencia y Analitica de Datos</a:t>
              </a:r>
              <a:endParaRPr lang="es-MX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r>
                <a:rPr lang="es-MX" sz="1600" dirty="0">
                  <a:solidFill>
                    <a:srgbClr val="000000"/>
                  </a:solidFill>
                  <a:effectLst/>
                  <a:latin typeface="Futura Medium" panose="020B0602020204020303" pitchFamily="34" charset="-79"/>
                  <a:ea typeface="Calibri" panose="020F0502020204030204" pitchFamily="34" charset="0"/>
                  <a:cs typeface="Times New Roman" panose="02020603050405020304" pitchFamily="18" charset="0"/>
                </a:rPr>
                <a:t>DRA. María de la Paz Rico Fernández</a:t>
              </a:r>
              <a:endParaRPr lang="es-MX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" name="Conector recto 3">
              <a:extLst>
                <a:ext uri="{FF2B5EF4-FFF2-40B4-BE49-F238E27FC236}">
                  <a16:creationId xmlns:a16="http://schemas.microsoft.com/office/drawing/2014/main" id="{1EA7BA24-EF8F-7017-40AD-0B2DDC29F2E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97124"/>
              <a:ext cx="12192000" cy="91870"/>
            </a:xfrm>
            <a:prstGeom prst="line">
              <a:avLst/>
            </a:prstGeom>
            <a:ln w="28575">
              <a:solidFill>
                <a:srgbClr val="929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CuadroTexto 5">
            <a:extLst>
              <a:ext uri="{FF2B5EF4-FFF2-40B4-BE49-F238E27FC236}">
                <a16:creationId xmlns:a16="http://schemas.microsoft.com/office/drawing/2014/main" id="{7676C813-8C83-8F71-562A-6B478ADB07C1}"/>
              </a:ext>
            </a:extLst>
          </p:cNvPr>
          <p:cNvSpPr txBox="1"/>
          <p:nvPr/>
        </p:nvSpPr>
        <p:spPr>
          <a:xfrm>
            <a:off x="347135" y="939508"/>
            <a:ext cx="1728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>
                <a:latin typeface="Tenorite" panose="020F0502020204030204" pitchFamily="34" charset="0"/>
                <a:cs typeface="Abadi" panose="020F0502020204030204" pitchFamily="34" charset="0"/>
              </a:rPr>
              <a:t>⫸Análisis</a:t>
            </a:r>
            <a:endParaRPr lang="es-MX" sz="2800" dirty="0">
              <a:latin typeface="Tenorite" panose="020F0502020204030204" pitchFamily="34" charset="0"/>
              <a:cs typeface="Tenorite" panose="020F050202020403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7A75FC7-66F7-578F-2BE0-6D9ECB6698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056"/>
          <a:stretch/>
        </p:blipFill>
        <p:spPr>
          <a:xfrm>
            <a:off x="412748" y="1473769"/>
            <a:ext cx="4878917" cy="394105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5183389-1B33-988F-74F4-3C5C291B0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1665" y="1351306"/>
            <a:ext cx="6685876" cy="341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192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10B6C311-227F-F8B3-E711-4629CF0270A1}"/>
              </a:ext>
            </a:extLst>
          </p:cNvPr>
          <p:cNvGrpSpPr/>
          <p:nvPr/>
        </p:nvGrpSpPr>
        <p:grpSpPr>
          <a:xfrm>
            <a:off x="0" y="69965"/>
            <a:ext cx="12192000" cy="819029"/>
            <a:chOff x="0" y="69965"/>
            <a:chExt cx="12192000" cy="819029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74F9B698-A71C-C71E-E2E7-CE62B629D5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296"/>
            <a:stretch/>
          </p:blipFill>
          <p:spPr bwMode="auto">
            <a:xfrm>
              <a:off x="347135" y="69965"/>
              <a:ext cx="712444" cy="7271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F0FA9227-D500-EA92-B8F7-4FB1BE620106}"/>
                </a:ext>
              </a:extLst>
            </p:cNvPr>
            <p:cNvSpPr txBox="1"/>
            <p:nvPr/>
          </p:nvSpPr>
          <p:spPr>
            <a:xfrm>
              <a:off x="1059579" y="212349"/>
              <a:ext cx="378077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600" dirty="0">
                  <a:solidFill>
                    <a:srgbClr val="000000"/>
                  </a:solidFill>
                  <a:effectLst/>
                  <a:latin typeface="Futura Medium" panose="020B0602020204020303" pitchFamily="34" charset="-79"/>
                  <a:ea typeface="Calibri" panose="020F0502020204030204" pitchFamily="34" charset="0"/>
                  <a:cs typeface="Times New Roman" panose="02020603050405020304" pitchFamily="18" charset="0"/>
                </a:rPr>
                <a:t>TC2029 Ciencia y Analitica de Datos</a:t>
              </a:r>
              <a:endParaRPr lang="es-MX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r>
                <a:rPr lang="es-MX" sz="1600" dirty="0">
                  <a:solidFill>
                    <a:srgbClr val="000000"/>
                  </a:solidFill>
                  <a:effectLst/>
                  <a:latin typeface="Futura Medium" panose="020B0602020204020303" pitchFamily="34" charset="-79"/>
                  <a:ea typeface="Calibri" panose="020F0502020204030204" pitchFamily="34" charset="0"/>
                  <a:cs typeface="Times New Roman" panose="02020603050405020304" pitchFamily="18" charset="0"/>
                </a:rPr>
                <a:t>DRA. María de la Paz Rico Fernández</a:t>
              </a:r>
              <a:endParaRPr lang="es-MX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" name="Conector recto 3">
              <a:extLst>
                <a:ext uri="{FF2B5EF4-FFF2-40B4-BE49-F238E27FC236}">
                  <a16:creationId xmlns:a16="http://schemas.microsoft.com/office/drawing/2014/main" id="{1EA7BA24-EF8F-7017-40AD-0B2DDC29F2E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97124"/>
              <a:ext cx="12192000" cy="91870"/>
            </a:xfrm>
            <a:prstGeom prst="line">
              <a:avLst/>
            </a:prstGeom>
            <a:ln w="28575">
              <a:solidFill>
                <a:srgbClr val="929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CuadroTexto 5">
            <a:extLst>
              <a:ext uri="{FF2B5EF4-FFF2-40B4-BE49-F238E27FC236}">
                <a16:creationId xmlns:a16="http://schemas.microsoft.com/office/drawing/2014/main" id="{7676C813-8C83-8F71-562A-6B478ADB07C1}"/>
              </a:ext>
            </a:extLst>
          </p:cNvPr>
          <p:cNvSpPr txBox="1"/>
          <p:nvPr/>
        </p:nvSpPr>
        <p:spPr>
          <a:xfrm>
            <a:off x="347135" y="939508"/>
            <a:ext cx="1728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>
                <a:latin typeface="Tenorite" panose="020F0502020204030204" pitchFamily="34" charset="0"/>
                <a:cs typeface="Abadi" panose="020F0502020204030204" pitchFamily="34" charset="0"/>
              </a:rPr>
              <a:t>⫸Análisis</a:t>
            </a:r>
            <a:endParaRPr lang="es-MX" sz="2800" dirty="0">
              <a:latin typeface="Tenorite" panose="020F0502020204030204" pitchFamily="34" charset="0"/>
              <a:cs typeface="Tenorite" panose="020F050202020403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D5A2DCF-7852-EB81-EFDB-11C9BA55F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35" y="2131104"/>
            <a:ext cx="11556998" cy="472689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00EB171-2240-576D-7090-3133EDF8EF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135" y="1462728"/>
            <a:ext cx="3784598" cy="124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366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10B6C311-227F-F8B3-E711-4629CF0270A1}"/>
              </a:ext>
            </a:extLst>
          </p:cNvPr>
          <p:cNvGrpSpPr/>
          <p:nvPr/>
        </p:nvGrpSpPr>
        <p:grpSpPr>
          <a:xfrm>
            <a:off x="0" y="69965"/>
            <a:ext cx="12192000" cy="819029"/>
            <a:chOff x="0" y="69965"/>
            <a:chExt cx="12192000" cy="819029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74F9B698-A71C-C71E-E2E7-CE62B629D5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296"/>
            <a:stretch/>
          </p:blipFill>
          <p:spPr bwMode="auto">
            <a:xfrm>
              <a:off x="347135" y="69965"/>
              <a:ext cx="712444" cy="7271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F0FA9227-D500-EA92-B8F7-4FB1BE620106}"/>
                </a:ext>
              </a:extLst>
            </p:cNvPr>
            <p:cNvSpPr txBox="1"/>
            <p:nvPr/>
          </p:nvSpPr>
          <p:spPr>
            <a:xfrm>
              <a:off x="1059579" y="212349"/>
              <a:ext cx="378077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600" dirty="0">
                  <a:solidFill>
                    <a:srgbClr val="000000"/>
                  </a:solidFill>
                  <a:effectLst/>
                  <a:latin typeface="Futura Medium" panose="020B0602020204020303" pitchFamily="34" charset="-79"/>
                  <a:ea typeface="Calibri" panose="020F0502020204030204" pitchFamily="34" charset="0"/>
                  <a:cs typeface="Times New Roman" panose="02020603050405020304" pitchFamily="18" charset="0"/>
                </a:rPr>
                <a:t>TC2029 Ciencia y Analitica de Datos</a:t>
              </a:r>
              <a:endParaRPr lang="es-MX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r>
                <a:rPr lang="es-MX" sz="1600" dirty="0">
                  <a:solidFill>
                    <a:srgbClr val="000000"/>
                  </a:solidFill>
                  <a:effectLst/>
                  <a:latin typeface="Futura Medium" panose="020B0602020204020303" pitchFamily="34" charset="-79"/>
                  <a:ea typeface="Calibri" panose="020F0502020204030204" pitchFamily="34" charset="0"/>
                  <a:cs typeface="Times New Roman" panose="02020603050405020304" pitchFamily="18" charset="0"/>
                </a:rPr>
                <a:t>DRA. María de la Paz Rico Fernández</a:t>
              </a:r>
              <a:endParaRPr lang="es-MX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" name="Conector recto 3">
              <a:extLst>
                <a:ext uri="{FF2B5EF4-FFF2-40B4-BE49-F238E27FC236}">
                  <a16:creationId xmlns:a16="http://schemas.microsoft.com/office/drawing/2014/main" id="{1EA7BA24-EF8F-7017-40AD-0B2DDC29F2E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97124"/>
              <a:ext cx="12192000" cy="91870"/>
            </a:xfrm>
            <a:prstGeom prst="line">
              <a:avLst/>
            </a:prstGeom>
            <a:ln w="28575">
              <a:solidFill>
                <a:srgbClr val="929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CuadroTexto 5">
            <a:extLst>
              <a:ext uri="{FF2B5EF4-FFF2-40B4-BE49-F238E27FC236}">
                <a16:creationId xmlns:a16="http://schemas.microsoft.com/office/drawing/2014/main" id="{7676C813-8C83-8F71-562A-6B478ADB07C1}"/>
              </a:ext>
            </a:extLst>
          </p:cNvPr>
          <p:cNvSpPr txBox="1"/>
          <p:nvPr/>
        </p:nvSpPr>
        <p:spPr>
          <a:xfrm>
            <a:off x="347135" y="939508"/>
            <a:ext cx="3169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>
                <a:latin typeface="Tenorite" panose="020F0502020204030204" pitchFamily="34" charset="0"/>
                <a:cs typeface="Abadi" panose="020F0502020204030204" pitchFamily="34" charset="0"/>
              </a:rPr>
              <a:t>⫸Confusion Matrix</a:t>
            </a:r>
            <a:endParaRPr lang="es-MX" sz="2800" dirty="0">
              <a:latin typeface="Tenorite" panose="020F0502020204030204" pitchFamily="34" charset="0"/>
              <a:cs typeface="Tenorite" panose="020F050202020403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AFD5A1F-3361-4517-9AC2-970E1B9CD2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2554"/>
          <a:stretch/>
        </p:blipFill>
        <p:spPr>
          <a:xfrm>
            <a:off x="408517" y="1418549"/>
            <a:ext cx="4849283" cy="129975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DFBBBDD-D188-A44D-B898-90003735B7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517" y="2810172"/>
            <a:ext cx="5518150" cy="381952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ACDD84B-302D-8008-5273-06B95B1810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8877" y="2904663"/>
            <a:ext cx="5230283" cy="372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010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10B6C311-227F-F8B3-E711-4629CF0270A1}"/>
              </a:ext>
            </a:extLst>
          </p:cNvPr>
          <p:cNvGrpSpPr/>
          <p:nvPr/>
        </p:nvGrpSpPr>
        <p:grpSpPr>
          <a:xfrm>
            <a:off x="0" y="69965"/>
            <a:ext cx="12192000" cy="819029"/>
            <a:chOff x="0" y="69965"/>
            <a:chExt cx="12192000" cy="819029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74F9B698-A71C-C71E-E2E7-CE62B629D5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296"/>
            <a:stretch/>
          </p:blipFill>
          <p:spPr bwMode="auto">
            <a:xfrm>
              <a:off x="347135" y="69965"/>
              <a:ext cx="712444" cy="7271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F0FA9227-D500-EA92-B8F7-4FB1BE620106}"/>
                </a:ext>
              </a:extLst>
            </p:cNvPr>
            <p:cNvSpPr txBox="1"/>
            <p:nvPr/>
          </p:nvSpPr>
          <p:spPr>
            <a:xfrm>
              <a:off x="1059579" y="212349"/>
              <a:ext cx="378077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600" dirty="0">
                  <a:solidFill>
                    <a:srgbClr val="000000"/>
                  </a:solidFill>
                  <a:effectLst/>
                  <a:latin typeface="Futura Medium" panose="020B0602020204020303" pitchFamily="34" charset="-79"/>
                  <a:ea typeface="Calibri" panose="020F0502020204030204" pitchFamily="34" charset="0"/>
                  <a:cs typeface="Times New Roman" panose="02020603050405020304" pitchFamily="18" charset="0"/>
                </a:rPr>
                <a:t>TC2029 Ciencia y Analitica de Datos</a:t>
              </a:r>
              <a:endParaRPr lang="es-MX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r>
                <a:rPr lang="es-MX" sz="1600" dirty="0">
                  <a:solidFill>
                    <a:srgbClr val="000000"/>
                  </a:solidFill>
                  <a:effectLst/>
                  <a:latin typeface="Futura Medium" panose="020B0602020204020303" pitchFamily="34" charset="-79"/>
                  <a:ea typeface="Calibri" panose="020F0502020204030204" pitchFamily="34" charset="0"/>
                  <a:cs typeface="Times New Roman" panose="02020603050405020304" pitchFamily="18" charset="0"/>
                </a:rPr>
                <a:t>DRA. María de la Paz Rico Fernández</a:t>
              </a:r>
              <a:endParaRPr lang="es-MX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" name="Conector recto 3">
              <a:extLst>
                <a:ext uri="{FF2B5EF4-FFF2-40B4-BE49-F238E27FC236}">
                  <a16:creationId xmlns:a16="http://schemas.microsoft.com/office/drawing/2014/main" id="{1EA7BA24-EF8F-7017-40AD-0B2DDC29F2E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97124"/>
              <a:ext cx="12192000" cy="91870"/>
            </a:xfrm>
            <a:prstGeom prst="line">
              <a:avLst/>
            </a:prstGeom>
            <a:ln w="28575">
              <a:solidFill>
                <a:srgbClr val="929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CuadroTexto 5">
            <a:extLst>
              <a:ext uri="{FF2B5EF4-FFF2-40B4-BE49-F238E27FC236}">
                <a16:creationId xmlns:a16="http://schemas.microsoft.com/office/drawing/2014/main" id="{7676C813-8C83-8F71-562A-6B478ADB07C1}"/>
              </a:ext>
            </a:extLst>
          </p:cNvPr>
          <p:cNvSpPr txBox="1"/>
          <p:nvPr/>
        </p:nvSpPr>
        <p:spPr>
          <a:xfrm>
            <a:off x="347135" y="939508"/>
            <a:ext cx="1728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>
                <a:latin typeface="Tenorite" panose="020F0502020204030204" pitchFamily="34" charset="0"/>
                <a:cs typeface="Abadi" panose="020F0502020204030204" pitchFamily="34" charset="0"/>
              </a:rPr>
              <a:t>⫸Análisis</a:t>
            </a:r>
            <a:endParaRPr lang="es-MX" sz="2800" dirty="0">
              <a:latin typeface="Tenorite" panose="020F0502020204030204" pitchFamily="34" charset="0"/>
              <a:cs typeface="Tenorite" panose="020F050202020403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97D0D6F-5030-02F6-E379-B8B83DBA1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35" y="1473769"/>
            <a:ext cx="3259665" cy="235751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9EC89DE-F3AF-EB9E-31E4-04269FB0F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337" y="5123194"/>
            <a:ext cx="11505325" cy="795298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29359C92-C5D3-3FE4-FA28-C49E90C6C6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9533" y="1524283"/>
            <a:ext cx="5941484" cy="302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83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10B6C311-227F-F8B3-E711-4629CF0270A1}"/>
              </a:ext>
            </a:extLst>
          </p:cNvPr>
          <p:cNvGrpSpPr/>
          <p:nvPr/>
        </p:nvGrpSpPr>
        <p:grpSpPr>
          <a:xfrm>
            <a:off x="0" y="69965"/>
            <a:ext cx="12192000" cy="819029"/>
            <a:chOff x="0" y="69965"/>
            <a:chExt cx="12192000" cy="819029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74F9B698-A71C-C71E-E2E7-CE62B629D5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296"/>
            <a:stretch/>
          </p:blipFill>
          <p:spPr bwMode="auto">
            <a:xfrm>
              <a:off x="347135" y="69965"/>
              <a:ext cx="712444" cy="7271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F0FA9227-D500-EA92-B8F7-4FB1BE620106}"/>
                </a:ext>
              </a:extLst>
            </p:cNvPr>
            <p:cNvSpPr txBox="1"/>
            <p:nvPr/>
          </p:nvSpPr>
          <p:spPr>
            <a:xfrm>
              <a:off x="1059579" y="212349"/>
              <a:ext cx="378077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600" dirty="0">
                  <a:solidFill>
                    <a:srgbClr val="000000"/>
                  </a:solidFill>
                  <a:effectLst/>
                  <a:latin typeface="Futura Medium" panose="020B0602020204020303" pitchFamily="34" charset="-79"/>
                  <a:ea typeface="Calibri" panose="020F0502020204030204" pitchFamily="34" charset="0"/>
                  <a:cs typeface="Times New Roman" panose="02020603050405020304" pitchFamily="18" charset="0"/>
                </a:rPr>
                <a:t>TC2029 Ciencia y Analitica de Datos</a:t>
              </a:r>
              <a:endParaRPr lang="es-MX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r>
                <a:rPr lang="es-MX" sz="1600" dirty="0">
                  <a:solidFill>
                    <a:srgbClr val="000000"/>
                  </a:solidFill>
                  <a:effectLst/>
                  <a:latin typeface="Futura Medium" panose="020B0602020204020303" pitchFamily="34" charset="-79"/>
                  <a:ea typeface="Calibri" panose="020F0502020204030204" pitchFamily="34" charset="0"/>
                  <a:cs typeface="Times New Roman" panose="02020603050405020304" pitchFamily="18" charset="0"/>
                </a:rPr>
                <a:t>DRA. María de la Paz Rico Fernández</a:t>
              </a:r>
              <a:endParaRPr lang="es-MX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" name="Conector recto 3">
              <a:extLst>
                <a:ext uri="{FF2B5EF4-FFF2-40B4-BE49-F238E27FC236}">
                  <a16:creationId xmlns:a16="http://schemas.microsoft.com/office/drawing/2014/main" id="{1EA7BA24-EF8F-7017-40AD-0B2DDC29F2E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97124"/>
              <a:ext cx="12192000" cy="91870"/>
            </a:xfrm>
            <a:prstGeom prst="line">
              <a:avLst/>
            </a:prstGeom>
            <a:ln w="28575">
              <a:solidFill>
                <a:srgbClr val="929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CuadroTexto 5">
            <a:extLst>
              <a:ext uri="{FF2B5EF4-FFF2-40B4-BE49-F238E27FC236}">
                <a16:creationId xmlns:a16="http://schemas.microsoft.com/office/drawing/2014/main" id="{7676C813-8C83-8F71-562A-6B478ADB07C1}"/>
              </a:ext>
            </a:extLst>
          </p:cNvPr>
          <p:cNvSpPr txBox="1"/>
          <p:nvPr/>
        </p:nvSpPr>
        <p:spPr>
          <a:xfrm>
            <a:off x="347135" y="939508"/>
            <a:ext cx="1728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>
                <a:latin typeface="Tenorite" panose="020F0502020204030204" pitchFamily="34" charset="0"/>
                <a:cs typeface="Abadi" panose="020F0502020204030204" pitchFamily="34" charset="0"/>
              </a:rPr>
              <a:t>⫸Análisis</a:t>
            </a:r>
            <a:endParaRPr lang="es-MX" sz="2800" dirty="0">
              <a:latin typeface="Tenorite" panose="020F0502020204030204" pitchFamily="34" charset="0"/>
              <a:cs typeface="Tenorite" panose="020F050202020403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BCE6613-DA7E-D0A7-A57E-CCF499903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1462728"/>
            <a:ext cx="3473025" cy="282987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DDABC62-454A-ED57-2CB6-40C1DFB30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134" y="5918492"/>
            <a:ext cx="11208649" cy="72715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6A224E1-B1EA-AFB5-A2F8-A20F5A5E5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3972" y="1462728"/>
            <a:ext cx="6458625" cy="332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4987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312</Words>
  <Application>Microsoft Macintosh PowerPoint</Application>
  <PresentationFormat>Panorámica</PresentationFormat>
  <Paragraphs>46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Futura Medium</vt:lpstr>
      <vt:lpstr>Tenorite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Gerardo Quiroga</dc:creator>
  <cp:lastModifiedBy>Gerardo Quiroga</cp:lastModifiedBy>
  <cp:revision>2</cp:revision>
  <dcterms:created xsi:type="dcterms:W3CDTF">2022-11-18T18:33:20Z</dcterms:created>
  <dcterms:modified xsi:type="dcterms:W3CDTF">2022-11-19T01:18:08Z</dcterms:modified>
</cp:coreProperties>
</file>