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61" r:id="rId3"/>
    <p:sldId id="273" r:id="rId4"/>
    <p:sldId id="274" r:id="rId5"/>
    <p:sldId id="276" r:id="rId6"/>
    <p:sldId id="275" r:id="rId7"/>
    <p:sldId id="277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56"/>
  </p:normalViewPr>
  <p:slideViewPr>
    <p:cSldViewPr snapToGrid="0">
      <p:cViewPr varScale="1">
        <p:scale>
          <a:sx n="79" d="100"/>
          <a:sy n="79" d="100"/>
        </p:scale>
        <p:origin x="10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02CB7-2914-634A-3276-163DD8BFC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5B078F-C787-26BC-D6F5-689351A82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65DB6B-FB84-8B30-D750-66AA5052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23E9E4-5F36-ED8D-066D-A3F0BD40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CAF76-1CA5-B52D-BABC-997A110C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653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EF279-D491-CC90-D3DE-F9043FDC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7F7EEF-6D0C-2CD3-64CE-F422B3BED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3C3C46-77FD-FA88-E75B-6F3650F1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EF1FA2-C836-1625-DBCA-79F8E5BF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5A6215-195B-B4B2-E029-269B1A29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46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F792D-06E0-DB17-4600-B963BBBD1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DF8306-57B5-833B-B46B-BAA3C0352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6895EC-8C76-588C-65D7-3E97F7A7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FE3E9C-A6BB-45E4-328C-5A2EFC9E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E09E7E-7C31-8D03-2833-409FD1C4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92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EBBB8-F797-0987-A713-4102852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515237-C5E8-1CA0-D378-97C09C68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38B850-AC72-5699-1A21-D10C554E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75CA95-5733-5EA3-7636-1C3FB559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DDC3A9-A642-C40A-E752-CFEF013A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9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20D14-EEE3-5B9F-88F7-852D7116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3D61E7-98F4-E552-D90C-709F9EB36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F6632D-C910-55D1-0735-A7F996A7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2DD478-04B7-6C7C-6D19-4E954D19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F76A8E-5452-C5C6-1421-40F37734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636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FA4BE-1881-E3A3-84FB-17FED8BA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6FA162-F161-4322-6F6E-B30F20157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E8678D-022A-789C-3EC1-2D8F7EE49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D42793-E75D-1176-DA2A-C08D6E9C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7AA919-99FA-5717-4C90-80299E03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129078-BFB9-E3D2-4D3C-3B9DE2C8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55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3AEFE-B0A1-1D5D-9241-D11A7FC9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EB9834-02A3-697E-0865-C29FB7EF1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963E0E-BB35-A45E-7258-1ADFA55F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0FBC66-1499-7680-D0C9-41DF1A6C4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10A9BD-C342-F550-5064-2D366BC4C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95C8A7-51AB-A419-AD8A-2A69927C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AED518-3697-4CFC-5A10-7C3DE58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1320EF-DEFB-98CF-6B13-DF36B8A2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63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F78E8-AA18-6AD4-E2E6-94395E65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DD2F7E-9CC5-07A4-6390-E15F8682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A76CC9-FD46-5D33-8078-A1BC8178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F09F6F-D3E8-445B-8B93-04E39EC5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420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24B727-05ED-00D9-9777-FBBEABAA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0B3EF3-561C-3671-E51F-244D5707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6B1BC7-E8C0-FDDD-89F0-1CAD8E63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79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3B5C7-B7A4-C289-C232-30F8804F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EF5961-2F97-023B-5362-4109CB875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A27453-8795-79D6-D7EC-3B28A95A4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F65729-0A70-478C-83C5-B080ECBC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3FE57F-94EA-8FAC-FBF3-15E7F6FC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27102-A7AB-9928-35DB-81A963F2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08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BD014-6046-01CF-9027-E3E90327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6C8EA2-3A6C-8DBA-AECD-108E11F94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C25054-C6FB-115B-0524-516ACE651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B4A20A-D972-8F6B-4CD5-627FF412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9C2B-7C3F-4941-B1C3-1C8FE4491257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089642-E87F-6DA9-09EA-AB5BEA5D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801609-227A-EC69-ECC5-0BCCDDBF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52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222FDB-FD3C-8461-143D-C0D35AB2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42A1A3-26CD-0412-8CC4-2A45869DB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5FB414-6F47-8000-58A2-087947B4F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9C2B-7C3F-4941-B1C3-1C8FE4491257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E6ECA0-F043-4118-4D8E-681D9AEEC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073F11-2BF0-D57A-F04E-99B778396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19EAB-0795-934D-9205-14E3EE4ED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525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 descr="Texto&#10;&#10;Descripción generada automáticamente con confianza baja">
            <a:extLst>
              <a:ext uri="{FF2B5EF4-FFF2-40B4-BE49-F238E27FC236}">
                <a16:creationId xmlns:a16="http://schemas.microsoft.com/office/drawing/2014/main" id="{001F0A2B-9A2D-A79D-7F56-37ED640DF9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8870" y="5289246"/>
            <a:ext cx="5586942" cy="1466571"/>
          </a:xfrm>
          <a:prstGeom prst="rect">
            <a:avLst/>
          </a:prstGeom>
          <a:noFill/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3B93ADF-4746-2F64-119F-D709A03916AF}"/>
              </a:ext>
            </a:extLst>
          </p:cNvPr>
          <p:cNvSpPr txBox="1"/>
          <p:nvPr/>
        </p:nvSpPr>
        <p:spPr>
          <a:xfrm>
            <a:off x="1188720" y="1486402"/>
            <a:ext cx="5263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0000"/>
                </a:solidFill>
                <a:effectLst/>
                <a:latin typeface="Futura Medium" panose="020B0602020204020303" pitchFamily="34" charset="-79"/>
                <a:ea typeface="Calibri" panose="020F0502020204030204" pitchFamily="34" charset="0"/>
                <a:cs typeface="Times New Roman" panose="02020603050405020304" pitchFamily="18" charset="0"/>
              </a:rPr>
              <a:t>TC2029 Ciencia y Analítica de Datos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MX" sz="2400" dirty="0">
                <a:solidFill>
                  <a:srgbClr val="000000"/>
                </a:solidFill>
                <a:latin typeface="Futura Medium" panose="020B0602020204020303" pitchFamily="34" charset="-79"/>
                <a:ea typeface="Calibri" panose="020F0502020204030204" pitchFamily="34" charset="0"/>
                <a:cs typeface="Times New Roman" panose="02020603050405020304" pitchFamily="18" charset="0"/>
              </a:rPr>
              <a:t>PhD</a:t>
            </a:r>
            <a:r>
              <a:rPr lang="es-MX" sz="2400" dirty="0">
                <a:solidFill>
                  <a:srgbClr val="000000"/>
                </a:solidFill>
                <a:effectLst/>
                <a:latin typeface="Futura Medium" panose="020B0602020204020303" pitchFamily="34" charset="-79"/>
                <a:ea typeface="Calibri" panose="020F0502020204030204" pitchFamily="34" charset="0"/>
                <a:cs typeface="Times New Roman" panose="02020603050405020304" pitchFamily="18" charset="0"/>
              </a:rPr>
              <a:t>. María de la Paz Rico Fernández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7542A76-4E65-472F-00FC-5ED0BEAB9E67}"/>
              </a:ext>
            </a:extLst>
          </p:cNvPr>
          <p:cNvSpPr txBox="1"/>
          <p:nvPr/>
        </p:nvSpPr>
        <p:spPr>
          <a:xfrm>
            <a:off x="811251" y="3429000"/>
            <a:ext cx="61044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800" dirty="0">
                <a:solidFill>
                  <a:srgbClr val="000000"/>
                </a:solidFill>
                <a:effectLst/>
                <a:latin typeface="Futura Medium" panose="020B0602020204020303" pitchFamily="34" charset="-79"/>
                <a:ea typeface="Calibri" panose="020F0502020204030204" pitchFamily="34" charset="0"/>
                <a:cs typeface="Times New Roman" panose="02020603050405020304" pitchFamily="18" charset="0"/>
              </a:rPr>
              <a:t>Limpieza, Análisis, Visualización, K-</a:t>
            </a:r>
            <a:r>
              <a:rPr lang="es-MX" sz="1800" dirty="0" err="1">
                <a:solidFill>
                  <a:srgbClr val="000000"/>
                </a:solidFill>
                <a:effectLst/>
                <a:latin typeface="Futura Medium" panose="020B0602020204020303" pitchFamily="34" charset="-79"/>
                <a:ea typeface="Calibri" panose="020F0502020204030204" pitchFamily="34" charset="0"/>
                <a:cs typeface="Times New Roman" panose="02020603050405020304" pitchFamily="18" charset="0"/>
              </a:rPr>
              <a:t>Means</a:t>
            </a:r>
            <a:r>
              <a:rPr lang="es-MX" sz="1800" dirty="0">
                <a:solidFill>
                  <a:srgbClr val="000000"/>
                </a:solidFill>
                <a:effectLst/>
                <a:latin typeface="Futura Medium" panose="020B0602020204020303" pitchFamily="34" charset="-79"/>
                <a:ea typeface="Calibri" panose="020F0502020204030204" pitchFamily="34" charset="0"/>
                <a:cs typeface="Times New Roman" panose="02020603050405020304" pitchFamily="18" charset="0"/>
              </a:rPr>
              <a:t> y evaluación de modelos clasificación en base de datos de la calidad del agua en sitios de monitoreo de aguas </a:t>
            </a:r>
            <a:r>
              <a:rPr lang="es-MX" dirty="0">
                <a:solidFill>
                  <a:srgbClr val="000000"/>
                </a:solidFill>
                <a:latin typeface="Futura Medium" panose="020B0602020204020303" pitchFamily="34" charset="-79"/>
                <a:ea typeface="Calibri" panose="020F0502020204030204" pitchFamily="34" charset="0"/>
                <a:cs typeface="Times New Roman" panose="02020603050405020304" pitchFamily="18" charset="0"/>
              </a:rPr>
              <a:t>subterráneas.</a:t>
            </a:r>
            <a:r>
              <a:rPr lang="es-MX" sz="1800" dirty="0">
                <a:effectLst/>
                <a:latin typeface="Futura Medium" panose="020B0602020204020303" pitchFamily="34" charset="-79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/>
            <a:endParaRPr lang="es-MX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MX" sz="1600" dirty="0">
                <a:solidFill>
                  <a:srgbClr val="0033A0"/>
                </a:solidFill>
                <a:effectLst/>
                <a:latin typeface="Futura Medium" panose="020B0602020204020303" pitchFamily="34" charset="-79"/>
                <a:ea typeface="Calibri" panose="020F0502020204030204" pitchFamily="34" charset="0"/>
                <a:cs typeface="Times New Roman" panose="02020603050405020304" pitchFamily="18" charset="0"/>
              </a:rPr>
              <a:t>18 de noviembre 2022</a:t>
            </a:r>
            <a:endParaRPr lang="es-MX" sz="1200" dirty="0">
              <a:solidFill>
                <a:srgbClr val="0033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7945DF1-C710-2A25-4729-4932D276FBFA}"/>
              </a:ext>
            </a:extLst>
          </p:cNvPr>
          <p:cNvSpPr txBox="1"/>
          <p:nvPr/>
        </p:nvSpPr>
        <p:spPr>
          <a:xfrm>
            <a:off x="7309208" y="2197894"/>
            <a:ext cx="5057889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solidFill>
                  <a:srgbClr val="000000"/>
                </a:solidFill>
                <a:effectLst/>
                <a:latin typeface="Futura Medium" panose="020B0602020204020303" pitchFamily="34" charset="-79"/>
                <a:ea typeface="Calibri" panose="020F0502020204030204" pitchFamily="34" charset="0"/>
                <a:cs typeface="Times New Roman" panose="02020603050405020304" pitchFamily="18" charset="0"/>
              </a:rPr>
              <a:t>Estudiantes:</a:t>
            </a:r>
          </a:p>
          <a:p>
            <a:pPr algn="ctr"/>
            <a:r>
              <a:rPr lang="es-MX" sz="2000" dirty="0">
                <a:solidFill>
                  <a:srgbClr val="000000"/>
                </a:solidFill>
                <a:effectLst/>
                <a:latin typeface="Futura Medium" panose="020B0602020204020303" pitchFamily="34" charset="-79"/>
                <a:ea typeface="Calibri" panose="020F0502020204030204" pitchFamily="34" charset="0"/>
                <a:cs typeface="Times New Roman" panose="02020603050405020304" pitchFamily="18" charset="0"/>
              </a:rPr>
              <a:t>Maricel Parra A017939302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MX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6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2680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 err="1">
                <a:latin typeface="Tenorite" panose="020F0502020204030204" pitchFamily="34" charset="0"/>
                <a:cs typeface="Tenorite" panose="020F0502020204030204" pitchFamily="34" charset="0"/>
              </a:rPr>
              <a:t>Decision</a:t>
            </a:r>
            <a:r>
              <a:rPr lang="es-MX" sz="2800" dirty="0">
                <a:latin typeface="Tenorite" panose="020F0502020204030204" pitchFamily="34" charset="0"/>
                <a:cs typeface="Tenorite" panose="020F0502020204030204" pitchFamily="34" charset="0"/>
              </a:rPr>
              <a:t> </a:t>
            </a:r>
            <a:r>
              <a:rPr lang="es-MX" sz="2800" dirty="0" err="1">
                <a:latin typeface="Tenorite" panose="020F0502020204030204" pitchFamily="34" charset="0"/>
                <a:cs typeface="Tenorite" panose="020F0502020204030204" pitchFamily="34" charset="0"/>
              </a:rPr>
              <a:t>Tree</a:t>
            </a:r>
            <a:endParaRPr lang="es-MX" sz="2800" dirty="0">
              <a:latin typeface="Tenorite" panose="020F0502020204030204" pitchFamily="34" charset="0"/>
              <a:cs typeface="Tenorite" panose="020F050202020403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01F0A2B-9A2D-A79D-7F56-37ED640DF9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6" y="43911"/>
            <a:ext cx="3229332" cy="8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CDEB77C-D0F6-7E35-9BB7-99022A66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95" y="1979493"/>
            <a:ext cx="5079561" cy="12287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4529580-A0F0-3F3B-C9EA-05581BBF9E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88"/>
          <a:stretch/>
        </p:blipFill>
        <p:spPr>
          <a:xfrm>
            <a:off x="708395" y="3476305"/>
            <a:ext cx="5079561" cy="1762125"/>
          </a:xfrm>
          <a:prstGeom prst="rect">
            <a:avLst/>
          </a:prstGeom>
        </p:spPr>
      </p:pic>
      <p:pic>
        <p:nvPicPr>
          <p:cNvPr id="10" name="Imagen 9" descr="Gráfico, Gráfico de barras, Gráfico de embudo&#10;&#10;Descripción generada automáticamente">
            <a:extLst>
              <a:ext uri="{FF2B5EF4-FFF2-40B4-BE49-F238E27FC236}">
                <a16:creationId xmlns:a16="http://schemas.microsoft.com/office/drawing/2014/main" id="{CF3BED9A-DB27-EDB7-0D69-89A32A485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375" y="939508"/>
            <a:ext cx="5880490" cy="50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1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2966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 err="1">
                <a:latin typeface="Tenorite" panose="020F0502020204030204" pitchFamily="34" charset="0"/>
                <a:cs typeface="Tenorite" panose="020F0502020204030204" pitchFamily="34" charset="0"/>
              </a:rPr>
              <a:t>Random</a:t>
            </a:r>
            <a:r>
              <a:rPr lang="es-MX" sz="2800" dirty="0">
                <a:latin typeface="Tenorite" panose="020F0502020204030204" pitchFamily="34" charset="0"/>
                <a:cs typeface="Tenorite" panose="020F0502020204030204" pitchFamily="34" charset="0"/>
              </a:rPr>
              <a:t> Forest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01F0A2B-9A2D-A79D-7F56-37ED640DF9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6" y="43911"/>
            <a:ext cx="3229332" cy="8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E52ACFA-876C-6B09-128F-5AAEA4EC1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53" y="1462728"/>
            <a:ext cx="4281489" cy="1538288"/>
          </a:xfrm>
          <a:prstGeom prst="rect">
            <a:avLst/>
          </a:prstGeom>
        </p:spPr>
      </p:pic>
      <p:pic>
        <p:nvPicPr>
          <p:cNvPr id="8" name="Imagen 7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D1AF2CE9-4F77-FA6B-C591-67537CB8E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234" y="3076268"/>
            <a:ext cx="10428051" cy="34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6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2966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 err="1">
                <a:latin typeface="Tenorite" panose="020F0502020204030204" pitchFamily="34" charset="0"/>
                <a:cs typeface="Tenorite" panose="020F0502020204030204" pitchFamily="34" charset="0"/>
              </a:rPr>
              <a:t>Random</a:t>
            </a:r>
            <a:r>
              <a:rPr lang="es-MX" sz="2800" dirty="0">
                <a:latin typeface="Tenorite" panose="020F0502020204030204" pitchFamily="34" charset="0"/>
                <a:cs typeface="Tenorite" panose="020F0502020204030204" pitchFamily="34" charset="0"/>
              </a:rPr>
              <a:t> Forest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01F0A2B-9A2D-A79D-7F56-37ED640DF9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6" y="43911"/>
            <a:ext cx="3229332" cy="8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CDEB77C-D0F6-7E35-9BB7-99022A66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95" y="1979493"/>
            <a:ext cx="5079561" cy="12287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88E15F0-45EC-569A-28E1-875B1B6B4B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830"/>
          <a:stretch/>
        </p:blipFill>
        <p:spPr>
          <a:xfrm>
            <a:off x="708395" y="3463836"/>
            <a:ext cx="5092958" cy="1468087"/>
          </a:xfrm>
          <a:prstGeom prst="rect">
            <a:avLst/>
          </a:prstGeom>
        </p:spPr>
      </p:pic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D7AD00A-BEDF-A7EA-A245-9E9FCC176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588" y="1005581"/>
            <a:ext cx="6075243" cy="521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5118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>
                <a:latin typeface="Tenorite" panose="020F0502020204030204" pitchFamily="34" charset="0"/>
                <a:cs typeface="Tenorite" panose="020F0502020204030204" pitchFamily="34" charset="0"/>
              </a:rPr>
              <a:t>Comparación de los modelos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01F0A2B-9A2D-A79D-7F56-37ED640DF9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6" y="43911"/>
            <a:ext cx="3229332" cy="8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B24C816-CB91-7914-85E6-E4AD0C8C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3" y="1841860"/>
            <a:ext cx="5470208" cy="35433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2388A8-9FDD-AE21-EB0B-FA893498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735" y="1294172"/>
            <a:ext cx="56102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85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3683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>
                <a:latin typeface="Tenorite" panose="020F0502020204030204" pitchFamily="34" charset="0"/>
                <a:cs typeface="Tenorite" panose="020F0502020204030204" pitchFamily="34" charset="0"/>
              </a:rPr>
              <a:t>Matriz de confusión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01F0A2B-9A2D-A79D-7F56-37ED640DF9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6" y="43911"/>
            <a:ext cx="3229332" cy="8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74024C9F-DE23-6BB3-0626-5F27345B3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10" y="1605064"/>
            <a:ext cx="4375453" cy="4396902"/>
          </a:xfrm>
          <a:prstGeom prst="rect">
            <a:avLst/>
          </a:prstGeom>
        </p:spPr>
      </p:pic>
      <p:pic>
        <p:nvPicPr>
          <p:cNvPr id="7" name="Imagen 6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6A148104-CD46-23E5-1FD1-13C8F65A1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08" y="1605064"/>
            <a:ext cx="4375453" cy="43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8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27679" y="1134061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>
                <a:latin typeface="Tenorite" panose="020F0502020204030204" pitchFamily="34" charset="0"/>
                <a:cs typeface="Tenorite" panose="020F0502020204030204" pitchFamily="34" charset="0"/>
              </a:rPr>
              <a:t>Conclusiones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01F0A2B-9A2D-A79D-7F56-37ED640DF9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6" y="43911"/>
            <a:ext cx="3229332" cy="8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3F5A23C-FE97-8ED3-41D5-769AFE9E5D67}"/>
              </a:ext>
            </a:extLst>
          </p:cNvPr>
          <p:cNvSpPr txBox="1"/>
          <p:nvPr/>
        </p:nvSpPr>
        <p:spPr>
          <a:xfrm>
            <a:off x="1451852" y="2041375"/>
            <a:ext cx="83341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 comparación con el método de </a:t>
            </a:r>
            <a:r>
              <a:rPr lang="es-MX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Decision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MX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Tree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el método </a:t>
            </a:r>
            <a:r>
              <a:rPr lang="es-MX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Random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Forest mostró mejores resultados para el caso de las variables seleccionadas como más importante con una diferencia significativa en el </a:t>
            </a:r>
            <a:r>
              <a:rPr lang="es-MX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accuracy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s-MX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Debido a la alta precisión obtenido en </a:t>
            </a:r>
            <a:r>
              <a:rPr lang="es-MX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Random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Forest, se debe realizar las curvas de validación para verificar el impacto del tamaño del conjunto de validación y con diferentes </a:t>
            </a:r>
            <a:r>
              <a:rPr lang="es-MX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hiperparámetros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27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466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>
                <a:latin typeface="Tenorite" panose="020F0502020204030204" pitchFamily="34" charset="0"/>
                <a:cs typeface="Abadi" panose="020F0502020204030204" pitchFamily="34" charset="0"/>
              </a:rPr>
              <a:t>Descripción del problema </a:t>
            </a:r>
            <a:endParaRPr lang="es-MX" sz="2800" dirty="0">
              <a:latin typeface="Tenorite" panose="020F0502020204030204" pitchFamily="34" charset="0"/>
              <a:cs typeface="Tenorite" panose="020F050202020403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01F0A2B-9A2D-A79D-7F56-37ED640DF9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6" y="43911"/>
            <a:ext cx="3229332" cy="8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3FDE5FB-5A13-1EC9-D1EF-47209A133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68" y="1820261"/>
            <a:ext cx="9506664" cy="36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6679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>
                <a:latin typeface="Tenorite" panose="020F0502020204030204" pitchFamily="34" charset="0"/>
                <a:cs typeface="Abadi" panose="020F0502020204030204" pitchFamily="34" charset="0"/>
              </a:rPr>
              <a:t>Preprocesamiento de la base de datos:</a:t>
            </a:r>
            <a:endParaRPr lang="es-MX" sz="2800" dirty="0">
              <a:latin typeface="Tenorite" panose="020F0502020204030204" pitchFamily="34" charset="0"/>
              <a:cs typeface="Tenorite" panose="020F050202020403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01F0A2B-9A2D-A79D-7F56-37ED640DF9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6" y="43911"/>
            <a:ext cx="3229332" cy="8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8E1F4E3-D15C-669D-EAEE-A688F5D63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054" y="1667262"/>
            <a:ext cx="9095235" cy="1173800"/>
          </a:xfrm>
          <a:prstGeom prst="rect">
            <a:avLst/>
          </a:prstGeom>
        </p:spPr>
      </p:pic>
      <p:sp>
        <p:nvSpPr>
          <p:cNvPr id="10" name="Flecha: pentágono 9">
            <a:extLst>
              <a:ext uri="{FF2B5EF4-FFF2-40B4-BE49-F238E27FC236}">
                <a16:creationId xmlns:a16="http://schemas.microsoft.com/office/drawing/2014/main" id="{178A7D90-8C9E-4E63-8AD1-F196544A132D}"/>
              </a:ext>
            </a:extLst>
          </p:cNvPr>
          <p:cNvSpPr/>
          <p:nvPr/>
        </p:nvSpPr>
        <p:spPr>
          <a:xfrm>
            <a:off x="773443" y="1791877"/>
            <a:ext cx="1896957" cy="924569"/>
          </a:xfrm>
          <a:prstGeom prst="homePlate">
            <a:avLst/>
          </a:prstGeom>
          <a:solidFill>
            <a:srgbClr val="0033A0"/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Identificación de variables</a:t>
            </a:r>
            <a:endParaRPr lang="es-CO" dirty="0"/>
          </a:p>
        </p:txBody>
      </p:sp>
      <p:sp>
        <p:nvSpPr>
          <p:cNvPr id="14" name="Flecha: pentágono 13">
            <a:extLst>
              <a:ext uri="{FF2B5EF4-FFF2-40B4-BE49-F238E27FC236}">
                <a16:creationId xmlns:a16="http://schemas.microsoft.com/office/drawing/2014/main" id="{7DBD6260-5BA8-CE0C-0AD8-4996F43D9DC4}"/>
              </a:ext>
            </a:extLst>
          </p:cNvPr>
          <p:cNvSpPr/>
          <p:nvPr/>
        </p:nvSpPr>
        <p:spPr>
          <a:xfrm>
            <a:off x="773443" y="2966715"/>
            <a:ext cx="1896957" cy="924569"/>
          </a:xfrm>
          <a:prstGeom prst="homePlate">
            <a:avLst/>
          </a:prstGeom>
          <a:solidFill>
            <a:srgbClr val="0033A0"/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Tipos de variables</a:t>
            </a:r>
            <a:endParaRPr lang="es-CO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28223FA-28FE-003D-31DF-096DDDCDD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054" y="3282378"/>
            <a:ext cx="4610100" cy="485775"/>
          </a:xfrm>
          <a:prstGeom prst="rect">
            <a:avLst/>
          </a:prstGeom>
        </p:spPr>
      </p:pic>
      <p:sp>
        <p:nvSpPr>
          <p:cNvPr id="19" name="Flecha: pentágono 18">
            <a:extLst>
              <a:ext uri="{FF2B5EF4-FFF2-40B4-BE49-F238E27FC236}">
                <a16:creationId xmlns:a16="http://schemas.microsoft.com/office/drawing/2014/main" id="{1DD759CB-B072-780F-3A41-2B8D78D39870}"/>
              </a:ext>
            </a:extLst>
          </p:cNvPr>
          <p:cNvSpPr/>
          <p:nvPr/>
        </p:nvSpPr>
        <p:spPr>
          <a:xfrm>
            <a:off x="773442" y="4141553"/>
            <a:ext cx="1896957" cy="924569"/>
          </a:xfrm>
          <a:prstGeom prst="homePlate">
            <a:avLst/>
          </a:prstGeom>
          <a:solidFill>
            <a:srgbClr val="0033A0"/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Existencia de nulos</a:t>
            </a:r>
            <a:endParaRPr lang="es-CO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9958AEA-45EF-F82D-12AB-AF35AFBA4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418" y="4061117"/>
            <a:ext cx="9019871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3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5294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>
                <a:latin typeface="Tenorite" panose="020F0502020204030204" pitchFamily="34" charset="0"/>
                <a:cs typeface="Abadi" panose="020F0502020204030204" pitchFamily="34" charset="0"/>
              </a:rPr>
              <a:t>Limpieza de la base de datos:</a:t>
            </a:r>
            <a:endParaRPr lang="es-MX" sz="2800" dirty="0">
              <a:latin typeface="Tenorite" panose="020F0502020204030204" pitchFamily="34" charset="0"/>
              <a:cs typeface="Tenorite" panose="020F050202020403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01F0A2B-9A2D-A79D-7F56-37ED640DF9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6" y="43911"/>
            <a:ext cx="3229332" cy="8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lecha: pentágono 9">
            <a:extLst>
              <a:ext uri="{FF2B5EF4-FFF2-40B4-BE49-F238E27FC236}">
                <a16:creationId xmlns:a16="http://schemas.microsoft.com/office/drawing/2014/main" id="{178A7D90-8C9E-4E63-8AD1-F196544A132D}"/>
              </a:ext>
            </a:extLst>
          </p:cNvPr>
          <p:cNvSpPr/>
          <p:nvPr/>
        </p:nvSpPr>
        <p:spPr>
          <a:xfrm>
            <a:off x="905957" y="2227988"/>
            <a:ext cx="2137761" cy="924569"/>
          </a:xfrm>
          <a:prstGeom prst="homePlate">
            <a:avLst>
              <a:gd name="adj" fmla="val 46844"/>
            </a:avLst>
          </a:prstGeom>
          <a:solidFill>
            <a:srgbClr val="0033A0"/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Reemplazar valores con &lt; y convertir en </a:t>
            </a:r>
            <a:r>
              <a:rPr lang="es-MX" dirty="0" err="1"/>
              <a:t>float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0C8145-BE1A-E561-3489-9FB32A6E3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123" y="1674835"/>
            <a:ext cx="6835909" cy="2242982"/>
          </a:xfrm>
          <a:prstGeom prst="rect">
            <a:avLst/>
          </a:prstGeom>
        </p:spPr>
      </p:pic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2B511919-3396-BD2D-8F55-6EFBF7867B7D}"/>
              </a:ext>
            </a:extLst>
          </p:cNvPr>
          <p:cNvSpPr/>
          <p:nvPr/>
        </p:nvSpPr>
        <p:spPr>
          <a:xfrm>
            <a:off x="905958" y="3917817"/>
            <a:ext cx="2137761" cy="924569"/>
          </a:xfrm>
          <a:prstGeom prst="homePlate">
            <a:avLst>
              <a:gd name="adj" fmla="val 46844"/>
            </a:avLst>
          </a:prstGeom>
          <a:solidFill>
            <a:srgbClr val="0033A0"/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 columna sin valores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1DE3D3E-3CA5-AEC5-430B-CCF3664BD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123" y="4250560"/>
            <a:ext cx="5381625" cy="5143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6E08291-5554-454C-6919-0A6E213DB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123" y="5107286"/>
            <a:ext cx="5772150" cy="1076325"/>
          </a:xfrm>
          <a:prstGeom prst="rect">
            <a:avLst/>
          </a:prstGeom>
        </p:spPr>
      </p:pic>
      <p:sp>
        <p:nvSpPr>
          <p:cNvPr id="16" name="Flecha: pentágono 15">
            <a:extLst>
              <a:ext uri="{FF2B5EF4-FFF2-40B4-BE49-F238E27FC236}">
                <a16:creationId xmlns:a16="http://schemas.microsoft.com/office/drawing/2014/main" id="{9608F08B-B827-3EF9-F8AC-A3C0508460EC}"/>
              </a:ext>
            </a:extLst>
          </p:cNvPr>
          <p:cNvSpPr/>
          <p:nvPr/>
        </p:nvSpPr>
        <p:spPr>
          <a:xfrm>
            <a:off x="905957" y="5259042"/>
            <a:ext cx="2137761" cy="924569"/>
          </a:xfrm>
          <a:prstGeom prst="homePlate">
            <a:avLst>
              <a:gd name="adj" fmla="val 46844"/>
            </a:avLst>
          </a:prstGeom>
          <a:solidFill>
            <a:srgbClr val="0033A0"/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Imputación valores nulos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274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596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>
                <a:latin typeface="Tenorite" panose="020F0502020204030204" pitchFamily="34" charset="0"/>
                <a:cs typeface="Abadi" panose="020F0502020204030204" pitchFamily="34" charset="0"/>
              </a:rPr>
              <a:t>Visualización variables numéricas:</a:t>
            </a:r>
            <a:endParaRPr lang="es-MX" sz="2800" dirty="0">
              <a:latin typeface="Tenorite" panose="020F0502020204030204" pitchFamily="34" charset="0"/>
              <a:cs typeface="Tenorite" panose="020F050202020403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01F0A2B-9A2D-A79D-7F56-37ED640DF9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6" y="43911"/>
            <a:ext cx="3229332" cy="8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2B511919-3396-BD2D-8F55-6EFBF7867B7D}"/>
              </a:ext>
            </a:extLst>
          </p:cNvPr>
          <p:cNvSpPr/>
          <p:nvPr/>
        </p:nvSpPr>
        <p:spPr>
          <a:xfrm>
            <a:off x="2902023" y="1511125"/>
            <a:ext cx="1896957" cy="354569"/>
          </a:xfrm>
          <a:prstGeom prst="homePlate">
            <a:avLst>
              <a:gd name="adj" fmla="val 46844"/>
            </a:avLst>
          </a:prstGeom>
          <a:solidFill>
            <a:srgbClr val="0033A0"/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Histogramas</a:t>
            </a:r>
            <a:endParaRPr lang="es-CO" dirty="0"/>
          </a:p>
        </p:txBody>
      </p:sp>
      <p:pic>
        <p:nvPicPr>
          <p:cNvPr id="5" name="Imagen 4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9AB8542A-FE8A-91BE-9DC0-A56B21903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22" y="1940531"/>
            <a:ext cx="7385613" cy="487355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B99013D-75A9-BC6A-AE5D-8575FCC43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829" y="1613439"/>
            <a:ext cx="3800475" cy="5200650"/>
          </a:xfrm>
          <a:prstGeom prst="rect">
            <a:avLst/>
          </a:prstGeom>
        </p:spPr>
      </p:pic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AF0EB5D7-B21A-B93C-3996-508F6BCFD4AA}"/>
              </a:ext>
            </a:extLst>
          </p:cNvPr>
          <p:cNvSpPr/>
          <p:nvPr/>
        </p:nvSpPr>
        <p:spPr>
          <a:xfrm>
            <a:off x="9145587" y="1333840"/>
            <a:ext cx="1896957" cy="354569"/>
          </a:xfrm>
          <a:prstGeom prst="homePlate">
            <a:avLst>
              <a:gd name="adj" fmla="val 46844"/>
            </a:avLst>
          </a:prstGeom>
          <a:solidFill>
            <a:srgbClr val="0033A0"/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Sesgo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3860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596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>
                <a:latin typeface="Tenorite" panose="020F0502020204030204" pitchFamily="34" charset="0"/>
                <a:cs typeface="Abadi" panose="020F0502020204030204" pitchFamily="34" charset="0"/>
              </a:rPr>
              <a:t>Visualización variables numéricas:</a:t>
            </a:r>
            <a:endParaRPr lang="es-MX" sz="2800" dirty="0">
              <a:latin typeface="Tenorite" panose="020F0502020204030204" pitchFamily="34" charset="0"/>
              <a:cs typeface="Tenorite" panose="020F050202020403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01F0A2B-9A2D-A79D-7F56-37ED640DF9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6" y="43911"/>
            <a:ext cx="3229332" cy="8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2B511919-3396-BD2D-8F55-6EFBF7867B7D}"/>
              </a:ext>
            </a:extLst>
          </p:cNvPr>
          <p:cNvSpPr/>
          <p:nvPr/>
        </p:nvSpPr>
        <p:spPr>
          <a:xfrm>
            <a:off x="2397535" y="1605325"/>
            <a:ext cx="1896957" cy="310007"/>
          </a:xfrm>
          <a:prstGeom prst="homePlate">
            <a:avLst>
              <a:gd name="adj" fmla="val 46844"/>
            </a:avLst>
          </a:prstGeom>
          <a:solidFill>
            <a:srgbClr val="0033A0"/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Boxplot</a:t>
            </a:r>
            <a:endParaRPr lang="es-CO" dirty="0"/>
          </a:p>
        </p:txBody>
      </p:sp>
      <p:pic>
        <p:nvPicPr>
          <p:cNvPr id="14" name="Imagen 13" descr="Gráfico&#10;&#10;Descripción generada automáticamente">
            <a:extLst>
              <a:ext uri="{FF2B5EF4-FFF2-40B4-BE49-F238E27FC236}">
                <a16:creationId xmlns:a16="http://schemas.microsoft.com/office/drawing/2014/main" id="{DA7F5BC0-CCC4-A1E3-E8D5-89DDFDAC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29" y="2180591"/>
            <a:ext cx="5499971" cy="4320519"/>
          </a:xfrm>
          <a:prstGeom prst="rect">
            <a:avLst/>
          </a:prstGeom>
        </p:spPr>
      </p:pic>
      <p:sp>
        <p:nvSpPr>
          <p:cNvPr id="15" name="Flecha: pentágono 14">
            <a:extLst>
              <a:ext uri="{FF2B5EF4-FFF2-40B4-BE49-F238E27FC236}">
                <a16:creationId xmlns:a16="http://schemas.microsoft.com/office/drawing/2014/main" id="{F1EA1FB5-853A-B6E0-5711-B5BFFD8AFFFC}"/>
              </a:ext>
            </a:extLst>
          </p:cNvPr>
          <p:cNvSpPr/>
          <p:nvPr/>
        </p:nvSpPr>
        <p:spPr>
          <a:xfrm>
            <a:off x="8522718" y="1605324"/>
            <a:ext cx="1896957" cy="310007"/>
          </a:xfrm>
          <a:prstGeom prst="homePlate">
            <a:avLst>
              <a:gd name="adj" fmla="val 46844"/>
            </a:avLst>
          </a:prstGeom>
          <a:solidFill>
            <a:srgbClr val="0033A0"/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Correlaciones</a:t>
            </a:r>
            <a:endParaRPr lang="es-CO" dirty="0"/>
          </a:p>
        </p:txBody>
      </p:sp>
      <p:pic>
        <p:nvPicPr>
          <p:cNvPr id="17" name="Imagen 16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37A56AB9-EADD-30C3-FB97-058D215E9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832" y="2029237"/>
            <a:ext cx="5227098" cy="462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0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4134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>
                <a:latin typeface="Tenorite" panose="020F0502020204030204" pitchFamily="34" charset="0"/>
                <a:cs typeface="Abadi" panose="020F0502020204030204" pitchFamily="34" charset="0"/>
              </a:rPr>
              <a:t>Eliminación de </a:t>
            </a:r>
            <a:r>
              <a:rPr lang="es-MX" sz="2800" dirty="0" err="1">
                <a:latin typeface="Tenorite" panose="020F0502020204030204" pitchFamily="34" charset="0"/>
                <a:cs typeface="Abadi" panose="020F0502020204030204" pitchFamily="34" charset="0"/>
              </a:rPr>
              <a:t>outliers</a:t>
            </a:r>
            <a:endParaRPr lang="es-MX" sz="2800" dirty="0">
              <a:latin typeface="Tenorite" panose="020F0502020204030204" pitchFamily="34" charset="0"/>
              <a:cs typeface="Tenorite" panose="020F050202020403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01F0A2B-9A2D-A79D-7F56-37ED640DF9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6" y="43911"/>
            <a:ext cx="3229332" cy="8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2B511919-3396-BD2D-8F55-6EFBF7867B7D}"/>
              </a:ext>
            </a:extLst>
          </p:cNvPr>
          <p:cNvSpPr/>
          <p:nvPr/>
        </p:nvSpPr>
        <p:spPr>
          <a:xfrm>
            <a:off x="2388109" y="1758929"/>
            <a:ext cx="1896957" cy="310007"/>
          </a:xfrm>
          <a:prstGeom prst="homePlate">
            <a:avLst>
              <a:gd name="adj" fmla="val 46844"/>
            </a:avLst>
          </a:prstGeom>
          <a:solidFill>
            <a:srgbClr val="0033A0"/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Densidad local</a:t>
            </a:r>
            <a:endParaRPr lang="es-CO" dirty="0"/>
          </a:p>
        </p:txBody>
      </p:sp>
      <p:sp>
        <p:nvSpPr>
          <p:cNvPr id="15" name="Flecha: pentágono 14">
            <a:extLst>
              <a:ext uri="{FF2B5EF4-FFF2-40B4-BE49-F238E27FC236}">
                <a16:creationId xmlns:a16="http://schemas.microsoft.com/office/drawing/2014/main" id="{F1EA1FB5-853A-B6E0-5711-B5BFFD8AFFFC}"/>
              </a:ext>
            </a:extLst>
          </p:cNvPr>
          <p:cNvSpPr/>
          <p:nvPr/>
        </p:nvSpPr>
        <p:spPr>
          <a:xfrm>
            <a:off x="8289254" y="1758929"/>
            <a:ext cx="2372261" cy="310007"/>
          </a:xfrm>
          <a:prstGeom prst="homePlate">
            <a:avLst>
              <a:gd name="adj" fmla="val 46844"/>
            </a:avLst>
          </a:prstGeom>
          <a:solidFill>
            <a:srgbClr val="0033A0"/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Boxplot</a:t>
            </a:r>
            <a:r>
              <a:rPr lang="es-MX" dirty="0"/>
              <a:t> sin </a:t>
            </a:r>
            <a:r>
              <a:rPr lang="es-MX" dirty="0" err="1"/>
              <a:t>outliers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981511-FFF8-A9EC-F25B-4F1FE1F1E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35" y="2492357"/>
            <a:ext cx="5781830" cy="3159413"/>
          </a:xfrm>
          <a:prstGeom prst="rect">
            <a:avLst/>
          </a:prstGeom>
        </p:spPr>
      </p:pic>
      <p:pic>
        <p:nvPicPr>
          <p:cNvPr id="5" name="Imagen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5A377B03-EF99-A34D-C041-A19047342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96" y="2293690"/>
            <a:ext cx="5190484" cy="41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2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6173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>
                <a:latin typeface="Tenorite" panose="020F0502020204030204" pitchFamily="34" charset="0"/>
                <a:cs typeface="Tenorite" panose="020F0502020204030204" pitchFamily="34" charset="0"/>
              </a:rPr>
              <a:t>Preparación para evaluar el modelo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01F0A2B-9A2D-A79D-7F56-37ED640DF9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6" y="43911"/>
            <a:ext cx="3229332" cy="8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0D9E8C9-5FB2-149A-EDFB-0D7398899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134" y="2901892"/>
            <a:ext cx="8482772" cy="2179130"/>
          </a:xfrm>
          <a:prstGeom prst="rect">
            <a:avLst/>
          </a:prstGeom>
        </p:spPr>
      </p:pic>
      <p:sp>
        <p:nvSpPr>
          <p:cNvPr id="10" name="Flecha: pentágono 9">
            <a:extLst>
              <a:ext uri="{FF2B5EF4-FFF2-40B4-BE49-F238E27FC236}">
                <a16:creationId xmlns:a16="http://schemas.microsoft.com/office/drawing/2014/main" id="{FE2C5297-6831-63B7-62C4-293A3803D5F4}"/>
              </a:ext>
            </a:extLst>
          </p:cNvPr>
          <p:cNvSpPr/>
          <p:nvPr/>
        </p:nvSpPr>
        <p:spPr>
          <a:xfrm>
            <a:off x="935139" y="3429000"/>
            <a:ext cx="2137761" cy="924569"/>
          </a:xfrm>
          <a:prstGeom prst="homePlate">
            <a:avLst>
              <a:gd name="adj" fmla="val 46844"/>
            </a:avLst>
          </a:prstGeom>
          <a:solidFill>
            <a:srgbClr val="0033A0"/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Partición de datos </a:t>
            </a:r>
            <a:r>
              <a:rPr lang="es-MX" dirty="0" err="1"/>
              <a:t>train</a:t>
            </a:r>
            <a:r>
              <a:rPr lang="es-MX" dirty="0"/>
              <a:t> y test</a:t>
            </a:r>
            <a:endParaRPr lang="es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BCF6B70-EF42-1246-9C85-B17462A15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740" y="5120464"/>
            <a:ext cx="7006681" cy="1596055"/>
          </a:xfrm>
          <a:prstGeom prst="rect">
            <a:avLst/>
          </a:prstGeom>
        </p:spPr>
      </p:pic>
      <p:sp>
        <p:nvSpPr>
          <p:cNvPr id="14" name="Flecha: pentágono 13">
            <a:extLst>
              <a:ext uri="{FF2B5EF4-FFF2-40B4-BE49-F238E27FC236}">
                <a16:creationId xmlns:a16="http://schemas.microsoft.com/office/drawing/2014/main" id="{15E04FE3-24DB-446C-D054-56E641DDB27B}"/>
              </a:ext>
            </a:extLst>
          </p:cNvPr>
          <p:cNvSpPr/>
          <p:nvPr/>
        </p:nvSpPr>
        <p:spPr>
          <a:xfrm>
            <a:off x="935140" y="5351393"/>
            <a:ext cx="2137761" cy="924569"/>
          </a:xfrm>
          <a:prstGeom prst="homePlate">
            <a:avLst>
              <a:gd name="adj" fmla="val 46844"/>
            </a:avLst>
          </a:prstGeom>
          <a:solidFill>
            <a:srgbClr val="0033A0"/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Transformación variables de entrada</a:t>
            </a:r>
            <a:endParaRPr lang="es-CO" dirty="0"/>
          </a:p>
        </p:txBody>
      </p:sp>
      <p:sp>
        <p:nvSpPr>
          <p:cNvPr id="16" name="Flecha: pentágono 15">
            <a:extLst>
              <a:ext uri="{FF2B5EF4-FFF2-40B4-BE49-F238E27FC236}">
                <a16:creationId xmlns:a16="http://schemas.microsoft.com/office/drawing/2014/main" id="{5BA2CA00-AF1F-86EA-4DE7-64B70956E9CC}"/>
              </a:ext>
            </a:extLst>
          </p:cNvPr>
          <p:cNvSpPr/>
          <p:nvPr/>
        </p:nvSpPr>
        <p:spPr>
          <a:xfrm>
            <a:off x="935139" y="1701794"/>
            <a:ext cx="2137761" cy="924569"/>
          </a:xfrm>
          <a:prstGeom prst="homePlate">
            <a:avLst>
              <a:gd name="adj" fmla="val 46844"/>
            </a:avLst>
          </a:prstGeom>
          <a:solidFill>
            <a:srgbClr val="0033A0"/>
          </a:solidFill>
          <a:ln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Transformación variables de salida</a:t>
            </a:r>
            <a:endParaRPr lang="es-CO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8BFBEBC-7E13-10CB-FFA1-DD751373D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4134" y="1701794"/>
            <a:ext cx="66865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1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76C813-8C83-8F71-562A-6B478ADB07C1}"/>
              </a:ext>
            </a:extLst>
          </p:cNvPr>
          <p:cNvSpPr txBox="1"/>
          <p:nvPr/>
        </p:nvSpPr>
        <p:spPr>
          <a:xfrm>
            <a:off x="347135" y="939508"/>
            <a:ext cx="2680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 err="1">
                <a:latin typeface="Tenorite" panose="020F0502020204030204" pitchFamily="34" charset="0"/>
                <a:cs typeface="Tenorite" panose="020F0502020204030204" pitchFamily="34" charset="0"/>
              </a:rPr>
              <a:t>Decision</a:t>
            </a:r>
            <a:r>
              <a:rPr lang="es-MX" sz="2800" dirty="0">
                <a:latin typeface="Tenorite" panose="020F0502020204030204" pitchFamily="34" charset="0"/>
                <a:cs typeface="Tenorite" panose="020F0502020204030204" pitchFamily="34" charset="0"/>
              </a:rPr>
              <a:t> </a:t>
            </a:r>
            <a:r>
              <a:rPr lang="es-MX" sz="2800" dirty="0" err="1">
                <a:latin typeface="Tenorite" panose="020F0502020204030204" pitchFamily="34" charset="0"/>
                <a:cs typeface="Tenorite" panose="020F0502020204030204" pitchFamily="34" charset="0"/>
              </a:rPr>
              <a:t>Tree</a:t>
            </a:r>
            <a:endParaRPr lang="es-MX" sz="2800" dirty="0">
              <a:latin typeface="Tenorite" panose="020F0502020204030204" pitchFamily="34" charset="0"/>
              <a:cs typeface="Tenorite" panose="020F050202020403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01F0A2B-9A2D-A79D-7F56-37ED640DF9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6" y="43911"/>
            <a:ext cx="3229332" cy="8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EDD86E3-112A-5037-A2E9-5ACB5FCAD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35" y="1511125"/>
            <a:ext cx="4791914" cy="1591998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A684BF3-39D3-4502-C3D8-856B06AB8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835" y="3151520"/>
            <a:ext cx="10447506" cy="318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8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214</Words>
  <Application>Microsoft Office PowerPoint</Application>
  <PresentationFormat>Panorámica</PresentationFormat>
  <Paragraphs>39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Futura Medium</vt:lpstr>
      <vt:lpstr>Roboto</vt:lpstr>
      <vt:lpstr>Tenorite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Quiroga</dc:creator>
  <cp:lastModifiedBy>Maricel Parra</cp:lastModifiedBy>
  <cp:revision>3</cp:revision>
  <dcterms:created xsi:type="dcterms:W3CDTF">2022-11-18T18:33:20Z</dcterms:created>
  <dcterms:modified xsi:type="dcterms:W3CDTF">2022-11-19T03:22:54Z</dcterms:modified>
</cp:coreProperties>
</file>