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acf4eaf78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acf4eaf78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9acf4eaf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9acf4eaf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9acf4eaf7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9acf4eaf7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9acf4eaf78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9acf4eaf7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9acf4eaf78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9acf4eaf7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acf4eaf78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acf4eaf7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acf4eaf78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9acf4eaf78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9acf4eaf78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9acf4eaf7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acf4eaf7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acf4eaf7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725" y="6725"/>
            <a:ext cx="9144000" cy="3442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747150" y="310900"/>
            <a:ext cx="7649700" cy="1578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3280" b="1">
                <a:solidFill>
                  <a:schemeClr val="lt1"/>
                </a:solidFill>
              </a:rPr>
              <a:t>Modelo de clasificación de indicadores para la calidad de aguas superficiales</a:t>
            </a:r>
            <a:endParaRPr sz="3280" b="1">
              <a:solidFill>
                <a:schemeClr val="lt1"/>
              </a:solidFill>
            </a:endParaRPr>
          </a:p>
        </p:txBody>
      </p:sp>
      <p:sp>
        <p:nvSpPr>
          <p:cNvPr id="56" name="Google Shape;56;p13"/>
          <p:cNvSpPr txBox="1">
            <a:spLocks noGrp="1"/>
          </p:cNvSpPr>
          <p:nvPr>
            <p:ph type="subTitle" idx="1"/>
          </p:nvPr>
        </p:nvSpPr>
        <p:spPr>
          <a:xfrm>
            <a:off x="283175" y="3971175"/>
            <a:ext cx="3470700" cy="5061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r>
              <a:rPr lang="es"/>
              <a:t>– Diego Alberto Olarta Mira:		A01794028</a:t>
            </a:r>
            <a:endParaRPr/>
          </a:p>
          <a:p>
            <a:pPr marL="0" lvl="0" indent="0" algn="l" rtl="0">
              <a:spcBef>
                <a:spcPts val="0"/>
              </a:spcBef>
              <a:spcAft>
                <a:spcPts val="0"/>
              </a:spcAft>
              <a:buNone/>
            </a:pPr>
            <a:r>
              <a:rPr lang="es"/>
              <a:t>– Yeison Fernando Villamil Franco:  A01793803</a:t>
            </a:r>
            <a:endParaRPr/>
          </a:p>
        </p:txBody>
      </p:sp>
      <p:sp>
        <p:nvSpPr>
          <p:cNvPr id="57" name="Google Shape;57;p13"/>
          <p:cNvSpPr txBox="1">
            <a:spLocks noGrp="1"/>
          </p:cNvSpPr>
          <p:nvPr>
            <p:ph type="subTitle" idx="1"/>
          </p:nvPr>
        </p:nvSpPr>
        <p:spPr>
          <a:xfrm>
            <a:off x="358900" y="45278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b="1"/>
              <a:t>GRUPO 26</a:t>
            </a:r>
            <a:endParaRPr b="1"/>
          </a:p>
        </p:txBody>
      </p:sp>
      <p:pic>
        <p:nvPicPr>
          <p:cNvPr id="58" name="Google Shape;58;p13"/>
          <p:cNvPicPr preferRelativeResize="0"/>
          <p:nvPr/>
        </p:nvPicPr>
        <p:blipFill>
          <a:blip r:embed="rId3">
            <a:alphaModFix/>
          </a:blip>
          <a:stretch>
            <a:fillRect/>
          </a:stretch>
        </p:blipFill>
        <p:spPr>
          <a:xfrm>
            <a:off x="8263225" y="4566225"/>
            <a:ext cx="880775" cy="577275"/>
          </a:xfrm>
          <a:prstGeom prst="rect">
            <a:avLst/>
          </a:prstGeom>
          <a:noFill/>
          <a:ln>
            <a:noFill/>
          </a:ln>
        </p:spPr>
      </p:pic>
      <p:sp>
        <p:nvSpPr>
          <p:cNvPr id="59" name="Google Shape;59;p13"/>
          <p:cNvSpPr txBox="1"/>
          <p:nvPr/>
        </p:nvSpPr>
        <p:spPr>
          <a:xfrm>
            <a:off x="905425" y="2492550"/>
            <a:ext cx="6172200" cy="615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rPr>
              <a:t>MATERIA:</a:t>
            </a:r>
            <a:r>
              <a:rPr lang="es">
                <a:solidFill>
                  <a:schemeClr val="lt1"/>
                </a:solidFill>
              </a:rPr>
              <a:t> Ciencia y Analítica de datos</a:t>
            </a:r>
            <a:endParaRPr>
              <a:solidFill>
                <a:schemeClr val="lt1"/>
              </a:solidFill>
            </a:endParaRPr>
          </a:p>
          <a:p>
            <a:pPr marL="0" lvl="0" indent="0" algn="l" rtl="0">
              <a:spcBef>
                <a:spcPts val="0"/>
              </a:spcBef>
              <a:spcAft>
                <a:spcPts val="0"/>
              </a:spcAft>
              <a:buNone/>
            </a:pPr>
            <a:r>
              <a:rPr lang="es" b="1">
                <a:solidFill>
                  <a:schemeClr val="lt1"/>
                </a:solidFill>
              </a:rPr>
              <a:t>PROFESOR: </a:t>
            </a:r>
            <a:r>
              <a:rPr lang="es">
                <a:solidFill>
                  <a:schemeClr val="lt1"/>
                </a:solidFill>
              </a:rPr>
              <a:t>Maria de la Paz Rico Fernandez</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13375" y="788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t>Conclusiones</a:t>
            </a:r>
            <a:endParaRPr b="1">
              <a:solidFill>
                <a:schemeClr val="dk1"/>
              </a:solidFill>
            </a:endParaRPr>
          </a:p>
        </p:txBody>
      </p:sp>
      <p:pic>
        <p:nvPicPr>
          <p:cNvPr id="161" name="Google Shape;161;p22"/>
          <p:cNvPicPr preferRelativeResize="0"/>
          <p:nvPr/>
        </p:nvPicPr>
        <p:blipFill>
          <a:blip r:embed="rId3">
            <a:alphaModFix/>
          </a:blip>
          <a:stretch>
            <a:fillRect/>
          </a:stretch>
        </p:blipFill>
        <p:spPr>
          <a:xfrm>
            <a:off x="8263225" y="4566225"/>
            <a:ext cx="880775" cy="577275"/>
          </a:xfrm>
          <a:prstGeom prst="rect">
            <a:avLst/>
          </a:prstGeom>
          <a:noFill/>
          <a:ln>
            <a:noFill/>
          </a:ln>
        </p:spPr>
      </p:pic>
      <p:sp>
        <p:nvSpPr>
          <p:cNvPr id="162" name="Google Shape;162;p22"/>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txBox="1"/>
          <p:nvPr/>
        </p:nvSpPr>
        <p:spPr>
          <a:xfrm>
            <a:off x="833700" y="945775"/>
            <a:ext cx="7886700" cy="35865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Char char="●"/>
            </a:pPr>
            <a:r>
              <a:rPr lang="es" sz="900"/>
              <a:t>Con las variables mencionadas y usadas para la segmentación, se observa en el gráfico interactivo diferentes comportamientos pero coinciden en los mismos observados en el primer gráfico interactivo. La mayoría de los puntos rojos coinciden en el centro de México y la mayoría de los puntos verdes están en las costas.</a:t>
            </a:r>
            <a:endParaRPr sz="900"/>
          </a:p>
          <a:p>
            <a:pPr marL="457200" lvl="0" indent="-285750" algn="l" rtl="0">
              <a:spcBef>
                <a:spcPts val="0"/>
              </a:spcBef>
              <a:spcAft>
                <a:spcPts val="0"/>
              </a:spcAft>
              <a:buSzPts val="900"/>
              <a:buChar char="●"/>
            </a:pPr>
            <a:r>
              <a:rPr lang="es" sz="900"/>
              <a:t>Para la calidad escogida muestra que existen evaluación (categorizaciones de calidad) y cuencas que pueden tener una relación. Por ejemplo, los puntos críticos marcados como rojos en el centro que pertenecen a diferentes cuencas y evaluaciones. Por ejemplo, hay puntos que pertenecen al cluster 0, otros al 2 y otros al 3. En el norte existen cluster y puntos que coinciden. La relación sigue existiendo entre cuencas y esto como mencionado, nos da una mayor idea de ver la contaminación de las aguas no solo por latitud y longitud, también por cuenca y calidades.</a:t>
            </a:r>
            <a:endParaRPr sz="900"/>
          </a:p>
          <a:p>
            <a:pPr marL="457200" lvl="0" indent="-285750" algn="l" rtl="0">
              <a:spcBef>
                <a:spcPts val="0"/>
              </a:spcBef>
              <a:spcAft>
                <a:spcPts val="0"/>
              </a:spcAft>
              <a:buSzPts val="900"/>
              <a:buChar char="●"/>
            </a:pPr>
            <a:r>
              <a:rPr lang="es" sz="900"/>
              <a:t>Si observamos el mapa, se ve que también existen puntos verdes de `SEMÁFORO` que pertenecen al cluster 0 donde hay puntos rojos. Las cuencas guardan una relación tan fuerte en contaminaciones pero también debe ser considerada la región ya que mucha veces cuando el afluente antes de llegar a la ciudad es limpio y en una ciudad poblada cambia esta situación.</a:t>
            </a:r>
            <a:endParaRPr sz="900"/>
          </a:p>
          <a:p>
            <a:pPr marL="457200" lvl="0" indent="-285750" algn="l" rtl="0">
              <a:spcBef>
                <a:spcPts val="0"/>
              </a:spcBef>
              <a:spcAft>
                <a:spcPts val="0"/>
              </a:spcAft>
              <a:buSzPts val="900"/>
              <a:buChar char="●"/>
            </a:pPr>
            <a:r>
              <a:rPr lang="es" sz="900"/>
              <a:t>Usando regresión logística se tiene una primera iteración para seleccionar las variables más importante y con estas poder entrenar los métodos `Decision Tree` y `Random Forest`. De las 42 parámetros inicialmente seleccionados, con `Feature_importance` quedan en total 9.</a:t>
            </a:r>
            <a:endParaRPr sz="900"/>
          </a:p>
          <a:p>
            <a:pPr marL="457200" lvl="0" indent="-285750" algn="l" rtl="0">
              <a:spcBef>
                <a:spcPts val="0"/>
              </a:spcBef>
              <a:spcAft>
                <a:spcPts val="0"/>
              </a:spcAft>
              <a:buSzPts val="900"/>
              <a:buChar char="●"/>
            </a:pPr>
            <a:r>
              <a:rPr lang="es" sz="900"/>
              <a:t>Dos iteraciones fueron desarrolladas, una con todas las 42 variables seleccionadas y el otro con solo las 9 obtenidas como importantes a partir de la regresión logística.</a:t>
            </a:r>
            <a:endParaRPr sz="900"/>
          </a:p>
          <a:p>
            <a:pPr marL="457200" lvl="0" indent="-285750" algn="l" rtl="0">
              <a:spcBef>
                <a:spcPts val="0"/>
              </a:spcBef>
              <a:spcAft>
                <a:spcPts val="0"/>
              </a:spcAft>
              <a:buSzPts val="900"/>
              <a:buChar char="●"/>
            </a:pPr>
            <a:r>
              <a:rPr lang="es" sz="900"/>
              <a:t>Para el método `Decision tree`, los resultados coinciden tanto para full variables y las 9 más importantes. Las desviaciones en el `accuracy` como para las equivocaciones en la matriz fueron idénticas.</a:t>
            </a:r>
            <a:endParaRPr sz="900"/>
          </a:p>
          <a:p>
            <a:pPr marL="457200" lvl="0" indent="-285750" algn="l" rtl="0">
              <a:spcBef>
                <a:spcPts val="0"/>
              </a:spcBef>
              <a:spcAft>
                <a:spcPts val="0"/>
              </a:spcAft>
              <a:buSzPts val="900"/>
              <a:buChar char="●"/>
            </a:pPr>
            <a:r>
              <a:rPr lang="es" sz="900"/>
              <a:t>El método `Random Forest` mostró mejores resultados para el caso de las variables seleccionadas como más importantes. Sin embargo, cabe mencionar que las diferencias son pequeñas y el modelo con las full variables también obtiene buenos resultados.</a:t>
            </a:r>
            <a:endParaRPr sz="900"/>
          </a:p>
          <a:p>
            <a:pPr marL="457200" lvl="0" indent="-285750" algn="l" rtl="0">
              <a:spcBef>
                <a:spcPts val="0"/>
              </a:spcBef>
              <a:spcAft>
                <a:spcPts val="0"/>
              </a:spcAft>
              <a:buSzPts val="900"/>
              <a:buChar char="●"/>
            </a:pPr>
            <a:r>
              <a:rPr lang="es" sz="900"/>
              <a:t>Comparando los dos modelos, tenemos que el método `Random Forest` tuvo los mejores resultados y por esto para el cálculo de los gráficos de `Precision Vs Recall` como `Curva ROC`, es usado este modelo.</a:t>
            </a:r>
            <a:endParaRPr sz="900"/>
          </a:p>
          <a:p>
            <a:pPr marL="457200" lvl="0" indent="-285750" algn="l" rtl="0">
              <a:spcBef>
                <a:spcPts val="0"/>
              </a:spcBef>
              <a:spcAft>
                <a:spcPts val="0"/>
              </a:spcAft>
              <a:buSzPts val="900"/>
              <a:buChar char="●"/>
            </a:pPr>
            <a:r>
              <a:rPr lang="es" sz="900"/>
              <a:t>Debido a tan alta precisión obtenida, sería importante poder realizar curvas de validación para verificar como el tamaño del conjunto de datos, como las variaciones de los hiper parámetros afectan el desarrollo de este.</a:t>
            </a:r>
            <a:endParaRPr sz="900"/>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61750" y="45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solidFill>
                  <a:schemeClr val="dk1"/>
                </a:solidFill>
              </a:rPr>
              <a:t>Limpieza de los datos</a:t>
            </a:r>
            <a:endParaRPr b="1">
              <a:solidFill>
                <a:schemeClr val="dk1"/>
              </a:solidFill>
            </a:endParaRPr>
          </a:p>
        </p:txBody>
      </p:sp>
      <p:pic>
        <p:nvPicPr>
          <p:cNvPr id="65" name="Google Shape;65;p14"/>
          <p:cNvPicPr preferRelativeResize="0"/>
          <p:nvPr/>
        </p:nvPicPr>
        <p:blipFill>
          <a:blip r:embed="rId3">
            <a:alphaModFix/>
          </a:blip>
          <a:stretch>
            <a:fillRect/>
          </a:stretch>
        </p:blipFill>
        <p:spPr>
          <a:xfrm>
            <a:off x="8263225" y="4566225"/>
            <a:ext cx="880775" cy="577275"/>
          </a:xfrm>
          <a:prstGeom prst="rect">
            <a:avLst/>
          </a:prstGeom>
          <a:noFill/>
          <a:ln>
            <a:noFill/>
          </a:ln>
        </p:spPr>
      </p:pic>
      <p:pic>
        <p:nvPicPr>
          <p:cNvPr id="66" name="Google Shape;66;p14"/>
          <p:cNvPicPr preferRelativeResize="0"/>
          <p:nvPr/>
        </p:nvPicPr>
        <p:blipFill>
          <a:blip r:embed="rId4">
            <a:alphaModFix/>
          </a:blip>
          <a:stretch>
            <a:fillRect/>
          </a:stretch>
        </p:blipFill>
        <p:spPr>
          <a:xfrm>
            <a:off x="1775868" y="782225"/>
            <a:ext cx="6143558" cy="2998575"/>
          </a:xfrm>
          <a:prstGeom prst="rect">
            <a:avLst/>
          </a:prstGeom>
          <a:noFill/>
          <a:ln>
            <a:noFill/>
          </a:ln>
        </p:spPr>
      </p:pic>
      <p:sp>
        <p:nvSpPr>
          <p:cNvPr id="67" name="Google Shape;67;p14"/>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p:nvPr/>
        </p:nvSpPr>
        <p:spPr>
          <a:xfrm>
            <a:off x="1394025" y="4184275"/>
            <a:ext cx="6562200" cy="6927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AutoNum type="arabicPeriod"/>
            </a:pPr>
            <a:r>
              <a:rPr lang="es" sz="1100"/>
              <a:t>Cargue de datos</a:t>
            </a:r>
            <a:endParaRPr sz="1100"/>
          </a:p>
          <a:p>
            <a:pPr marL="457200" lvl="0" indent="-298450" algn="l" rtl="0">
              <a:spcBef>
                <a:spcPts val="0"/>
              </a:spcBef>
              <a:spcAft>
                <a:spcPts val="0"/>
              </a:spcAft>
              <a:buSzPts val="1100"/>
              <a:buAutoNum type="arabicPeriod"/>
            </a:pPr>
            <a:r>
              <a:rPr lang="es" sz="1100"/>
              <a:t>Estadísticos, eliminación e imputación </a:t>
            </a:r>
            <a:endParaRPr sz="1100"/>
          </a:p>
          <a:p>
            <a:pPr marL="457200" lvl="0" indent="-298450" algn="l" rtl="0">
              <a:spcBef>
                <a:spcPts val="0"/>
              </a:spcBef>
              <a:spcAft>
                <a:spcPts val="0"/>
              </a:spcAft>
              <a:buSzPts val="1100"/>
              <a:buAutoNum type="arabicPeriod"/>
            </a:pPr>
            <a:r>
              <a:rPr lang="es" sz="1100"/>
              <a:t>Distribución de parḿaetros tanto input como output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713375" y="788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solidFill>
                  <a:schemeClr val="dk1"/>
                </a:solidFill>
              </a:rPr>
              <a:t>Limpieza de los datos</a:t>
            </a:r>
            <a:endParaRPr b="1">
              <a:solidFill>
                <a:schemeClr val="dk1"/>
              </a:solidFill>
            </a:endParaRPr>
          </a:p>
        </p:txBody>
      </p:sp>
      <p:pic>
        <p:nvPicPr>
          <p:cNvPr id="74" name="Google Shape;74;p15"/>
          <p:cNvPicPr preferRelativeResize="0"/>
          <p:nvPr/>
        </p:nvPicPr>
        <p:blipFill>
          <a:blip r:embed="rId3">
            <a:alphaModFix/>
          </a:blip>
          <a:stretch>
            <a:fillRect/>
          </a:stretch>
        </p:blipFill>
        <p:spPr>
          <a:xfrm>
            <a:off x="8263225" y="4566225"/>
            <a:ext cx="880775" cy="577275"/>
          </a:xfrm>
          <a:prstGeom prst="rect">
            <a:avLst/>
          </a:prstGeom>
          <a:noFill/>
          <a:ln>
            <a:noFill/>
          </a:ln>
        </p:spPr>
      </p:pic>
      <p:pic>
        <p:nvPicPr>
          <p:cNvPr id="75" name="Google Shape;75;p15"/>
          <p:cNvPicPr preferRelativeResize="0"/>
          <p:nvPr/>
        </p:nvPicPr>
        <p:blipFill>
          <a:blip r:embed="rId4">
            <a:alphaModFix/>
          </a:blip>
          <a:stretch>
            <a:fillRect/>
          </a:stretch>
        </p:blipFill>
        <p:spPr>
          <a:xfrm>
            <a:off x="1490675" y="926550"/>
            <a:ext cx="6561527" cy="1647150"/>
          </a:xfrm>
          <a:prstGeom prst="rect">
            <a:avLst/>
          </a:prstGeom>
          <a:noFill/>
          <a:ln>
            <a:noFill/>
          </a:ln>
        </p:spPr>
      </p:pic>
      <p:sp>
        <p:nvSpPr>
          <p:cNvPr id="76" name="Google Shape;76;p15"/>
          <p:cNvSpPr txBox="1"/>
          <p:nvPr/>
        </p:nvSpPr>
        <p:spPr>
          <a:xfrm>
            <a:off x="690950" y="539975"/>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latin typeface="Lato"/>
                <a:ea typeface="Lato"/>
                <a:cs typeface="Lato"/>
                <a:sym typeface="Lato"/>
              </a:rPr>
              <a:t>Cantidad de registros - Variables</a:t>
            </a:r>
            <a:endParaRPr u="sng">
              <a:latin typeface="Lato"/>
              <a:ea typeface="Lato"/>
              <a:cs typeface="Lato"/>
              <a:sym typeface="Lato"/>
            </a:endParaRPr>
          </a:p>
        </p:txBody>
      </p:sp>
      <p:sp>
        <p:nvSpPr>
          <p:cNvPr id="77" name="Google Shape;77;p15"/>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724575" y="2530150"/>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latin typeface="Lato"/>
                <a:ea typeface="Lato"/>
                <a:cs typeface="Lato"/>
                <a:sym typeface="Lato"/>
              </a:rPr>
              <a:t>Distribuciones variables (input - output)</a:t>
            </a:r>
            <a:endParaRPr u="sng">
              <a:latin typeface="Lato"/>
              <a:ea typeface="Lato"/>
              <a:cs typeface="Lato"/>
              <a:sym typeface="Lato"/>
            </a:endParaRPr>
          </a:p>
        </p:txBody>
      </p:sp>
      <p:pic>
        <p:nvPicPr>
          <p:cNvPr id="79" name="Google Shape;79;p15"/>
          <p:cNvPicPr preferRelativeResize="0"/>
          <p:nvPr/>
        </p:nvPicPr>
        <p:blipFill>
          <a:blip r:embed="rId5">
            <a:alphaModFix/>
          </a:blip>
          <a:stretch>
            <a:fillRect/>
          </a:stretch>
        </p:blipFill>
        <p:spPr>
          <a:xfrm>
            <a:off x="5321960" y="3041000"/>
            <a:ext cx="2681290" cy="1892675"/>
          </a:xfrm>
          <a:prstGeom prst="rect">
            <a:avLst/>
          </a:prstGeom>
          <a:noFill/>
          <a:ln>
            <a:noFill/>
          </a:ln>
        </p:spPr>
      </p:pic>
      <p:pic>
        <p:nvPicPr>
          <p:cNvPr id="80" name="Google Shape;80;p15"/>
          <p:cNvPicPr preferRelativeResize="0"/>
          <p:nvPr/>
        </p:nvPicPr>
        <p:blipFill>
          <a:blip r:embed="rId6">
            <a:alphaModFix/>
          </a:blip>
          <a:stretch>
            <a:fillRect/>
          </a:stretch>
        </p:blipFill>
        <p:spPr>
          <a:xfrm>
            <a:off x="1643075" y="2964800"/>
            <a:ext cx="2641990" cy="1832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13375" y="788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t>Exploratory data analysis</a:t>
            </a:r>
            <a:endParaRPr b="1">
              <a:solidFill>
                <a:schemeClr val="dk1"/>
              </a:solidFill>
            </a:endParaRPr>
          </a:p>
        </p:txBody>
      </p:sp>
      <p:pic>
        <p:nvPicPr>
          <p:cNvPr id="86" name="Google Shape;86;p16"/>
          <p:cNvPicPr preferRelativeResize="0"/>
          <p:nvPr/>
        </p:nvPicPr>
        <p:blipFill>
          <a:blip r:embed="rId3">
            <a:alphaModFix/>
          </a:blip>
          <a:stretch>
            <a:fillRect/>
          </a:stretch>
        </p:blipFill>
        <p:spPr>
          <a:xfrm>
            <a:off x="8263225" y="4566225"/>
            <a:ext cx="880775" cy="577275"/>
          </a:xfrm>
          <a:prstGeom prst="rect">
            <a:avLst/>
          </a:prstGeom>
          <a:noFill/>
          <a:ln>
            <a:noFill/>
          </a:ln>
        </p:spPr>
      </p:pic>
      <p:sp>
        <p:nvSpPr>
          <p:cNvPr id="87" name="Google Shape;87;p16"/>
          <p:cNvSpPr txBox="1"/>
          <p:nvPr/>
        </p:nvSpPr>
        <p:spPr>
          <a:xfrm>
            <a:off x="767150" y="616175"/>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latin typeface="Lato"/>
                <a:ea typeface="Lato"/>
                <a:cs typeface="Lato"/>
                <a:sym typeface="Lato"/>
              </a:rPr>
              <a:t>Matriz de correlación</a:t>
            </a:r>
            <a:endParaRPr u="sng">
              <a:latin typeface="Lato"/>
              <a:ea typeface="Lato"/>
              <a:cs typeface="Lato"/>
              <a:sym typeface="Lato"/>
            </a:endParaRPr>
          </a:p>
        </p:txBody>
      </p:sp>
      <p:sp>
        <p:nvSpPr>
          <p:cNvPr id="88" name="Google Shape;88;p16"/>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6"/>
          <p:cNvPicPr preferRelativeResize="0"/>
          <p:nvPr/>
        </p:nvPicPr>
        <p:blipFill>
          <a:blip r:embed="rId4">
            <a:alphaModFix/>
          </a:blip>
          <a:stretch>
            <a:fillRect/>
          </a:stretch>
        </p:blipFill>
        <p:spPr>
          <a:xfrm>
            <a:off x="767150" y="1141700"/>
            <a:ext cx="7895321" cy="3245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713375" y="26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t>Exploratory data analysis</a:t>
            </a:r>
            <a:endParaRPr b="1">
              <a:solidFill>
                <a:schemeClr val="dk1"/>
              </a:solidFill>
            </a:endParaRPr>
          </a:p>
        </p:txBody>
      </p:sp>
      <p:pic>
        <p:nvPicPr>
          <p:cNvPr id="95" name="Google Shape;95;p17"/>
          <p:cNvPicPr preferRelativeResize="0"/>
          <p:nvPr/>
        </p:nvPicPr>
        <p:blipFill>
          <a:blip r:embed="rId3">
            <a:alphaModFix/>
          </a:blip>
          <a:stretch>
            <a:fillRect/>
          </a:stretch>
        </p:blipFill>
        <p:spPr>
          <a:xfrm>
            <a:off x="8263225" y="4566225"/>
            <a:ext cx="880775" cy="577275"/>
          </a:xfrm>
          <a:prstGeom prst="rect">
            <a:avLst/>
          </a:prstGeom>
          <a:noFill/>
          <a:ln>
            <a:noFill/>
          </a:ln>
        </p:spPr>
      </p:pic>
      <p:sp>
        <p:nvSpPr>
          <p:cNvPr id="96" name="Google Shape;96;p17"/>
          <p:cNvSpPr txBox="1"/>
          <p:nvPr/>
        </p:nvSpPr>
        <p:spPr>
          <a:xfrm>
            <a:off x="690950" y="463775"/>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latin typeface="Lato"/>
                <a:ea typeface="Lato"/>
                <a:cs typeface="Lato"/>
                <a:sym typeface="Lato"/>
              </a:rPr>
              <a:t>Distribución medidas y categorías de calidad</a:t>
            </a:r>
            <a:endParaRPr u="sng">
              <a:latin typeface="Lato"/>
              <a:ea typeface="Lato"/>
              <a:cs typeface="Lato"/>
              <a:sym typeface="Lato"/>
            </a:endParaRPr>
          </a:p>
        </p:txBody>
      </p:sp>
      <p:sp>
        <p:nvSpPr>
          <p:cNvPr id="97" name="Google Shape;97;p17"/>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8" name="Google Shape;98;p17"/>
          <p:cNvPicPr preferRelativeResize="0"/>
          <p:nvPr/>
        </p:nvPicPr>
        <p:blipFill>
          <a:blip r:embed="rId4">
            <a:alphaModFix/>
          </a:blip>
          <a:stretch>
            <a:fillRect/>
          </a:stretch>
        </p:blipFill>
        <p:spPr>
          <a:xfrm>
            <a:off x="2416650" y="881902"/>
            <a:ext cx="2735218" cy="1890450"/>
          </a:xfrm>
          <a:prstGeom prst="rect">
            <a:avLst/>
          </a:prstGeom>
          <a:noFill/>
          <a:ln>
            <a:noFill/>
          </a:ln>
        </p:spPr>
      </p:pic>
      <p:pic>
        <p:nvPicPr>
          <p:cNvPr id="99" name="Google Shape;99;p17"/>
          <p:cNvPicPr preferRelativeResize="0"/>
          <p:nvPr/>
        </p:nvPicPr>
        <p:blipFill>
          <a:blip r:embed="rId5">
            <a:alphaModFix/>
          </a:blip>
          <a:stretch>
            <a:fillRect/>
          </a:stretch>
        </p:blipFill>
        <p:spPr>
          <a:xfrm>
            <a:off x="5441000" y="1314850"/>
            <a:ext cx="3588700" cy="1141100"/>
          </a:xfrm>
          <a:prstGeom prst="rect">
            <a:avLst/>
          </a:prstGeom>
          <a:noFill/>
          <a:ln>
            <a:noFill/>
          </a:ln>
        </p:spPr>
      </p:pic>
      <p:sp>
        <p:nvSpPr>
          <p:cNvPr id="100" name="Google Shape;100;p17"/>
          <p:cNvSpPr txBox="1"/>
          <p:nvPr/>
        </p:nvSpPr>
        <p:spPr>
          <a:xfrm>
            <a:off x="690950" y="1535175"/>
            <a:ext cx="1525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a:t>Calidad OD_PORC</a:t>
            </a:r>
            <a:endParaRPr sz="1100" b="1"/>
          </a:p>
        </p:txBody>
      </p:sp>
      <p:pic>
        <p:nvPicPr>
          <p:cNvPr id="101" name="Google Shape;101;p17"/>
          <p:cNvPicPr preferRelativeResize="0"/>
          <p:nvPr/>
        </p:nvPicPr>
        <p:blipFill>
          <a:blip r:embed="rId6">
            <a:alphaModFix/>
          </a:blip>
          <a:stretch>
            <a:fillRect/>
          </a:stretch>
        </p:blipFill>
        <p:spPr>
          <a:xfrm>
            <a:off x="2492850" y="3030075"/>
            <a:ext cx="2735226" cy="1891656"/>
          </a:xfrm>
          <a:prstGeom prst="rect">
            <a:avLst/>
          </a:prstGeom>
          <a:noFill/>
          <a:ln>
            <a:noFill/>
          </a:ln>
        </p:spPr>
      </p:pic>
      <p:pic>
        <p:nvPicPr>
          <p:cNvPr id="102" name="Google Shape;102;p17"/>
          <p:cNvPicPr preferRelativeResize="0"/>
          <p:nvPr/>
        </p:nvPicPr>
        <p:blipFill>
          <a:blip r:embed="rId7">
            <a:alphaModFix/>
          </a:blip>
          <a:stretch>
            <a:fillRect/>
          </a:stretch>
        </p:blipFill>
        <p:spPr>
          <a:xfrm>
            <a:off x="5440999" y="3325525"/>
            <a:ext cx="3606359" cy="1141100"/>
          </a:xfrm>
          <a:prstGeom prst="rect">
            <a:avLst/>
          </a:prstGeom>
          <a:noFill/>
          <a:ln>
            <a:noFill/>
          </a:ln>
        </p:spPr>
      </p:pic>
      <p:sp>
        <p:nvSpPr>
          <p:cNvPr id="103" name="Google Shape;103;p17"/>
          <p:cNvSpPr txBox="1"/>
          <p:nvPr/>
        </p:nvSpPr>
        <p:spPr>
          <a:xfrm>
            <a:off x="659600" y="3747225"/>
            <a:ext cx="1879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a:t>Calidad OD_PORC_SUP</a:t>
            </a:r>
            <a:endParaRPr sz="1100" b="1"/>
          </a:p>
        </p:txBody>
      </p:sp>
      <p:cxnSp>
        <p:nvCxnSpPr>
          <p:cNvPr id="104" name="Google Shape;104;p17"/>
          <p:cNvCxnSpPr/>
          <p:nvPr/>
        </p:nvCxnSpPr>
        <p:spPr>
          <a:xfrm rot="10800000" flipH="1">
            <a:off x="773200" y="2897800"/>
            <a:ext cx="8209500" cy="1350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713375" y="26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t>Exploratory data analysis</a:t>
            </a:r>
            <a:endParaRPr b="1">
              <a:solidFill>
                <a:schemeClr val="dk1"/>
              </a:solidFill>
            </a:endParaRPr>
          </a:p>
        </p:txBody>
      </p:sp>
      <p:pic>
        <p:nvPicPr>
          <p:cNvPr id="110" name="Google Shape;110;p18"/>
          <p:cNvPicPr preferRelativeResize="0"/>
          <p:nvPr/>
        </p:nvPicPr>
        <p:blipFill>
          <a:blip r:embed="rId3">
            <a:alphaModFix/>
          </a:blip>
          <a:stretch>
            <a:fillRect/>
          </a:stretch>
        </p:blipFill>
        <p:spPr>
          <a:xfrm>
            <a:off x="8263225" y="4566225"/>
            <a:ext cx="880775" cy="577275"/>
          </a:xfrm>
          <a:prstGeom prst="rect">
            <a:avLst/>
          </a:prstGeom>
          <a:noFill/>
          <a:ln>
            <a:noFill/>
          </a:ln>
        </p:spPr>
      </p:pic>
      <p:sp>
        <p:nvSpPr>
          <p:cNvPr id="111" name="Google Shape;111;p18"/>
          <p:cNvSpPr txBox="1"/>
          <p:nvPr/>
        </p:nvSpPr>
        <p:spPr>
          <a:xfrm>
            <a:off x="690950" y="463775"/>
            <a:ext cx="60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latin typeface="Lato"/>
                <a:ea typeface="Lato"/>
                <a:cs typeface="Lato"/>
                <a:sym typeface="Lato"/>
              </a:rPr>
              <a:t>Mapa de México Latitud - Longitud - Semáforo - Calidad SST</a:t>
            </a:r>
            <a:endParaRPr u="sng">
              <a:latin typeface="Lato"/>
              <a:ea typeface="Lato"/>
              <a:cs typeface="Lato"/>
              <a:sym typeface="Lato"/>
            </a:endParaRPr>
          </a:p>
        </p:txBody>
      </p:sp>
      <p:sp>
        <p:nvSpPr>
          <p:cNvPr id="112" name="Google Shape;112;p18"/>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 name="Google Shape;113;p18"/>
          <p:cNvPicPr preferRelativeResize="0"/>
          <p:nvPr/>
        </p:nvPicPr>
        <p:blipFill>
          <a:blip r:embed="rId4">
            <a:alphaModFix/>
          </a:blip>
          <a:stretch>
            <a:fillRect/>
          </a:stretch>
        </p:blipFill>
        <p:spPr>
          <a:xfrm>
            <a:off x="1461938" y="928975"/>
            <a:ext cx="6372519" cy="3974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713375" y="26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t>Segmentación - k means</a:t>
            </a:r>
            <a:endParaRPr b="1">
              <a:solidFill>
                <a:schemeClr val="dk1"/>
              </a:solidFill>
            </a:endParaRPr>
          </a:p>
        </p:txBody>
      </p:sp>
      <p:pic>
        <p:nvPicPr>
          <p:cNvPr id="119" name="Google Shape;119;p19"/>
          <p:cNvPicPr preferRelativeResize="0"/>
          <p:nvPr/>
        </p:nvPicPr>
        <p:blipFill>
          <a:blip r:embed="rId3">
            <a:alphaModFix/>
          </a:blip>
          <a:stretch>
            <a:fillRect/>
          </a:stretch>
        </p:blipFill>
        <p:spPr>
          <a:xfrm>
            <a:off x="8263225" y="4566225"/>
            <a:ext cx="880775" cy="577275"/>
          </a:xfrm>
          <a:prstGeom prst="rect">
            <a:avLst/>
          </a:prstGeom>
          <a:noFill/>
          <a:ln>
            <a:noFill/>
          </a:ln>
        </p:spPr>
      </p:pic>
      <p:sp>
        <p:nvSpPr>
          <p:cNvPr id="120" name="Google Shape;120;p19"/>
          <p:cNvSpPr txBox="1"/>
          <p:nvPr/>
        </p:nvSpPr>
        <p:spPr>
          <a:xfrm>
            <a:off x="690950" y="463775"/>
            <a:ext cx="60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latin typeface="Lato"/>
                <a:ea typeface="Lato"/>
                <a:cs typeface="Lato"/>
                <a:sym typeface="Lato"/>
              </a:rPr>
              <a:t>k means CALIDAD SST</a:t>
            </a:r>
            <a:endParaRPr u="sng">
              <a:latin typeface="Lato"/>
              <a:ea typeface="Lato"/>
              <a:cs typeface="Lato"/>
              <a:sym typeface="Lato"/>
            </a:endParaRPr>
          </a:p>
        </p:txBody>
      </p:sp>
      <p:sp>
        <p:nvSpPr>
          <p:cNvPr id="121" name="Google Shape;121;p19"/>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19"/>
          <p:cNvPicPr preferRelativeResize="0"/>
          <p:nvPr/>
        </p:nvPicPr>
        <p:blipFill>
          <a:blip r:embed="rId4">
            <a:alphaModFix/>
          </a:blip>
          <a:stretch>
            <a:fillRect/>
          </a:stretch>
        </p:blipFill>
        <p:spPr>
          <a:xfrm>
            <a:off x="3814475" y="1143000"/>
            <a:ext cx="5210826" cy="3242974"/>
          </a:xfrm>
          <a:prstGeom prst="rect">
            <a:avLst/>
          </a:prstGeom>
          <a:noFill/>
          <a:ln>
            <a:noFill/>
          </a:ln>
        </p:spPr>
      </p:pic>
      <p:pic>
        <p:nvPicPr>
          <p:cNvPr id="123" name="Google Shape;123;p19"/>
          <p:cNvPicPr preferRelativeResize="0"/>
          <p:nvPr/>
        </p:nvPicPr>
        <p:blipFill>
          <a:blip r:embed="rId5">
            <a:alphaModFix/>
          </a:blip>
          <a:stretch>
            <a:fillRect/>
          </a:stretch>
        </p:blipFill>
        <p:spPr>
          <a:xfrm>
            <a:off x="735100" y="1908525"/>
            <a:ext cx="2395825" cy="1478850"/>
          </a:xfrm>
          <a:prstGeom prst="rect">
            <a:avLst/>
          </a:prstGeom>
          <a:noFill/>
          <a:ln>
            <a:noFill/>
          </a:ln>
        </p:spPr>
      </p:pic>
      <p:sp>
        <p:nvSpPr>
          <p:cNvPr id="124" name="Google Shape;124;p19"/>
          <p:cNvSpPr/>
          <p:nvPr/>
        </p:nvSpPr>
        <p:spPr>
          <a:xfrm>
            <a:off x="3249700" y="2510125"/>
            <a:ext cx="356400" cy="188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9"/>
          <p:cNvCxnSpPr/>
          <p:nvPr/>
        </p:nvCxnSpPr>
        <p:spPr>
          <a:xfrm rot="10800000" flipH="1">
            <a:off x="2400300" y="2205225"/>
            <a:ext cx="53700" cy="4371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FF0000">
                <a:alpha val="50000"/>
              </a:srgbClr>
            </a:outerShdw>
          </a:effectLst>
        </p:spPr>
      </p:cxnSp>
      <p:cxnSp>
        <p:nvCxnSpPr>
          <p:cNvPr id="126" name="Google Shape;126;p19"/>
          <p:cNvCxnSpPr/>
          <p:nvPr/>
        </p:nvCxnSpPr>
        <p:spPr>
          <a:xfrm rot="10800000" flipH="1">
            <a:off x="8542875" y="1968550"/>
            <a:ext cx="149700" cy="4734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FF0000">
                <a:alpha val="5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13375" y="26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t>Modelamiento - Clasificación</a:t>
            </a:r>
            <a:endParaRPr b="1">
              <a:solidFill>
                <a:schemeClr val="dk1"/>
              </a:solidFill>
            </a:endParaRPr>
          </a:p>
        </p:txBody>
      </p:sp>
      <p:pic>
        <p:nvPicPr>
          <p:cNvPr id="132" name="Google Shape;132;p20"/>
          <p:cNvPicPr preferRelativeResize="0"/>
          <p:nvPr/>
        </p:nvPicPr>
        <p:blipFill>
          <a:blip r:embed="rId3">
            <a:alphaModFix/>
          </a:blip>
          <a:stretch>
            <a:fillRect/>
          </a:stretch>
        </p:blipFill>
        <p:spPr>
          <a:xfrm>
            <a:off x="8263225" y="4566225"/>
            <a:ext cx="880775" cy="577275"/>
          </a:xfrm>
          <a:prstGeom prst="rect">
            <a:avLst/>
          </a:prstGeom>
          <a:noFill/>
          <a:ln>
            <a:noFill/>
          </a:ln>
        </p:spPr>
      </p:pic>
      <p:sp>
        <p:nvSpPr>
          <p:cNvPr id="133" name="Google Shape;133;p20"/>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txBox="1"/>
          <p:nvPr/>
        </p:nvSpPr>
        <p:spPr>
          <a:xfrm>
            <a:off x="789575" y="508750"/>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t>Decision Tree</a:t>
            </a:r>
            <a:endParaRPr u="sng"/>
          </a:p>
        </p:txBody>
      </p:sp>
      <p:pic>
        <p:nvPicPr>
          <p:cNvPr id="135" name="Google Shape;135;p20"/>
          <p:cNvPicPr preferRelativeResize="0"/>
          <p:nvPr/>
        </p:nvPicPr>
        <p:blipFill>
          <a:blip r:embed="rId4">
            <a:alphaModFix/>
          </a:blip>
          <a:stretch>
            <a:fillRect/>
          </a:stretch>
        </p:blipFill>
        <p:spPr>
          <a:xfrm>
            <a:off x="1146900" y="1237125"/>
            <a:ext cx="2597500" cy="764250"/>
          </a:xfrm>
          <a:prstGeom prst="rect">
            <a:avLst/>
          </a:prstGeom>
          <a:noFill/>
          <a:ln>
            <a:noFill/>
          </a:ln>
        </p:spPr>
      </p:pic>
      <p:pic>
        <p:nvPicPr>
          <p:cNvPr id="136" name="Google Shape;136;p20"/>
          <p:cNvPicPr preferRelativeResize="0"/>
          <p:nvPr/>
        </p:nvPicPr>
        <p:blipFill>
          <a:blip r:embed="rId5">
            <a:alphaModFix/>
          </a:blip>
          <a:stretch>
            <a:fillRect/>
          </a:stretch>
        </p:blipFill>
        <p:spPr>
          <a:xfrm>
            <a:off x="4912075" y="825875"/>
            <a:ext cx="3260874" cy="1669675"/>
          </a:xfrm>
          <a:prstGeom prst="rect">
            <a:avLst/>
          </a:prstGeom>
          <a:noFill/>
          <a:ln>
            <a:noFill/>
          </a:ln>
        </p:spPr>
      </p:pic>
      <p:sp>
        <p:nvSpPr>
          <p:cNvPr id="137" name="Google Shape;137;p20"/>
          <p:cNvSpPr/>
          <p:nvPr/>
        </p:nvSpPr>
        <p:spPr>
          <a:xfrm>
            <a:off x="4078950" y="1568825"/>
            <a:ext cx="376500" cy="22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p:nvPr/>
        </p:nvSpPr>
        <p:spPr>
          <a:xfrm>
            <a:off x="713375" y="2711825"/>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t>Random Forest</a:t>
            </a:r>
            <a:endParaRPr u="sng"/>
          </a:p>
        </p:txBody>
      </p:sp>
      <p:pic>
        <p:nvPicPr>
          <p:cNvPr id="139" name="Google Shape;139;p20"/>
          <p:cNvPicPr preferRelativeResize="0"/>
          <p:nvPr/>
        </p:nvPicPr>
        <p:blipFill>
          <a:blip r:embed="rId6">
            <a:alphaModFix/>
          </a:blip>
          <a:stretch>
            <a:fillRect/>
          </a:stretch>
        </p:blipFill>
        <p:spPr>
          <a:xfrm>
            <a:off x="5008738" y="3148200"/>
            <a:ext cx="3067550" cy="1574900"/>
          </a:xfrm>
          <a:prstGeom prst="rect">
            <a:avLst/>
          </a:prstGeom>
          <a:noFill/>
          <a:ln>
            <a:noFill/>
          </a:ln>
        </p:spPr>
      </p:pic>
      <p:pic>
        <p:nvPicPr>
          <p:cNvPr id="140" name="Google Shape;140;p20"/>
          <p:cNvPicPr preferRelativeResize="0"/>
          <p:nvPr/>
        </p:nvPicPr>
        <p:blipFill>
          <a:blip r:embed="rId7">
            <a:alphaModFix/>
          </a:blip>
          <a:stretch>
            <a:fillRect/>
          </a:stretch>
        </p:blipFill>
        <p:spPr>
          <a:xfrm>
            <a:off x="917811" y="3415199"/>
            <a:ext cx="2876979" cy="727150"/>
          </a:xfrm>
          <a:prstGeom prst="rect">
            <a:avLst/>
          </a:prstGeom>
          <a:noFill/>
          <a:ln>
            <a:noFill/>
          </a:ln>
        </p:spPr>
      </p:pic>
      <p:sp>
        <p:nvSpPr>
          <p:cNvPr id="141" name="Google Shape;141;p20"/>
          <p:cNvSpPr/>
          <p:nvPr/>
        </p:nvSpPr>
        <p:spPr>
          <a:xfrm>
            <a:off x="4133375" y="3664325"/>
            <a:ext cx="376500" cy="22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8263225" y="4566225"/>
            <a:ext cx="880775" cy="577275"/>
          </a:xfrm>
          <a:prstGeom prst="rect">
            <a:avLst/>
          </a:prstGeom>
          <a:noFill/>
          <a:ln>
            <a:noFill/>
          </a:ln>
        </p:spPr>
      </p:pic>
      <p:pic>
        <p:nvPicPr>
          <p:cNvPr id="154" name="Google Shape;154;p21"/>
          <p:cNvPicPr preferRelativeResize="0"/>
          <p:nvPr/>
        </p:nvPicPr>
        <p:blipFill>
          <a:blip r:embed="rId4">
            <a:alphaModFix/>
          </a:blip>
          <a:stretch>
            <a:fillRect/>
          </a:stretch>
        </p:blipFill>
        <p:spPr>
          <a:xfrm>
            <a:off x="5080221" y="2837483"/>
            <a:ext cx="3441650" cy="1917050"/>
          </a:xfrm>
          <a:prstGeom prst="rect">
            <a:avLst/>
          </a:prstGeom>
          <a:noFill/>
          <a:ln>
            <a:noFill/>
          </a:ln>
        </p:spPr>
      </p:pic>
      <p:sp>
        <p:nvSpPr>
          <p:cNvPr id="146" name="Google Shape;146;p21"/>
          <p:cNvSpPr txBox="1">
            <a:spLocks noGrp="1"/>
          </p:cNvSpPr>
          <p:nvPr>
            <p:ph type="title"/>
          </p:nvPr>
        </p:nvSpPr>
        <p:spPr>
          <a:xfrm>
            <a:off x="713375" y="2600"/>
            <a:ext cx="7038900" cy="45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t>Modelamiento - Resultados</a:t>
            </a:r>
            <a:endParaRPr b="1">
              <a:solidFill>
                <a:schemeClr val="dk1"/>
              </a:solidFill>
            </a:endParaRPr>
          </a:p>
        </p:txBody>
      </p:sp>
      <p:sp>
        <p:nvSpPr>
          <p:cNvPr id="148" name="Google Shape;148;p21"/>
          <p:cNvSpPr/>
          <p:nvPr/>
        </p:nvSpPr>
        <p:spPr>
          <a:xfrm>
            <a:off x="13450" y="6725"/>
            <a:ext cx="4908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txBox="1"/>
          <p:nvPr/>
        </p:nvSpPr>
        <p:spPr>
          <a:xfrm>
            <a:off x="789575" y="508750"/>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t>Decision Tree</a:t>
            </a:r>
            <a:endParaRPr u="sng"/>
          </a:p>
        </p:txBody>
      </p:sp>
      <p:sp>
        <p:nvSpPr>
          <p:cNvPr id="150" name="Google Shape;150;p21"/>
          <p:cNvSpPr txBox="1"/>
          <p:nvPr/>
        </p:nvSpPr>
        <p:spPr>
          <a:xfrm>
            <a:off x="713375" y="2711825"/>
            <a:ext cx="38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t>Random Forest</a:t>
            </a:r>
            <a:endParaRPr u="sng"/>
          </a:p>
        </p:txBody>
      </p:sp>
      <p:pic>
        <p:nvPicPr>
          <p:cNvPr id="151" name="Google Shape;151;p21"/>
          <p:cNvPicPr preferRelativeResize="0"/>
          <p:nvPr/>
        </p:nvPicPr>
        <p:blipFill>
          <a:blip r:embed="rId5">
            <a:alphaModFix/>
          </a:blip>
          <a:stretch>
            <a:fillRect/>
          </a:stretch>
        </p:blipFill>
        <p:spPr>
          <a:xfrm>
            <a:off x="1014600" y="1220050"/>
            <a:ext cx="2701152" cy="1180663"/>
          </a:xfrm>
          <a:prstGeom prst="rect">
            <a:avLst/>
          </a:prstGeom>
          <a:noFill/>
          <a:ln>
            <a:noFill/>
          </a:ln>
        </p:spPr>
      </p:pic>
      <p:pic>
        <p:nvPicPr>
          <p:cNvPr id="152" name="Google Shape;152;p21"/>
          <p:cNvPicPr preferRelativeResize="0"/>
          <p:nvPr/>
        </p:nvPicPr>
        <p:blipFill>
          <a:blip r:embed="rId6">
            <a:alphaModFix/>
          </a:blip>
          <a:stretch>
            <a:fillRect/>
          </a:stretch>
        </p:blipFill>
        <p:spPr>
          <a:xfrm>
            <a:off x="909150" y="3364625"/>
            <a:ext cx="2851550" cy="1258575"/>
          </a:xfrm>
          <a:prstGeom prst="rect">
            <a:avLst/>
          </a:prstGeom>
          <a:noFill/>
          <a:ln>
            <a:noFill/>
          </a:ln>
        </p:spPr>
      </p:pic>
      <p:pic>
        <p:nvPicPr>
          <p:cNvPr id="153" name="Google Shape;153;p21"/>
          <p:cNvPicPr preferRelativeResize="0"/>
          <p:nvPr/>
        </p:nvPicPr>
        <p:blipFill>
          <a:blip r:embed="rId7">
            <a:alphaModFix/>
          </a:blip>
          <a:stretch>
            <a:fillRect/>
          </a:stretch>
        </p:blipFill>
        <p:spPr>
          <a:xfrm>
            <a:off x="4915701" y="727827"/>
            <a:ext cx="3680600" cy="2037750"/>
          </a:xfrm>
          <a:prstGeom prst="rect">
            <a:avLst/>
          </a:prstGeom>
          <a:noFill/>
          <a:ln>
            <a:noFill/>
          </a:ln>
        </p:spPr>
      </p:pic>
      <p:sp>
        <p:nvSpPr>
          <p:cNvPr id="155" name="Google Shape;155;p21"/>
          <p:cNvSpPr/>
          <p:nvPr/>
        </p:nvSpPr>
        <p:spPr>
          <a:xfrm>
            <a:off x="4314875" y="759725"/>
            <a:ext cx="490800" cy="40854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On-screen Show (16:9)</PresentationFormat>
  <Paragraphs>39</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Lato</vt:lpstr>
      <vt:lpstr>Simple Light</vt:lpstr>
      <vt:lpstr>Modelo de clasificación de indicadores para la calidad de aguas superficiales</vt:lpstr>
      <vt:lpstr>Limpieza de los datos</vt:lpstr>
      <vt:lpstr>Limpieza de los datos</vt:lpstr>
      <vt:lpstr>Exploratory data analysis</vt:lpstr>
      <vt:lpstr>Exploratory data analysis</vt:lpstr>
      <vt:lpstr>Exploratory data analysis</vt:lpstr>
      <vt:lpstr>Segmentación - k means</vt:lpstr>
      <vt:lpstr>Modelamiento - Clasificación</vt:lpstr>
      <vt:lpstr>Modelamiento - 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clasificación de indicadores para la calidad de aguas superficiales</dc:title>
  <cp:lastModifiedBy>Diego A. OlarteMira</cp:lastModifiedBy>
  <cp:revision>1</cp:revision>
  <dcterms:modified xsi:type="dcterms:W3CDTF">2022-11-18T18:59:11Z</dcterms:modified>
</cp:coreProperties>
</file>