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90" r:id="rId2"/>
    <p:sldId id="260" r:id="rId3"/>
    <p:sldId id="262" r:id="rId4"/>
    <p:sldId id="288" r:id="rId5"/>
    <p:sldId id="289" r:id="rId6"/>
    <p:sldId id="263" r:id="rId7"/>
    <p:sldId id="274" r:id="rId8"/>
    <p:sldId id="291" r:id="rId9"/>
    <p:sldId id="265" r:id="rId10"/>
    <p:sldId id="264" r:id="rId11"/>
    <p:sldId id="261" r:id="rId12"/>
    <p:sldId id="271" r:id="rId13"/>
    <p:sldId id="292" r:id="rId14"/>
    <p:sldId id="266" r:id="rId15"/>
    <p:sldId id="267" r:id="rId16"/>
    <p:sldId id="268" r:id="rId17"/>
    <p:sldId id="276" r:id="rId18"/>
    <p:sldId id="277" r:id="rId19"/>
    <p:sldId id="275" r:id="rId20"/>
    <p:sldId id="279" r:id="rId21"/>
    <p:sldId id="278" r:id="rId22"/>
    <p:sldId id="293" r:id="rId23"/>
    <p:sldId id="281" r:id="rId24"/>
    <p:sldId id="294" r:id="rId25"/>
    <p:sldId id="282" r:id="rId26"/>
    <p:sldId id="284" r:id="rId2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585" autoAdjust="0"/>
  </p:normalViewPr>
  <p:slideViewPr>
    <p:cSldViewPr>
      <p:cViewPr varScale="1">
        <p:scale>
          <a:sx n="76" d="100"/>
          <a:sy n="76" d="100"/>
        </p:scale>
        <p:origin x="143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C6C62B8-6FA6-2BE1-AE1C-B1F91CC48C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3467B4-013F-26B3-3062-93A6A8CD86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6702A17-A35A-4B35-9F10-3C3838D33B19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640DA9-B573-F332-09DC-C836EB7F6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24E565-3B93-883E-79F0-01CA1FB34A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F7ED249-6F69-48A5-B872-7DB20812D5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F2FCBD2-0AEB-A214-D5D9-FDFE17D6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D40FE6-F64B-982B-28B0-18D86B257E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9799E33-D0AA-4925-89AD-6A7F3AE70B59}" type="datetimeFigureOut">
              <a:rPr lang="ru-RU"/>
              <a:pPr>
                <a:defRPr/>
              </a:pPr>
              <a:t>21.06.2023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2180182A-B837-4DBF-8A0D-3D3295021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0A947E3-0FA3-127A-41AB-4A6A3FD7E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D0D986-8D1F-615E-0FFE-F4497180BB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B0EE7-017E-526F-214F-816BB73CD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78A5FC-33DA-442B-8BAB-7AB6188854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78A5FC-33DA-442B-8BAB-7AB61888546A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7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78A5FC-33DA-442B-8BAB-7AB61888546A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450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CC8F8A-CBCC-A5EB-70BE-17181AF7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B898-7083-4EAE-A462-47BEC09B7FAD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DC4B5F-81BF-5BFC-2DF6-477FAAC1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4FC77-79EC-906C-5A98-925225D5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8376D-F657-4856-A3B3-A28666D9B8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955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28482-8FBB-0013-13C6-2D428386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2E220-5AFE-47F9-B3C5-7CFEE1AA9827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AAB3AD-61E1-C9CB-72F8-6D7A7653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4902B-A3C4-6796-2B3A-20E966E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C917-B670-48FC-B932-5E5BB79146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30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77184-E0E9-8109-9E88-37661DF6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8F9DF-BC1A-49DC-A779-67BA7B41F734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E6E14-CD60-42A6-1CF3-869CDC2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AECCE-1C7A-4AAD-CCE7-8C1D520A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0B864-E081-43B6-968B-EF90FDC143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438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A69B6-8D11-24CC-1309-1059D32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72490-5E2E-4A39-B202-884CBBD7F631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A5619-4F43-08A1-5C54-2D9AE14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742BD-B780-006D-D7E7-0449925E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101F5-FC91-4237-91B3-CC8C076B10F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378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E3AF0-D871-A0CE-077F-16C8DEB0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E8A49-ACA4-4B9E-8F95-377E81148B9F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AFE80-132C-C05B-54DC-2C9FE40C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50C23-B238-708C-D6D6-B2B1925E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2AE57-D97C-47E2-88B4-31094CDB9A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763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6C7EFF6D-6F4E-64B4-45B0-002F74B9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D94B0-C5F8-4505-B8F1-2107CBE965DF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9AED30A-7063-A954-5E30-11E2DBED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D37D03F7-E609-D54E-26D9-6F2CDAB8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8C500-372E-465D-9DE5-C0B770F4F8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193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C1A1E0AF-38A0-05F6-E471-9C62328F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94C2-4291-4DCB-8321-6163CBF05D00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AD0CB167-55B2-12F6-25B6-6416587F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CCB2721C-DCEE-D66F-FD67-A5D08DA8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9AF7D-4BBB-4C92-A6F1-4FF5B20356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757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C90D0C67-29B9-8E49-9E4B-C4994FD7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1666-FA5D-4AF2-B3B0-76E53240BC95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C8FDC86C-883A-C315-D6B5-B0D4BA95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E9E95F-2D7C-48DE-3841-23BDE9D7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7FD42-4ED3-45C4-985A-87C3C4BE9B4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85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7F3DEC85-02A0-32B9-C996-4783CD15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669B-8905-41B5-813E-3E57132D78CF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228575F4-9626-C1BE-C42A-4DCC26D0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DC4173DF-46D0-49E0-23B8-51811193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92E0E-F99A-446F-9D5C-9F5EA32BFF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21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60D7DEA-9AB1-9DCF-6860-27C6690A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2FB5-2932-43F8-A90D-271404FFA27D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403B1094-3316-CC30-4ADC-3BEE279A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FBA773D-4AB7-1888-68A1-DE16354E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AD8B6-CEFC-4F4D-BD08-98316A56CE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51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73C5A477-3DA3-C769-2A30-42571E87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BCDF2-3568-4A72-9A73-DBF4E8AAEAAB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3DFB4748-0969-C2E6-6C80-B20157BB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6779CED-C90E-B8FF-79D3-D13078C6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1E2-DD25-4577-9287-81F964F9A2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79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E2A3ED27-6792-E37B-B7B6-B08D87E49D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1057BB1A-5D39-3167-0B7A-6D87746BE4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08F6B-33F0-6AC1-4178-1D65FBAEA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D3E7A3-E8B1-4F6A-8070-02E8777AF80C}" type="datetime1">
              <a:rPr lang="ru-RU"/>
              <a:pPr>
                <a:defRPr/>
              </a:pPr>
              <a:t>21.06.2023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B9B49-288D-A392-F04C-4705C996A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57908-78DF-76F6-5461-48F2F1989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E06FD4-EFD1-4602-BA13-29D913A946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D1B8B38B-F76D-CBA3-F154-797725B053C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-107950" y="2930525"/>
            <a:ext cx="9144000" cy="930275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  <a:r>
              <a:rPr 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97F3BA1-D92A-E67A-2238-184F5ACB060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0" y="652462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2023</a:t>
            </a:r>
            <a:endParaRPr lang="ru-RU" altLang="ru-RU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9F383BE-F674-D772-B0EC-7EA94934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849788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altLang="ru-RU" sz="140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altLang="ru-RU"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en-US" altLang="ru-RU"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altLang="ru-RU"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</a:t>
            </a:r>
            <a:r>
              <a:rPr lang="ru-RU" altLang="ru-RU"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Санкт-Петербургский государственный технологический институт (технический университет)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ABC430EE-705F-313C-C875-986E5A60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60" y="2284413"/>
            <a:ext cx="9144000" cy="646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</a:p>
          <a:p>
            <a:pPr algn="ctr" eaLnBrk="1" hangingPunct="1">
              <a:defRPr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БАКАЛАВРА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AEDC807-5775-DA22-DD19-40E6FFA7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674688"/>
            <a:ext cx="7559675" cy="126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Направление подготовки:  09.03.01 </a:t>
            </a: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«Информатика и вычислительная техника»</a:t>
            </a:r>
          </a:p>
          <a:p>
            <a:pPr eaLnBrk="1" hangingPunct="1"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Направленность образовательной программы  </a:t>
            </a: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автоматизированного </a:t>
            </a:r>
            <a:r>
              <a:rPr lang="en-US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</a:t>
            </a: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eaLnBrk="1" hangingPunct="1"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ru-RU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и управления</a:t>
            </a:r>
          </a:p>
          <a:p>
            <a:pPr eaLnBrk="1" hangingPunct="1"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систем автоматизированного проектирования и управления</a:t>
            </a:r>
          </a:p>
        </p:txBody>
      </p:sp>
      <p:sp>
        <p:nvSpPr>
          <p:cNvPr id="2055" name="Rectangle 1222">
            <a:extLst>
              <a:ext uri="{FF2B5EF4-FFF2-40B4-BE49-F238E27FC236}">
                <a16:creationId xmlns:a16="http://schemas.microsoft.com/office/drawing/2014/main" id="{01FD939A-BBD5-D200-5E44-DD6AA4FC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6" name="Rectangle 1224">
            <a:extLst>
              <a:ext uri="{FF2B5EF4-FFF2-40B4-BE49-F238E27FC236}">
                <a16:creationId xmlns:a16="http://schemas.microsoft.com/office/drawing/2014/main" id="{6B1D6971-9B89-1421-F8A0-47872441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7" name="Rectangle 2">
            <a:extLst>
              <a:ext uri="{FF2B5EF4-FFF2-40B4-BE49-F238E27FC236}">
                <a16:creationId xmlns:a16="http://schemas.microsoft.com/office/drawing/2014/main" id="{222EA25D-B6EE-97C0-9862-5E4C0F3C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8" name="Rectangle 4">
            <a:extLst>
              <a:ext uri="{FF2B5EF4-FFF2-40B4-BE49-F238E27FC236}">
                <a16:creationId xmlns:a16="http://schemas.microsoft.com/office/drawing/2014/main" id="{DC280B0D-34EF-4C4B-2BB7-565F79567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10343" name="Group 103">
            <a:extLst>
              <a:ext uri="{FF2B5EF4-FFF2-40B4-BE49-F238E27FC236}">
                <a16:creationId xmlns:a16="http://schemas.microsoft.com/office/drawing/2014/main" id="{E576894D-900F-5051-1BA7-C70E845F2588}"/>
              </a:ext>
            </a:extLst>
          </p:cNvPr>
          <p:cNvGraphicFramePr>
            <a:graphicFrameLocks noGrp="1"/>
          </p:cNvGraphicFramePr>
          <p:nvPr/>
        </p:nvGraphicFramePr>
        <p:xfrm>
          <a:off x="0" y="3830638"/>
          <a:ext cx="9144000" cy="609600"/>
        </p:xfrm>
        <a:graphic>
          <a:graphicData uri="http://schemas.openxmlformats.org/drawingml/2006/table">
            <a:tbl>
              <a:tblPr/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Обучающийся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Казанцев Александр Михайлович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altLang="ru-RU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Доцент, канд. техн. наук </a:t>
                      </a:r>
                      <a:r>
                        <a:rPr kumimoji="0" lang="ru-RU" altLang="ru-RU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Плонский</a:t>
                      </a: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Владимир Юрьевич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68" name="Picture 108" descr="Логотип_САПРиУ">
            <a:extLst>
              <a:ext uri="{FF2B5EF4-FFF2-40B4-BE49-F238E27FC236}">
                <a16:creationId xmlns:a16="http://schemas.microsoft.com/office/drawing/2014/main" id="{A49FABEB-7D5D-648E-0C15-F6AEDE15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2550" y="1196975"/>
            <a:ext cx="852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Рисунок 1">
            <a:extLst>
              <a:ext uri="{FF2B5EF4-FFF2-40B4-BE49-F238E27FC236}">
                <a16:creationId xmlns:a16="http://schemas.microsoft.com/office/drawing/2014/main" id="{54FB045F-7CCC-285A-E291-16E31C50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55563"/>
            <a:ext cx="73977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Прямоугольник 1">
            <a:extLst>
              <a:ext uri="{FF2B5EF4-FFF2-40B4-BE49-F238E27FC236}">
                <a16:creationId xmlns:a16="http://schemas.microsoft.com/office/drawing/2014/main" id="{FA393761-1238-13B0-A60A-358C83845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841875"/>
            <a:ext cx="7968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Работа выполнена в рамках прикладной НИР “Информационное и</a:t>
            </a:r>
            <a:endParaRPr lang="en-US" alt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алгоритмическое</a:t>
            </a:r>
            <a:r>
              <a:rPr lang="en-US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для управления бережливыми производствами”</a:t>
            </a:r>
          </a:p>
        </p:txBody>
      </p:sp>
    </p:spTree>
    <p:extLst>
      <p:ext uri="{BB962C8B-B14F-4D97-AF65-F5344CB8AC3E}">
        <p14:creationId xmlns:p14="http://schemas.microsoft.com/office/powerpoint/2010/main" val="328506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ОБЪЕКТОВ КОНФИГУРАЦИИ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2000"/>
          </a:p>
        </p:txBody>
      </p:sp>
      <p:pic>
        <p:nvPicPr>
          <p:cNvPr id="8" name="Рисунок 7" descr="Изображение выглядит как текст, снимок экрана, визитная карточ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4821CDF-33EF-7A32-97C5-F0CBA6ABB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2" y="573326"/>
            <a:ext cx="8820472" cy="57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ОБЪЕКТОВ КОНФИГУРАЦИИ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2000"/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id="{F9A45842-70B3-593F-2440-D9E9BC70A5E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72231" y="266701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справочников и документов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4E21FE5-CC25-6AFE-CCCB-4E05E6E1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88663"/>
              </p:ext>
            </p:extLst>
          </p:nvPr>
        </p:nvGraphicFramePr>
        <p:xfrm>
          <a:off x="-1" y="612539"/>
          <a:ext cx="9144000" cy="5536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71">
                  <a:extLst>
                    <a:ext uri="{9D8B030D-6E8A-4147-A177-3AD203B41FA5}">
                      <a16:colId xmlns:a16="http://schemas.microsoft.com/office/drawing/2014/main" val="1224051523"/>
                    </a:ext>
                  </a:extLst>
                </a:gridCol>
                <a:gridCol w="5565875">
                  <a:extLst>
                    <a:ext uri="{9D8B030D-6E8A-4147-A177-3AD203B41FA5}">
                      <a16:colId xmlns:a16="http://schemas.microsoft.com/office/drawing/2014/main" val="4260037179"/>
                    </a:ext>
                  </a:extLst>
                </a:gridCol>
                <a:gridCol w="2204154">
                  <a:extLst>
                    <a:ext uri="{9D8B030D-6E8A-4147-A177-3AD203B41FA5}">
                      <a16:colId xmlns:a16="http://schemas.microsoft.com/office/drawing/2014/main" val="3248497684"/>
                    </a:ext>
                  </a:extLst>
                </a:gridCol>
              </a:tblGrid>
              <a:tr h="49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справочника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Реквизиты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Табличные части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867925"/>
                  </a:ext>
                </a:extLst>
              </a:tr>
              <a:tr h="981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Геолокация – тип реквизита строка длина 70 символов;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(назначение склада) – тип реквизита строка, допустимая длинна была выбрана переменная, и для ее ввода был выбран многострочный режим;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участков по длине – тип число длина 10, точность 0, неотрицательное;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участков по ширине – тип число длина 10, точность 0, неотрицательное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96146"/>
                  </a:ext>
                </a:extLst>
              </a:tr>
              <a:tr h="327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Складское оборудование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Склады)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Марка оборудования –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реквизита строка длина 30 символов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590227"/>
                  </a:ext>
                </a:extLst>
              </a:tr>
              <a:tr h="489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рождения – тип дата, состав – дата;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Склады)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ФИО – тип 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реквизита строка длина 70 символов</a:t>
                      </a: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27395"/>
                  </a:ext>
                </a:extLst>
              </a:tr>
              <a:tr h="1537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Утвердить карту этажа склада</a:t>
                      </a: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Склады)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сотрудник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Сотрудники)</a:t>
                      </a: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Таблица “Карта состояний этажа” с реквизитами: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тип число длина 10, точность 0, неотрицательное;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тип число длина 10, точность 0, неотрицательное;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Тип ячейки – Тип (</a:t>
                      </a:r>
                      <a:r>
                        <a:rPr lang="ru-RU" sz="11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ПеречислениеСсылка.ТипыЯчеекСклада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77855"/>
                  </a:ext>
                </a:extLst>
              </a:tr>
              <a:tr h="815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Передвижение</a:t>
                      </a: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Склады)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СкладскоеОборудование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сотрудник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Сотрудники)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Конечный участок по длине – тип число длина 10, точность 0, неотрицательное;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Конечный участок по ширине – тип число длина 10, точность 0, неотрицательное</a:t>
                      </a: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634016"/>
                  </a:ext>
                </a:extLst>
              </a:tr>
              <a:tr h="8154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Распоряжение</a:t>
                      </a: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Склады)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СкладскоеОборудование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сотрудник – Тип (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Сотрудники)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Начало погрузочно-разгрузочных работ – тип дата, состав даты – дата и время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Длительность погрузочно-разгрузочных работ – тип дата, состав даты – время</a:t>
                      </a: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4" marR="61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4792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ОБЪЕКТОВ КОНФИГУРАЦИИ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2000"/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id="{F9A45842-70B3-593F-2440-D9E9BC70A5E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72231" y="346629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регистров сведений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7CF2448-818C-81CD-4AEC-202E633C7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97955"/>
              </p:ext>
            </p:extLst>
          </p:nvPr>
        </p:nvGraphicFramePr>
        <p:xfrm>
          <a:off x="-104" y="721363"/>
          <a:ext cx="9144000" cy="4594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744">
                  <a:extLst>
                    <a:ext uri="{9D8B030D-6E8A-4147-A177-3AD203B41FA5}">
                      <a16:colId xmlns:a16="http://schemas.microsoft.com/office/drawing/2014/main" val="1501877505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8367828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23112727"/>
                    </a:ext>
                  </a:extLst>
                </a:gridCol>
                <a:gridCol w="1547560">
                  <a:extLst>
                    <a:ext uri="{9D8B030D-6E8A-4147-A177-3AD203B41FA5}">
                      <a16:colId xmlns:a16="http://schemas.microsoft.com/office/drawing/2014/main" val="873333604"/>
                    </a:ext>
                  </a:extLst>
                </a:gridCol>
              </a:tblGrid>
              <a:tr h="532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регистра сведений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11" marR="576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Измерения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11" marR="576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11" marR="576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Реквизиты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11" marR="576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315966"/>
                  </a:ext>
                </a:extLst>
              </a:tr>
              <a:tr h="760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Конфигурация склада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11" marR="576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– Тип (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СправочникСсылка.Склады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221615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тип число длина 10, точность 0, неотрицательное;</a:t>
                      </a:r>
                    </a:p>
                    <a:p>
                      <a:pPr marL="221615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тип число длина 10, точность 0, неотрицательное</a:t>
                      </a:r>
                    </a:p>
                  </a:txBody>
                  <a:tcPr marL="57611" marR="576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ячейки – Тип (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ПеречислениеСсылка.ТипыЯчеекСклада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11" marR="576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11" marR="576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936315"/>
                  </a:ext>
                </a:extLst>
              </a:tr>
              <a:tr h="608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Расположение складского оборудования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Складское оборудование – Тип (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СправочникСсылка.СкладскоеОборудование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1615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тип число длина 10, точность 0, неотрицательное;</a:t>
                      </a:r>
                    </a:p>
                    <a:p>
                      <a:pPr marL="221615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тип число длина 10, точность 0, неотрицательное;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050752"/>
                  </a:ext>
                </a:extLst>
              </a:tr>
              <a:tr h="1368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Погрузочно-разгрузочные работы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– Тип (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СправочникСсылка.Склады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221615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тип число длина 10, точность 0, неотрицательное;</a:t>
                      </a:r>
                    </a:p>
                    <a:p>
                      <a:pPr marL="221615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тип число длина 10, точность 0, неотрицательное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Начало погрузочно-разгрузочных работ – тип дата, состав даты – дата и время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Длительность погрузочно-разгрузочных работ – тип дата, состав даты – время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161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Состояние работы – Тип (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ПеречислениеСсылка.СостоянияПогрузочноРазгрузочныхРабот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1615" algn="ctr">
                        <a:lnSpc>
                          <a:spcPct val="100000"/>
                        </a:lnSpc>
                      </a:pP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ru-RU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549179"/>
                  </a:ext>
                </a:extLst>
              </a:tr>
              <a:tr h="1094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Доступность складского оборудования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Складское оборудование – Тип (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СправочникСсылка.СкладскоеОборудование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1615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Состояние – Тип (ПеречислениеСсылка.ПеречислениеСсылка.СостояниеСкладскогоОборудования)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 – Тип (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СправочникСсылка.Склады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46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5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ТРАССИРОВКИ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2000"/>
          </a:p>
        </p:txBody>
      </p:sp>
      <p:pic>
        <p:nvPicPr>
          <p:cNvPr id="5" name="Рисунок 4" descr="Изображение выглядит как прямоугольный, Симметрия&#10;&#10;Автоматически созданное описание">
            <a:extLst>
              <a:ext uri="{FF2B5EF4-FFF2-40B4-BE49-F238E27FC236}">
                <a16:creationId xmlns:a16="http://schemas.microsoft.com/office/drawing/2014/main" id="{9CCC090F-B9A8-9281-98A7-4A193DCD1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34213"/>
            <a:ext cx="1815682" cy="18742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3DC47A-9CE5-A328-9CC5-6CD26863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97" y="962383"/>
            <a:ext cx="4608512" cy="459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3C2ABDF-A2B6-DBF1-75A2-91EE44715D5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0" y="571963"/>
            <a:ext cx="4355976" cy="320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ru-RU" sz="1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(алгоритма Ли)</a:t>
            </a:r>
            <a:r>
              <a:rPr lang="en-US" sz="1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1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Из начального элемента распространяется в 4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х направлениях волна. Элемент в который пришла волна образует фронт волны. Каждый элемент первого фронта волны является источником вторичной волны. Элементы второго фронта волны генерируют волну третьего фронта и т.д. </a:t>
            </a:r>
          </a:p>
          <a:p>
            <a:pPr algn="just">
              <a:buNone/>
            </a:pPr>
            <a:r>
              <a:rPr lang="ru-RU" sz="16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Процесс продолжается до тех пор пока не будет достигнут конечный элемент или пока не будут заполнены все доступные участки.</a:t>
            </a:r>
            <a:endParaRPr lang="en-US" sz="2800" b="1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МАРШРУТИЗАЦИИ СКЛАДСКОГО ОБОРУДОВАНИЯ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2000"/>
          </a:p>
        </p:txBody>
      </p:sp>
      <p:pic>
        <p:nvPicPr>
          <p:cNvPr id="5" name="Рисунок 4" descr="Изображение выглядит как текст, снимок экрана, черно-белы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5C8C96E-1C94-B4A0-F541-DAE21312B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75" y="414555"/>
            <a:ext cx="9135850" cy="58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3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66357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ТРЕХУРОВНЕВАЯ СТРУКТУРА ПРОГРАММНОГО ОБЕСПЕЧЕНИЯ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2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5D4ED40-231E-7C3A-3113-CA2BC427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86965CD-7B84-D40F-23F4-C5AC5C5EC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600680"/>
            <a:ext cx="6768753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4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ДЛЯ ТЕСТИРОВАНИЯ ПРОГРАММНОГО КОМПЛЕКСА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2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12534AC-1DC8-AD21-4450-274144D2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7" y="17326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988CC2-18A2-2832-6875-D6F708F93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0" y="427038"/>
            <a:ext cx="4013969" cy="2445859"/>
          </a:xfrm>
          <a:prstGeom prst="rect">
            <a:avLst/>
          </a:prstGeom>
        </p:spPr>
      </p:pic>
      <p:pic>
        <p:nvPicPr>
          <p:cNvPr id="8200" name="Рисунок 13">
            <a:extLst>
              <a:ext uri="{FF2B5EF4-FFF2-40B4-BE49-F238E27FC236}">
                <a16:creationId xmlns:a16="http://schemas.microsoft.com/office/drawing/2014/main" id="{BD876065-FC79-05AA-2F4E-7F9C721C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28" y="530571"/>
            <a:ext cx="4990239" cy="192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D15EA8A6-8078-6ACE-3F09-1ABA11D7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68" y="1738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9603B-1CB6-3B7F-1F8C-4DB2D80FC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3" y="4579978"/>
            <a:ext cx="9125698" cy="96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9712C6-3CE2-37E7-9056-9D3719654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17140"/>
            <a:ext cx="5438919" cy="16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ДЛЯ ТЕСТИРОВАНИЯ ПРОГРАММНОГО КОМПЛЕКСА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2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12534AC-1DC8-AD21-4450-274144D2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7" y="17326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DBD606D-0FDF-0A3F-544A-7D6D76BE9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" y="888630"/>
            <a:ext cx="9080483" cy="3757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822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ДЛЯ ТЕСТИРОВАНИЯ ПРОГРАММНОГО КОМПЛЕКСА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2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12534AC-1DC8-AD21-4450-274144D2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023" y="17166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7ADC0-443A-EB5F-AFE2-1561F346D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Рисунок 15">
            <a:extLst>
              <a:ext uri="{FF2B5EF4-FFF2-40B4-BE49-F238E27FC236}">
                <a16:creationId xmlns:a16="http://schemas.microsoft.com/office/drawing/2014/main" id="{6728CECF-E0C0-B7F1-FB6E-962D44AA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" y="509588"/>
            <a:ext cx="4572000" cy="50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665B60-973F-D283-9575-F9D6AD58F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09588"/>
            <a:ext cx="4537652" cy="50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8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ПРОГРАММНОГО КОМПЛЕКСА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200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41208E5-4977-D6B9-C824-D572682FF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" y="3365869"/>
            <a:ext cx="9106860" cy="2754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9ACB12-D97D-F5F3-496A-B0EE2D88B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" y="457626"/>
            <a:ext cx="5977235" cy="3043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B5374EF-09B9-8C64-3169-94EB16CD800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6147" name="Picture 6" descr="Логотип_САПРиУ">
            <a:extLst>
              <a:ext uri="{FF2B5EF4-FFF2-40B4-BE49-F238E27FC236}">
                <a16:creationId xmlns:a16="http://schemas.microsoft.com/office/drawing/2014/main" id="{35F0DC3C-580D-AF84-0519-03ABDC5D6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195ED34-9BE8-7681-9903-213FA977D03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pic>
        <p:nvPicPr>
          <p:cNvPr id="6149" name="Picture 60" descr="znak">
            <a:extLst>
              <a:ext uri="{FF2B5EF4-FFF2-40B4-BE49-F238E27FC236}">
                <a16:creationId xmlns:a16="http://schemas.microsoft.com/office/drawing/2014/main" id="{94843A82-EF06-784F-F25E-71F59A18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Номер слайда 3">
            <a:extLst>
              <a:ext uri="{FF2B5EF4-FFF2-40B4-BE49-F238E27FC236}">
                <a16:creationId xmlns:a16="http://schemas.microsoft.com/office/drawing/2014/main" id="{23AA0E1E-2223-EE69-B7FD-731B183F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C056A-9A5D-49C5-A2C6-D91AFE043113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20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70455-912C-AB34-14D1-083EF5BE3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6" y="324522"/>
            <a:ext cx="8937127" cy="3985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DFD5C-1526-A6AD-A3E8-E30284546547}"/>
              </a:ext>
            </a:extLst>
          </p:cNvPr>
          <p:cNvSpPr txBox="1"/>
          <p:nvPr/>
        </p:nvSpPr>
        <p:spPr>
          <a:xfrm>
            <a:off x="485690" y="4235315"/>
            <a:ext cx="78042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</a:rPr>
              <a:t>Виды погрузочно-разгрузочных работ на складах</a:t>
            </a:r>
            <a:r>
              <a:rPr lang="en-US" b="1" i="1" dirty="0">
                <a:latin typeface="Times New Roman" panose="02020603050405020304" pitchFamily="18" charset="0"/>
              </a:rPr>
              <a:t>:</a:t>
            </a:r>
            <a:endParaRPr lang="ru-RU" b="1" i="1" dirty="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gotham_pro"/>
              </a:rPr>
              <a:t> механизированное перемещение стандартных паллет;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gotham_pro"/>
              </a:rPr>
              <a:t> выгрузка автокраном;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gotham_pro"/>
              </a:rPr>
              <a:t> ручной разбор;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gotham_pro"/>
              </a:rPr>
              <a:t> перемещение мелкоштучных грузов;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gotham_pro"/>
              </a:rPr>
              <a:t> такелажные работы на ограниченном пространстве;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gotham_pro"/>
              </a:rPr>
              <a:t> работа с негабаритными и тяжелыми грузами.</a:t>
            </a:r>
          </a:p>
          <a:p>
            <a:endParaRPr 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ПРОГРАММНОГО КОМПЛЕКСА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20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C4D293-CB1E-FEE5-FB9C-AF23C7CC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7" y="171447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EEAD145-D69B-C615-71D8-7ECBB3366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6" y="3420800"/>
            <a:ext cx="9090097" cy="27340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40A51A-3EF4-9358-10AA-3FDD539F3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6" y="394604"/>
            <a:ext cx="5302212" cy="3178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435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ПРОГРАММНОГО И АПАРАТНОГО ОБЕСПЕЧЕНИЙ 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200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2F062C-C9BD-17A5-492E-92134FE39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45640"/>
              </p:ext>
            </p:extLst>
          </p:nvPr>
        </p:nvGraphicFramePr>
        <p:xfrm>
          <a:off x="539750" y="750824"/>
          <a:ext cx="7920038" cy="2275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12170">
                  <a:extLst>
                    <a:ext uri="{9D8B030D-6E8A-4147-A177-3AD203B41FA5}">
                      <a16:colId xmlns:a16="http://schemas.microsoft.com/office/drawing/2014/main" val="79853088"/>
                    </a:ext>
                  </a:extLst>
                </a:gridCol>
                <a:gridCol w="4607868">
                  <a:extLst>
                    <a:ext uri="{9D8B030D-6E8A-4147-A177-3AD203B41FA5}">
                      <a16:colId xmlns:a16="http://schemas.microsoft.com/office/drawing/2014/main" val="2449671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85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ЭВМ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Персональный компьютер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83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Тактовая частота процессора, ГГц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68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Объём оперативной памяти, ГБ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30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Объём внешней памяти, ГБ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89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и характеристика периферийных устройств ЭВМ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Клавиатура, мышь, монитор с диагональю 24′′ и разрешением 1920×1080 точек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330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64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Прикладное программное обеспечение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1С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Предприятие 8.3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35884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53021A5-9D03-82BE-BE9A-9B63A857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15676"/>
              </p:ext>
            </p:extLst>
          </p:nvPr>
        </p:nvGraphicFramePr>
        <p:xfrm>
          <a:off x="539750" y="3255359"/>
          <a:ext cx="7920038" cy="29241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580719">
                  <a:extLst>
                    <a:ext uri="{9D8B030D-6E8A-4147-A177-3AD203B41FA5}">
                      <a16:colId xmlns:a16="http://schemas.microsoft.com/office/drawing/2014/main" val="2101713987"/>
                    </a:ext>
                  </a:extLst>
                </a:gridCol>
                <a:gridCol w="4339319">
                  <a:extLst>
                    <a:ext uri="{9D8B030D-6E8A-4147-A177-3AD203B41FA5}">
                      <a16:colId xmlns:a16="http://schemas.microsoft.com/office/drawing/2014/main" val="136726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Значение, единица измерения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093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разработки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Корпоративная информационная система 1С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Предприятие 8.3.20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156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программирования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язык программирования 1С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865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общих модулей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65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справочников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119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документов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6467125"/>
                  </a:ext>
                </a:extLst>
              </a:tr>
              <a:tr h="9258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перечислений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4452671"/>
                  </a:ext>
                </a:extLst>
              </a:tr>
              <a:tr h="6147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регистров сведений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4203856"/>
                  </a:ext>
                </a:extLst>
              </a:tr>
              <a:tr h="10880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обработок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83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функций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847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программы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235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7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ПРОГРАММНОГО И АПАРАТНОГО ОБЕСПЕЧЕНИЙ 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200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2F062C-C9BD-17A5-492E-92134FE39C5B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750824"/>
          <a:ext cx="7920038" cy="2275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12170">
                  <a:extLst>
                    <a:ext uri="{9D8B030D-6E8A-4147-A177-3AD203B41FA5}">
                      <a16:colId xmlns:a16="http://schemas.microsoft.com/office/drawing/2014/main" val="79853088"/>
                    </a:ext>
                  </a:extLst>
                </a:gridCol>
                <a:gridCol w="4607868">
                  <a:extLst>
                    <a:ext uri="{9D8B030D-6E8A-4147-A177-3AD203B41FA5}">
                      <a16:colId xmlns:a16="http://schemas.microsoft.com/office/drawing/2014/main" val="2449671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85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ЭВМ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Персональный компьютер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83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Тактовая частота процессора, ГГц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68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Объём оперативной памяти, ГБ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30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Объём внешней памяти, ГБ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89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и характеристика периферийных устройств ЭВМ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Клавиатура, мышь, монитор с диагональю 24′′ и разрешением 1920×1080 точек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330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64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Прикладное программное обеспечение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1С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Предприятие 8.3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35884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53021A5-9D03-82BE-BE9A-9B63A857CC27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3255359"/>
          <a:ext cx="7920038" cy="29241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580719">
                  <a:extLst>
                    <a:ext uri="{9D8B030D-6E8A-4147-A177-3AD203B41FA5}">
                      <a16:colId xmlns:a16="http://schemas.microsoft.com/office/drawing/2014/main" val="2101713987"/>
                    </a:ext>
                  </a:extLst>
                </a:gridCol>
                <a:gridCol w="4339319">
                  <a:extLst>
                    <a:ext uri="{9D8B030D-6E8A-4147-A177-3AD203B41FA5}">
                      <a16:colId xmlns:a16="http://schemas.microsoft.com/office/drawing/2014/main" val="136726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Значение, единица измерения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093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разработки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Корпоративная информационная система 1С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Предприятие 8.3.20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156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программирования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язык программирования 1С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Предприятие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865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общих модулей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65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справочников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119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документов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6467125"/>
                  </a:ext>
                </a:extLst>
              </a:tr>
              <a:tr h="9258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перечислений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4452671"/>
                  </a:ext>
                </a:extLst>
              </a:tr>
              <a:tr h="6147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регистров сведений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4203856"/>
                  </a:ext>
                </a:extLst>
              </a:tr>
              <a:tr h="10880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обработок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83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функций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847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программы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235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36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E46FE675-E902-C8F1-CCBB-56D912F9F375}"/>
                  </a:ext>
                </a:extLst>
              </p:cNvPr>
              <p:cNvSpPr txBox="1">
                <a:spLocks noRot="1" noChangeArrowheads="1"/>
              </p:cNvSpPr>
              <p:nvPr/>
            </p:nvSpPr>
            <p:spPr bwMode="auto">
              <a:xfrm>
                <a:off x="34925" y="427038"/>
                <a:ext cx="9144000" cy="5691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𝐸</m:t>
                        </m:r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вектор входных параметров;</a:t>
                </a:r>
              </a:p>
              <a:p>
                <a:pPr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)={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=1…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=1…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матрица признаков состояний участков склада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r>
                  <a:rPr lang="en-US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j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), при этом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это количество участков по ширине и длине склада, а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номера текущего участка;</a:t>
                </a:r>
                <a:endParaRPr lang="ru-RU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), 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), 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𝑒𝑝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), 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расположение и занятость складского оборудования, при этом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),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это номера участков склада, в которых находится складское оборудование с номером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количество единиц складского оборудования,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𝑒𝑝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признак занятости складского оборудования;</a:t>
                </a:r>
              </a:p>
              <a:p>
                <a:pPr algn="just"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вектор варьируемых параметров;</a:t>
                </a:r>
              </a:p>
              <a:p>
                <a:pPr algn="just">
                  <a:buNone/>
                </a:pP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u-RU" sz="1800" i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— номер выбранного оборудования для выполнения распоряжения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𝑂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к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к</m:t>
                            </m:r>
                          </m:sub>
                        </m:sSub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распоряжение на погрузочно-разгрузочные работы;</a:t>
                </a:r>
              </a:p>
              <a:p>
                <a:pPr algn="just">
                  <a:buNone/>
                </a:pP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— момент времени выполнения распоряжения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к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номера конечного участка траектории маршрута;</a:t>
                </a:r>
              </a:p>
              <a:p>
                <a:pPr algn="just"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вектор выходных параметров, состоящий из массива координат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представляющего найденный маршрут движения выбранного оборудования, и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количество участков траектории маршрута движения складского оборудования;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массив номеров участков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маршрута движения складского оборудования,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текущий участок маршрута движения складского оборудования.</a:t>
                </a:r>
              </a:p>
            </p:txBody>
          </p:sp>
        </mc:Choice>
        <mc:Fallback xmlns=""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E46FE675-E902-C8F1-CCBB-56D912F9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25" y="427038"/>
                <a:ext cx="9144000" cy="5691186"/>
              </a:xfrm>
              <a:prstGeom prst="rect">
                <a:avLst/>
              </a:prstGeom>
              <a:blipFill>
                <a:blip r:embed="rId4"/>
                <a:stretch>
                  <a:fillRect l="-600" t="-535" r="-533" b="-16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22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2000"/>
          </a:p>
        </p:txBody>
      </p:sp>
      <p:sp>
        <p:nvSpPr>
          <p:cNvPr id="2" name="Блок-схема: узел 1">
            <a:extLst>
              <a:ext uri="{FF2B5EF4-FFF2-40B4-BE49-F238E27FC236}">
                <a16:creationId xmlns:a16="http://schemas.microsoft.com/office/drawing/2014/main" id="{8F07C09D-D67A-61FB-9D9C-B82F73C8621C}"/>
              </a:ext>
            </a:extLst>
          </p:cNvPr>
          <p:cNvSpPr/>
          <p:nvPr/>
        </p:nvSpPr>
        <p:spPr>
          <a:xfrm>
            <a:off x="149968" y="923477"/>
            <a:ext cx="183630" cy="177287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Блок-схема: узел 2">
            <a:extLst>
              <a:ext uri="{FF2B5EF4-FFF2-40B4-BE49-F238E27FC236}">
                <a16:creationId xmlns:a16="http://schemas.microsoft.com/office/drawing/2014/main" id="{2CC2EF3E-C142-7AD5-CC01-B21F15A7C574}"/>
              </a:ext>
            </a:extLst>
          </p:cNvPr>
          <p:cNvSpPr/>
          <p:nvPr/>
        </p:nvSpPr>
        <p:spPr>
          <a:xfrm>
            <a:off x="149968" y="1935391"/>
            <a:ext cx="183630" cy="177287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Блок-схема: узел 4">
            <a:extLst>
              <a:ext uri="{FF2B5EF4-FFF2-40B4-BE49-F238E27FC236}">
                <a16:creationId xmlns:a16="http://schemas.microsoft.com/office/drawing/2014/main" id="{CDEB7279-D1B1-FAF9-A4F9-B80C5072F2AC}"/>
              </a:ext>
            </a:extLst>
          </p:cNvPr>
          <p:cNvSpPr/>
          <p:nvPr/>
        </p:nvSpPr>
        <p:spPr>
          <a:xfrm>
            <a:off x="149968" y="2740584"/>
            <a:ext cx="183630" cy="177287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277E762C-02DC-3AE8-1E82-156305F029B1}"/>
              </a:ext>
            </a:extLst>
          </p:cNvPr>
          <p:cNvSpPr/>
          <p:nvPr/>
        </p:nvSpPr>
        <p:spPr>
          <a:xfrm>
            <a:off x="149968" y="3558219"/>
            <a:ext cx="183630" cy="177287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5E7DDD53-00FD-2618-60AD-115B4416EB07}"/>
              </a:ext>
            </a:extLst>
          </p:cNvPr>
          <p:cNvSpPr/>
          <p:nvPr/>
        </p:nvSpPr>
        <p:spPr>
          <a:xfrm>
            <a:off x="149968" y="4329648"/>
            <a:ext cx="183630" cy="177287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3">
            <a:extLst>
              <a:ext uri="{FF2B5EF4-FFF2-40B4-BE49-F238E27FC236}">
                <a16:creationId xmlns:a16="http://schemas.microsoft.com/office/drawing/2014/main" id="{27C54FA6-BE3D-4441-E9ED-9AA198E426A0}"/>
              </a:ext>
            </a:extLst>
          </p:cNvPr>
          <p:cNvGraphicFramePr>
            <a:graphicFrameLocks noGrp="1"/>
          </p:cNvGraphicFramePr>
          <p:nvPr/>
        </p:nvGraphicFramePr>
        <p:xfrm>
          <a:off x="395811" y="392419"/>
          <a:ext cx="8496669" cy="5844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173">
                  <a:extLst>
                    <a:ext uri="{9D8B030D-6E8A-4147-A177-3AD203B41FA5}">
                      <a16:colId xmlns:a16="http://schemas.microsoft.com/office/drawing/2014/main" val="2678980226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260409806"/>
                    </a:ext>
                  </a:extLst>
                </a:gridCol>
              </a:tblGrid>
              <a:tr h="300277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>
                          <a:latin typeface="Times New Roman" pitchFamily="18" charset="0"/>
                          <a:cs typeface="Times New Roman" pitchFamily="18" charset="0"/>
                        </a:rPr>
                        <a:t>РАБОТА по задачам</a:t>
                      </a:r>
                      <a:endParaRPr lang="ru-RU" sz="1600" b="1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>
                          <a:latin typeface="Times New Roman" pitchFamily="18" charset="0"/>
                          <a:cs typeface="Times New Roman" pitchFamily="18" charset="0"/>
                        </a:rPr>
                        <a:t>РЕЗУЛЬТАТ</a:t>
                      </a:r>
                      <a:endParaRPr lang="ru-RU" sz="16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76588833"/>
                  </a:ext>
                </a:extLst>
              </a:tr>
              <a:tr h="100017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Проведён аналитической обзор характеристик складского оборудования, ситуаций, влияющих на маршрутизацию складского оборудования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600" i="1" dirty="0">
                          <a:latin typeface="Times New Roman" pitchFamily="18" charset="0"/>
                          <a:cs typeface="Times New Roman" pitchFamily="18" charset="0"/>
                        </a:rPr>
                        <a:t>Выставлены требования к алгоритму поиска пути, на основании которых выбран волновой алгоритм в качестве алгоритма маршрутизации складского оборудования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456957"/>
                  </a:ext>
                </a:extLst>
              </a:tr>
              <a:tr h="7665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Составлено информационное описание  процедуры управления маршрутизацией складского оборудования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600" i="1" dirty="0">
                          <a:latin typeface="Times New Roman" pitchFamily="18" charset="0"/>
                          <a:cs typeface="Times New Roman" pitchFamily="18" charset="0"/>
                        </a:rPr>
                        <a:t>Постановка задачи управления маршрутизацией </a:t>
                      </a:r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складского оборудования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933116"/>
                  </a:ext>
                </a:extLst>
              </a:tr>
              <a:tr h="7665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Разработана структура и определены характеристика интерфейсов всех категорий пользователей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600" i="1" dirty="0">
                          <a:latin typeface="Times New Roman" pitchFamily="18" charset="0"/>
                          <a:cs typeface="Times New Roman" pitchFamily="18" charset="0"/>
                        </a:rPr>
                        <a:t>Функциональная структура программного комплекса для управления маршрутизацией складского оборудования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22410892"/>
                  </a:ext>
                </a:extLst>
              </a:tr>
              <a:tr h="7665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Разработана структура информационного обеспечения для платформы 1С:Предприятие 8.3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600" i="1" dirty="0">
                          <a:latin typeface="Times New Roman" pitchFamily="18" charset="0"/>
                          <a:cs typeface="Times New Roman" pitchFamily="18" charset="0"/>
                        </a:rPr>
                        <a:t>Конфигурация прикладного решения (состав объектов метаданных)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67951163"/>
                  </a:ext>
                </a:extLst>
              </a:tr>
              <a:tr h="7665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itchFamily="18" charset="0"/>
                          <a:cs typeface="Times New Roman" pitchFamily="18" charset="0"/>
                        </a:rPr>
                        <a:t>Разработан алгоритм маршрутизации складского оборудования на основе волнового алгоритма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600" i="1" dirty="0">
                          <a:latin typeface="Times New Roman" pitchFamily="18" charset="0"/>
                          <a:cs typeface="Times New Roman" pitchFamily="18" charset="0"/>
                        </a:rPr>
                        <a:t>Модуль в 1С:Предприятие 8.3 осуществляющий поиск наилучших маршрутов для складского оборудования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7797628"/>
                  </a:ext>
                </a:extLst>
              </a:tr>
              <a:tr h="1233786">
                <a:tc>
                  <a:txBody>
                    <a:bodyPr/>
                    <a:lstStyle/>
                    <a:p>
                      <a:r>
                        <a:rPr lang="ru-RU" altLang="ru-RU" sz="1600" dirty="0">
                          <a:latin typeface="Times New Roman" pitchFamily="18" charset="0"/>
                          <a:cs typeface="Times New Roman" pitchFamily="18" charset="0"/>
                        </a:rPr>
                        <a:t>Выполнено тестирование программного комплекса для управления маршрутизацией складского оборудования на примере одноуровневого склада по производству металлопроката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600" i="1" dirty="0">
                          <a:latin typeface="Times New Roman" pitchFamily="18" charset="0"/>
                          <a:cs typeface="Times New Roman" pitchFamily="18" charset="0"/>
                        </a:rPr>
                        <a:t>Подтверждена работоспособность информационного и программного обеспечения программного комплекса</a:t>
                      </a:r>
                      <a:endParaRPr lang="ru-RU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85086367"/>
                  </a:ext>
                </a:extLst>
              </a:tr>
            </a:tbl>
          </a:graphicData>
        </a:graphic>
      </p:graphicFrame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ED2A733E-6E59-0988-6AD2-4007A241D301}"/>
              </a:ext>
            </a:extLst>
          </p:cNvPr>
          <p:cNvSpPr/>
          <p:nvPr/>
        </p:nvSpPr>
        <p:spPr>
          <a:xfrm>
            <a:off x="149968" y="5113520"/>
            <a:ext cx="183630" cy="177287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61861DD-36B8-56F0-0B8B-FE568898061F}"/>
              </a:ext>
            </a:extLst>
          </p:cNvPr>
          <p:cNvSpPr/>
          <p:nvPr/>
        </p:nvSpPr>
        <p:spPr>
          <a:xfrm>
            <a:off x="4258523" y="399351"/>
            <a:ext cx="396737" cy="2761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Яндекс.Работа&quot; для iPhone и Android - AppTractor">
            <a:extLst>
              <a:ext uri="{FF2B5EF4-FFF2-40B4-BE49-F238E27FC236}">
                <a16:creationId xmlns:a16="http://schemas.microsoft.com/office/drawing/2014/main" id="{C52DE477-2FE9-6DDF-3C08-477878A19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4" y="399351"/>
            <a:ext cx="284967" cy="28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3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2000"/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id="{F9A45842-70B3-593F-2440-D9E9BC70A5E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39750" y="620688"/>
            <a:ext cx="860425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Казанцев, А. М. Функциональная структура программного комплекса для маршрутизации складского оборудования / А. М. Казанцев // Материалы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XIII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научной конференции “Традиции и Инновации”, посвященной 194-й годовщине образования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СПбГТИ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(ТУ). – Санкт-Петербург : Изд-во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СПбГТИ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(ТУ), 2022. – С. 208.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Казанцев, А. М. Информационное обеспечение программного комплекса для маршрутизации складского оборудования / А. М. Казанцев, В. Ю.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Плонский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// Материалы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XIII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научно-технической конференции “Неделя науки-2023”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Санкт-Петербург : Изд-во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СПбГТИ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(ТУ),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2023. – С. 320.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Казанцев, А. М. Алгоритм формирования оптимальной траектории движения складского оборудования / А. М. Казанцев // Материалы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XIII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научно-технической конференции “Неделя науки-2023”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). – Санкт-Петербург : Изд-во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СПбГТИ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(ТУ),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2023. – С. 319.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2" descr="Картинки по запросу статья">
            <a:extLst>
              <a:ext uri="{FF2B5EF4-FFF2-40B4-BE49-F238E27FC236}">
                <a16:creationId xmlns:a16="http://schemas.microsoft.com/office/drawing/2014/main" id="{56CBB140-9DCA-E35D-4B3C-41771D78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6" y="788603"/>
            <a:ext cx="5683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Картинки по запросу статья">
            <a:extLst>
              <a:ext uri="{FF2B5EF4-FFF2-40B4-BE49-F238E27FC236}">
                <a16:creationId xmlns:a16="http://schemas.microsoft.com/office/drawing/2014/main" id="{0288F7A3-0044-4A6C-05E0-65B3AF26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" y="2213133"/>
            <a:ext cx="5683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Картинки по запросу статья">
            <a:extLst>
              <a:ext uri="{FF2B5EF4-FFF2-40B4-BE49-F238E27FC236}">
                <a16:creationId xmlns:a16="http://schemas.microsoft.com/office/drawing/2014/main" id="{A61383C4-6A74-62C8-88B1-A49321C34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" y="3611613"/>
            <a:ext cx="5683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616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-334194" y="0"/>
            <a:ext cx="9144000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Благодарю за внимание!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2000"/>
          </a:p>
        </p:txBody>
      </p:sp>
      <p:pic>
        <p:nvPicPr>
          <p:cNvPr id="2" name="Picture 2" descr="C:\Users\Админ\Desktop\3InrsEHKoCw.jpg">
            <a:extLst>
              <a:ext uri="{FF2B5EF4-FFF2-40B4-BE49-F238E27FC236}">
                <a16:creationId xmlns:a16="http://schemas.microsoft.com/office/drawing/2014/main" id="{3D1B05BA-E8CC-5858-3CBF-97255D0B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123" y="816215"/>
            <a:ext cx="5857884" cy="490766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E4EBF7-3690-ACDE-1CEB-D6041E22138E}"/>
              </a:ext>
            </a:extLst>
          </p:cNvPr>
          <p:cNvSpPr txBox="1"/>
          <p:nvPr/>
        </p:nvSpPr>
        <p:spPr>
          <a:xfrm>
            <a:off x="1165860" y="4871766"/>
            <a:ext cx="7293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Студент группы 494</a:t>
            </a:r>
          </a:p>
          <a:p>
            <a:pPr algn="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кафедры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САПРиУ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Казанцев Александр Михайлович</a:t>
            </a:r>
          </a:p>
          <a:p>
            <a:pPr algn="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sahsaw7@gmail.com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4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2000"/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id="{F9A45842-70B3-593F-2440-D9E9BC70A5E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123728" y="427038"/>
            <a:ext cx="7020272" cy="190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0000" algn="just" eaLnBrk="1" hangingPunct="1">
              <a:spcBef>
                <a:spcPct val="0"/>
              </a:spcBef>
              <a:buFontTx/>
              <a:buNone/>
            </a:pP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обеспечения для управления маршрутизацией транспортного погрузо-разгрузочного оборудования склада промышленного предприятия, предназначенной для решения задач оптимизации траектории движения оборудования в зависимости от текущей ситуации на складе, характеризующейся проводимыми логистическими операциями.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E8F1F-4457-AB38-FE2F-5530525B3328}"/>
              </a:ext>
            </a:extLst>
          </p:cNvPr>
          <p:cNvSpPr txBox="1"/>
          <p:nvPr/>
        </p:nvSpPr>
        <p:spPr>
          <a:xfrm>
            <a:off x="323528" y="2333645"/>
            <a:ext cx="882047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работы</a:t>
            </a: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Провести аналитической обзор характеристик складского оборудования, ситуаций, влияющих на маршрутизацию складского оборудования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Составить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информационное описание процедуры маршрутизации складского оборудования и выполнить постановк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 задачи управления маршрутизацией складского оборудования.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азработать интерфейсы оператора складского оборудования, проектировщика помещений и администратора приложения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алгоритм формирования наикратчайших траекторий движения складского оборудования на основе волнового алгоритма.</a:t>
            </a:r>
          </a:p>
          <a:p>
            <a:pPr lvl="0" algn="just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азработать информационное обеспечение программного комплекса для управления маршрутизацией складского оборудования.</a:t>
            </a:r>
          </a:p>
          <a:p>
            <a:pPr lvl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программного продукта на примере одноуровневого склада металлопроката.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0E3BFD-636A-37C5-151F-55935D26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50"/>
            <a:ext cx="2195736" cy="242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Блок-схема: узел 4">
            <a:extLst>
              <a:ext uri="{FF2B5EF4-FFF2-40B4-BE49-F238E27FC236}">
                <a16:creationId xmlns:a16="http://schemas.microsoft.com/office/drawing/2014/main" id="{7085449D-8530-78A6-5EEB-0F7254958018}"/>
              </a:ext>
            </a:extLst>
          </p:cNvPr>
          <p:cNvSpPr/>
          <p:nvPr/>
        </p:nvSpPr>
        <p:spPr>
          <a:xfrm>
            <a:off x="192881" y="2824843"/>
            <a:ext cx="142875" cy="142875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Блок-схема: узел 6">
            <a:extLst>
              <a:ext uri="{FF2B5EF4-FFF2-40B4-BE49-F238E27FC236}">
                <a16:creationId xmlns:a16="http://schemas.microsoft.com/office/drawing/2014/main" id="{6A67A40F-D134-C117-520F-6CBB49269F27}"/>
              </a:ext>
            </a:extLst>
          </p:cNvPr>
          <p:cNvSpPr/>
          <p:nvPr/>
        </p:nvSpPr>
        <p:spPr>
          <a:xfrm>
            <a:off x="188066" y="3375858"/>
            <a:ext cx="142875" cy="142875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6AB29984-2268-7818-56C4-C9C7BEE7AB9C}"/>
              </a:ext>
            </a:extLst>
          </p:cNvPr>
          <p:cNvSpPr/>
          <p:nvPr/>
        </p:nvSpPr>
        <p:spPr>
          <a:xfrm>
            <a:off x="180653" y="4184602"/>
            <a:ext cx="142875" cy="142875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Блок-схема: узел 8">
            <a:extLst>
              <a:ext uri="{FF2B5EF4-FFF2-40B4-BE49-F238E27FC236}">
                <a16:creationId xmlns:a16="http://schemas.microsoft.com/office/drawing/2014/main" id="{BFA9CF47-1F0A-6458-087A-896D84B513F7}"/>
              </a:ext>
            </a:extLst>
          </p:cNvPr>
          <p:cNvSpPr/>
          <p:nvPr/>
        </p:nvSpPr>
        <p:spPr>
          <a:xfrm>
            <a:off x="183710" y="4736241"/>
            <a:ext cx="142875" cy="142875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14C05FC1-17EC-047C-642F-ECB7970ADEAB}"/>
              </a:ext>
            </a:extLst>
          </p:cNvPr>
          <p:cNvSpPr/>
          <p:nvPr/>
        </p:nvSpPr>
        <p:spPr>
          <a:xfrm>
            <a:off x="192881" y="5284744"/>
            <a:ext cx="142875" cy="142875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0C806012-1AE1-7511-281D-010FEA2AB46C}"/>
              </a:ext>
            </a:extLst>
          </p:cNvPr>
          <p:cNvSpPr/>
          <p:nvPr/>
        </p:nvSpPr>
        <p:spPr>
          <a:xfrm>
            <a:off x="195478" y="5850106"/>
            <a:ext cx="142875" cy="142875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Классификация подъемно-транспортного оборудования по основным характеристикам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5F79DA-56C6-44B3-9C1A-924772AA8A32}" type="slidenum">
              <a:rPr kumimoji="0" lang="ru-RU" alt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altLang="ru-RU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9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9588"/>
            <a:ext cx="7128792" cy="581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11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Зонирование хранимой продукции на складах</a:t>
            </a:r>
          </a:p>
        </p:txBody>
      </p:sp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5F79DA-56C6-44B3-9C1A-924772AA8A32}" type="slidenum">
              <a:rPr kumimoji="0" lang="ru-RU" altLang="ru-RU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altLang="ru-RU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90B811-CDBF-3477-218E-66F8CA52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" y="448580"/>
            <a:ext cx="9113313" cy="5647420"/>
          </a:xfrm>
          <a:prstGeom prst="rect">
            <a:avLst/>
          </a:prstGeom>
        </p:spPr>
      </p:pic>
      <p:pic>
        <p:nvPicPr>
          <p:cNvPr id="12" name="Picture 60" descr="znak">
            <a:extLst>
              <a:ext uri="{FF2B5EF4-FFF2-40B4-BE49-F238E27FC236}">
                <a16:creationId xmlns:a16="http://schemas.microsoft.com/office/drawing/2014/main" id="{10A2D95E-A66B-AF7D-22F0-875C7DE39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9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ОПИСАНИЕ</a:t>
            </a:r>
            <a:r>
              <a:rPr lang="en-US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ОПТИМИЗАЦИИ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2000" dirty="0"/>
          </a:p>
        </p:txBody>
      </p:sp>
      <p:pic>
        <p:nvPicPr>
          <p:cNvPr id="7" name="Рисунок 6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F14AE10-5914-BFD6-521B-79A2C574D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81350"/>
            <a:ext cx="5184576" cy="282294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6D1B45A-0A7D-A2FD-6A9A-E6A0C8604EEF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15516" y="3347343"/>
            <a:ext cx="871296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0000" algn="just">
              <a:spcBef>
                <a:spcPts val="0"/>
              </a:spcBef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0000" algn="just"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Найти наикратчайший маршрут движения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выбранного складского оборудования с номером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учетом текущей ситуации на складе S(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и текущего состояния складского оборудования E(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зависящих от времени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для выполнения складской операции O: </a:t>
            </a:r>
          </a:p>
          <a:p>
            <a:pPr indent="360000" algn="just">
              <a:spcBef>
                <a:spcPts val="0"/>
              </a:spcBef>
              <a:buNone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0000" algn="ctr"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L(O, S(t), E(t), P</a:t>
            </a:r>
            <a:r>
              <a:rPr lang="en-US" sz="24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ИНТЕРФЕЙСОВ ПОЛЬЗОВАТЕЛЕЙ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2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A9111D1-D3F5-46F3-E4A2-3A4FD687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1EFC6E-625E-C01A-814F-B91940BA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48AFCF4-3AF2-3D34-FFEE-6A1A03D8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1359"/>
            <a:ext cx="4780755" cy="4767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26BE5A-81D5-D784-ABE1-B5C272B30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95" y="821359"/>
            <a:ext cx="4521105" cy="490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56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39750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42703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ИНТЕРФЕЙСОВ ПОЛЬЗОВАТЕЛЕЙ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2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A9111D1-D3F5-46F3-E4A2-3A4FD687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1EFC6E-625E-C01A-814F-B91940BA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C4DBE83-6899-BE83-C95A-7DDB698DE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1088"/>
            <a:ext cx="6336704" cy="538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84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0C8C33-F0B6-A84F-E50D-F39DF1B21760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40394" y="6408738"/>
            <a:ext cx="7920038" cy="404812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для управления маршрутизацией складского оборудования</a:t>
            </a:r>
          </a:p>
        </p:txBody>
      </p:sp>
      <p:pic>
        <p:nvPicPr>
          <p:cNvPr id="9219" name="Picture 6" descr="Логотип_САПРиУ">
            <a:extLst>
              <a:ext uri="{FF2B5EF4-FFF2-40B4-BE49-F238E27FC236}">
                <a16:creationId xmlns:a16="http://schemas.microsoft.com/office/drawing/2014/main" id="{F606393E-8C8F-65FA-0C9F-A60690AA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532813" y="6348413"/>
            <a:ext cx="611187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350CF59-D722-D7FE-75F2-F3EC59DB89D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0"/>
            <a:ext cx="9144000" cy="523293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ПРОГРАММНОГО КОМПЛЕКСА ДЛЯ УПРАВЛЕНИЯ МАРШРУТИЗАЦИЕЙ СКЛАДСКОГО ОБОРУДОВАНИЯ</a:t>
            </a:r>
          </a:p>
        </p:txBody>
      </p:sp>
      <p:pic>
        <p:nvPicPr>
          <p:cNvPr id="9221" name="Picture 60" descr="znak">
            <a:extLst>
              <a:ext uri="{FF2B5EF4-FFF2-40B4-BE49-F238E27FC236}">
                <a16:creationId xmlns:a16="http://schemas.microsoft.com/office/drawing/2014/main" id="{A6AEC399-6395-76E7-50B7-18D5F128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096000"/>
            <a:ext cx="601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Номер слайда 3">
            <a:extLst>
              <a:ext uri="{FF2B5EF4-FFF2-40B4-BE49-F238E27FC236}">
                <a16:creationId xmlns:a16="http://schemas.microsoft.com/office/drawing/2014/main" id="{2F1F65FD-DB04-D618-2038-2BFBC349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56325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F79DA-56C6-44B3-9C1A-924772AA8A32}" type="slidenum">
              <a:rPr lang="ru-RU" altLang="ru-RU" sz="20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3" name="Rectangle 2">
                <a:extLst>
                  <a:ext uri="{FF2B5EF4-FFF2-40B4-BE49-F238E27FC236}">
                    <a16:creationId xmlns:a16="http://schemas.microsoft.com/office/drawing/2014/main" id="{F9A45842-70B3-593F-2440-D9E9BC70A5E3}"/>
                  </a:ext>
                </a:extLst>
              </p:cNvPr>
              <p:cNvSpPr txBox="1">
                <a:spLocks noRot="1" noChangeArrowheads="1"/>
              </p:cNvSpPr>
              <p:nvPr/>
            </p:nvSpPr>
            <p:spPr bwMode="auto">
              <a:xfrm>
                <a:off x="539750" y="4458327"/>
                <a:ext cx="8632825" cy="1845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>
                  <a:buNone/>
                </a:pPr>
                <a:r>
                  <a:rPr lang="en-US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логин добавляемого пользователя;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buNone/>
                </a:pPr>
                <a:r>
                  <a:rPr lang="en-US" sz="14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i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пароль добавляемого пользователя;</a:t>
                </a:r>
              </a:p>
              <a:p>
                <a:pPr algn="just">
                  <a:buNone/>
                </a:pPr>
                <a:r>
                  <a:rPr lang="en-US" sz="14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400" i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данные для управления конфигурацией складского комплекса;</a:t>
                </a:r>
              </a:p>
              <a:p>
                <a:pPr algn="just">
                  <a:buNone/>
                </a:pPr>
                <a:r>
                  <a:rPr lang="en-US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данные для управления нормативно справочной информацией (НСИ);</a:t>
                </a:r>
              </a:p>
              <a:p>
                <a:pPr algn="just">
                  <a:buNone/>
                </a:pPr>
                <a:r>
                  <a:rPr lang="en-US" sz="14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400" i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информация о складах;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buNone/>
                </a:pPr>
                <a:r>
                  <a:rPr lang="en-US" sz="14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r>
                  <a:rPr lang="en-US" sz="1400" i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конфигурация участков склада;</a:t>
                </a:r>
              </a:p>
              <a:p>
                <a:pPr algn="just">
                  <a:buNone/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0, 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номера начального участка траектории маршрута, местонахождение складского оборудования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223" name="Rectangle 2">
                <a:extLst>
                  <a:ext uri="{FF2B5EF4-FFF2-40B4-BE49-F238E27FC236}">
                    <a16:creationId xmlns:a16="http://schemas.microsoft.com/office/drawing/2014/main" id="{F9A45842-70B3-593F-2440-D9E9BC70A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4458327"/>
                <a:ext cx="8632825" cy="1845636"/>
              </a:xfrm>
              <a:prstGeom prst="rect">
                <a:avLst/>
              </a:prstGeom>
              <a:blipFill>
                <a:blip r:embed="rId4"/>
                <a:stretch>
                  <a:fillRect l="-212" t="-330" b="-3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снимок экрана, текст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E7AACD3-4124-2DE2-A998-3FDB24F77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" y="523293"/>
            <a:ext cx="9089604" cy="3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29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</TotalTime>
  <Words>1974</Words>
  <Application>Microsoft Office PowerPoint</Application>
  <PresentationFormat>Экран (4:3)</PresentationFormat>
  <Paragraphs>299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gotham_pro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 Сорокин</dc:creator>
  <cp:lastModifiedBy>Казанцев Александр Михайлович</cp:lastModifiedBy>
  <cp:revision>318</cp:revision>
  <dcterms:modified xsi:type="dcterms:W3CDTF">2023-06-21T08:15:04Z</dcterms:modified>
</cp:coreProperties>
</file>