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7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Thread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26" y="1444408"/>
            <a:ext cx="8228949" cy="4937368"/>
          </a:xfrm>
        </p:spPr>
      </p:pic>
    </p:spTree>
    <p:extLst>
      <p:ext uri="{BB962C8B-B14F-4D97-AF65-F5344CB8AC3E}">
        <p14:creationId xmlns:p14="http://schemas.microsoft.com/office/powerpoint/2010/main" val="4228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Test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Toshiba Satellite S55-A5295 </a:t>
            </a:r>
            <a:r>
              <a:rPr lang="en-US" dirty="0"/>
              <a:t>laptop</a:t>
            </a:r>
            <a:endParaRPr lang="en-US" dirty="0" smtClean="0"/>
          </a:p>
          <a:p>
            <a:r>
              <a:rPr lang="en-US" dirty="0" smtClean="0"/>
              <a:t>i7 </a:t>
            </a:r>
            <a:r>
              <a:rPr lang="en-US" dirty="0"/>
              <a:t>Quad Core processor</a:t>
            </a:r>
          </a:p>
          <a:p>
            <a:r>
              <a:rPr lang="en-US" dirty="0" smtClean="0"/>
              <a:t>8 logical cores </a:t>
            </a:r>
          </a:p>
          <a:p>
            <a:r>
              <a:rPr lang="en-US" dirty="0" smtClean="0"/>
              <a:t>12</a:t>
            </a:r>
            <a:r>
              <a:rPr lang="en-US" dirty="0"/>
              <a:t> </a:t>
            </a:r>
            <a:r>
              <a:rPr lang="en-US" dirty="0" smtClean="0"/>
              <a:t>gigabytes </a:t>
            </a:r>
            <a:r>
              <a:rPr lang="en-US" dirty="0"/>
              <a:t>of DDr3 </a:t>
            </a:r>
            <a:r>
              <a:rPr lang="en-US" dirty="0" smtClean="0"/>
              <a:t>RAM</a:t>
            </a:r>
            <a:endParaRPr lang="en-US" dirty="0"/>
          </a:p>
          <a:p>
            <a:r>
              <a:rPr lang="en-US" dirty="0" smtClean="0"/>
              <a:t>Windows 10</a:t>
            </a:r>
            <a:endParaRPr lang="en-US" dirty="0"/>
          </a:p>
          <a:p>
            <a:r>
              <a:rPr lang="en-US" dirty="0" smtClean="0"/>
              <a:t>Task manager only other application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dirty="0" smtClean="0"/>
              <a:t> Test Cases (experimental and control, 500,000 ops each, varied load </a:t>
            </a:r>
            <a:r>
              <a:rPr lang="en-US" dirty="0" smtClean="0"/>
              <a:t>distributions and thread counts) </a:t>
            </a:r>
          </a:p>
          <a:p>
            <a:r>
              <a:rPr lang="en-US" dirty="0" smtClean="0"/>
              <a:t>Collect </a:t>
            </a:r>
            <a:r>
              <a:rPr lang="en-US" dirty="0"/>
              <a:t>data on time and </a:t>
            </a:r>
            <a:r>
              <a:rPr lang="en-US" dirty="0" smtClean="0"/>
              <a:t>throughput for each test case</a:t>
            </a:r>
            <a:endParaRPr lang="en-US" dirty="0" smtClean="0"/>
          </a:p>
          <a:p>
            <a:r>
              <a:rPr lang="en-US" dirty="0" smtClean="0"/>
              <a:t>40 Trials each, to be able to eliminate extreme values and maintain a statistically significant sample size</a:t>
            </a:r>
          </a:p>
          <a:p>
            <a:r>
              <a:rPr lang="en-US" dirty="0" smtClean="0"/>
              <a:t>Eliminate extreme values to control for confounding variables like garbage collection and processor contention</a:t>
            </a:r>
          </a:p>
          <a:p>
            <a:r>
              <a:rPr lang="en-US" dirty="0" smtClean="0"/>
              <a:t>Collect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9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Experimental vs.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2" y="2474259"/>
            <a:ext cx="4751611" cy="28509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01" y="2474259"/>
            <a:ext cx="4751611" cy="28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Data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38514"/>
            <a:ext cx="4572638" cy="2743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3979962"/>
            <a:ext cx="4572638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1138514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979962"/>
            <a:ext cx="4572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Concurrent vs. Sequential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9851"/>
            <a:ext cx="4572638" cy="274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34116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96" y="4034116"/>
            <a:ext cx="4584589" cy="275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497" y="120382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 Scalable Producer-Consumer Pool Based on Elimination –Diffraction Trees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Barham &amp; Anthony Dinh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41" y="29673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1352" y="3034145"/>
            <a:ext cx="9144000" cy="914400"/>
            <a:chOff x="1620981" y="3329247"/>
            <a:chExt cx="9144000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604751" y="4846855"/>
            <a:ext cx="1447800" cy="1295400"/>
            <a:chOff x="624" y="2832"/>
            <a:chExt cx="912" cy="816"/>
          </a:xfrm>
        </p:grpSpPr>
        <p:sp>
          <p:nvSpPr>
            <p:cNvPr id="18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84852" y="4886369"/>
            <a:ext cx="1447800" cy="1295400"/>
            <a:chOff x="990600" y="2209800"/>
            <a:chExt cx="1447800" cy="1295400"/>
          </a:xfrm>
        </p:grpSpPr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55"/>
          <p:cNvSpPr>
            <a:spLocks/>
          </p:cNvSpPr>
          <p:nvPr/>
        </p:nvSpPr>
        <p:spPr bwMode="auto">
          <a:xfrm rot="17229780">
            <a:off x="8913552" y="4485698"/>
            <a:ext cx="1600200" cy="533400"/>
          </a:xfrm>
          <a:custGeom>
            <a:avLst/>
            <a:gdLst>
              <a:gd name="T0" fmla="*/ 0 w 1008"/>
              <a:gd name="T1" fmla="*/ 76200 h 336"/>
              <a:gd name="T2" fmla="*/ 1600200 w 1008"/>
              <a:gd name="T3" fmla="*/ 533400 h 336"/>
              <a:gd name="T4" fmla="*/ 7620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0056551" y="3628237"/>
            <a:ext cx="430213" cy="341313"/>
            <a:chOff x="2744" y="3360"/>
            <a:chExt cx="271" cy="215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68483" y="4154142"/>
            <a:ext cx="169863" cy="457200"/>
            <a:chOff x="4953000" y="4648200"/>
            <a:chExt cx="169863" cy="457200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953000" y="46482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5029200" y="46482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5122863" y="46482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9015152" y="3375026"/>
            <a:ext cx="430213" cy="341312"/>
            <a:chOff x="3648" y="3312"/>
            <a:chExt cx="271" cy="215"/>
          </a:xfrm>
        </p:grpSpPr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8116626" y="3286925"/>
            <a:ext cx="430213" cy="341312"/>
            <a:chOff x="3648" y="3312"/>
            <a:chExt cx="271" cy="215"/>
          </a:xfrm>
        </p:grpSpPr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199845" y="3320689"/>
            <a:ext cx="430213" cy="341312"/>
            <a:chOff x="3648" y="3312"/>
            <a:chExt cx="271" cy="215"/>
          </a:xfrm>
        </p:grpSpPr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6285445" y="3394875"/>
            <a:ext cx="430213" cy="341312"/>
            <a:chOff x="3648" y="3312"/>
            <a:chExt cx="271" cy="215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12"/>
          <p:cNvGrpSpPr>
            <a:grpSpLocks/>
          </p:cNvGrpSpPr>
          <p:nvPr/>
        </p:nvGrpSpPr>
        <p:grpSpPr bwMode="auto">
          <a:xfrm>
            <a:off x="5371045" y="3394875"/>
            <a:ext cx="430213" cy="341312"/>
            <a:chOff x="3648" y="3312"/>
            <a:chExt cx="271" cy="215"/>
          </a:xfrm>
        </p:grpSpPr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2"/>
          <p:cNvGrpSpPr>
            <a:grpSpLocks/>
          </p:cNvGrpSpPr>
          <p:nvPr/>
        </p:nvGrpSpPr>
        <p:grpSpPr bwMode="auto">
          <a:xfrm>
            <a:off x="4456645" y="3332869"/>
            <a:ext cx="430213" cy="341312"/>
            <a:chOff x="3648" y="3312"/>
            <a:chExt cx="271" cy="215"/>
          </a:xfrm>
        </p:grpSpPr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3542245" y="3332869"/>
            <a:ext cx="430213" cy="341312"/>
            <a:chOff x="3648" y="3312"/>
            <a:chExt cx="271" cy="215"/>
          </a:xfrm>
        </p:grpSpPr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12"/>
          <p:cNvGrpSpPr>
            <a:grpSpLocks/>
          </p:cNvGrpSpPr>
          <p:nvPr/>
        </p:nvGrpSpPr>
        <p:grpSpPr bwMode="auto">
          <a:xfrm>
            <a:off x="2627845" y="3312320"/>
            <a:ext cx="430213" cy="341312"/>
            <a:chOff x="3648" y="3312"/>
            <a:chExt cx="271" cy="215"/>
          </a:xfrm>
        </p:grpSpPr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1718382" y="3750122"/>
            <a:ext cx="430213" cy="341313"/>
            <a:chOff x="2928" y="1465"/>
            <a:chExt cx="271" cy="215"/>
          </a:xfrm>
        </p:grpSpPr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82" name="Oval 42"/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39"/>
          <p:cNvSpPr>
            <a:spLocks/>
          </p:cNvSpPr>
          <p:nvPr/>
        </p:nvSpPr>
        <p:spPr bwMode="auto">
          <a:xfrm rot="18628072">
            <a:off x="1469567" y="4414500"/>
            <a:ext cx="838200" cy="304800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6785" y="3474719"/>
            <a:ext cx="9144000" cy="914400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496107" y="1159468"/>
            <a:ext cx="1447800" cy="1295400"/>
            <a:chOff x="624" y="2832"/>
            <a:chExt cx="912" cy="816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 rot="21086793">
            <a:off x="2351115" y="5291182"/>
            <a:ext cx="1447800" cy="1295400"/>
            <a:chOff x="624" y="2832"/>
            <a:chExt cx="912" cy="816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32652" y="4796185"/>
            <a:ext cx="1447800" cy="1295400"/>
            <a:chOff x="990600" y="2209800"/>
            <a:chExt cx="1447800" cy="1295400"/>
          </a:xfrm>
        </p:grpSpPr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9559" y="1273768"/>
            <a:ext cx="1447800" cy="1295400"/>
            <a:chOff x="990600" y="2209800"/>
            <a:chExt cx="1447800" cy="1295400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4885" y="5267369"/>
            <a:ext cx="1447800" cy="1295400"/>
            <a:chOff x="990600" y="2209800"/>
            <a:chExt cx="1447800" cy="1295400"/>
          </a:xfrm>
        </p:grpSpPr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7118281" y="5341878"/>
            <a:ext cx="1447800" cy="1295400"/>
            <a:chOff x="624" y="2832"/>
            <a:chExt cx="912" cy="816"/>
          </a:xfrm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8618728" y="161666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2885" y="5093153"/>
            <a:ext cx="1447800" cy="1295400"/>
            <a:chOff x="990600" y="2209800"/>
            <a:chExt cx="1447800" cy="129540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434193" y="3228802"/>
            <a:ext cx="176214" cy="388939"/>
            <a:chOff x="2160" y="1548"/>
            <a:chExt cx="309" cy="441"/>
          </a:xfrm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502626" y="4172571"/>
            <a:ext cx="176214" cy="388939"/>
            <a:chOff x="2160" y="1548"/>
            <a:chExt cx="309" cy="441"/>
          </a:xfrm>
        </p:grpSpPr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9737476" y="3203299"/>
            <a:ext cx="176214" cy="388939"/>
            <a:chOff x="2160" y="1548"/>
            <a:chExt cx="309" cy="441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1917068" y="4161723"/>
            <a:ext cx="176214" cy="388939"/>
            <a:chOff x="2160" y="1548"/>
            <a:chExt cx="309" cy="441"/>
          </a:xfrm>
        </p:grpSpPr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1220585" y="3888028"/>
            <a:ext cx="176214" cy="388939"/>
            <a:chOff x="2160" y="1548"/>
            <a:chExt cx="309" cy="441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1944726" y="3480157"/>
            <a:ext cx="176214" cy="388939"/>
            <a:chOff x="2160" y="1548"/>
            <a:chExt cx="309" cy="441"/>
          </a:xfrm>
        </p:grpSpPr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10133545" y="3323170"/>
            <a:ext cx="176214" cy="388939"/>
            <a:chOff x="2160" y="1548"/>
            <a:chExt cx="309" cy="441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10147231" y="4247537"/>
            <a:ext cx="176214" cy="388939"/>
            <a:chOff x="2160" y="1548"/>
            <a:chExt cx="309" cy="441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9803913" y="4106865"/>
            <a:ext cx="176214" cy="388939"/>
            <a:chOff x="2160" y="1548"/>
            <a:chExt cx="309" cy="441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9640435" y="3700643"/>
            <a:ext cx="176214" cy="388939"/>
            <a:chOff x="2160" y="1548"/>
            <a:chExt cx="309" cy="441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6" name="Group 12"/>
          <p:cNvGrpSpPr>
            <a:grpSpLocks/>
          </p:cNvGrpSpPr>
          <p:nvPr/>
        </p:nvGrpSpPr>
        <p:grpSpPr bwMode="auto">
          <a:xfrm>
            <a:off x="1522452" y="3773128"/>
            <a:ext cx="430213" cy="341312"/>
            <a:chOff x="3648" y="3312"/>
            <a:chExt cx="271" cy="215"/>
          </a:xfrm>
        </p:grpSpPr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12"/>
          <p:cNvGrpSpPr>
            <a:grpSpLocks/>
          </p:cNvGrpSpPr>
          <p:nvPr/>
        </p:nvGrpSpPr>
        <p:grpSpPr bwMode="auto">
          <a:xfrm>
            <a:off x="2541747" y="3744742"/>
            <a:ext cx="430213" cy="341312"/>
            <a:chOff x="3648" y="3312"/>
            <a:chExt cx="271" cy="215"/>
          </a:xfrm>
        </p:grpSpPr>
        <p:sp>
          <p:nvSpPr>
            <p:cNvPr id="180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1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12"/>
          <p:cNvGrpSpPr>
            <a:grpSpLocks/>
          </p:cNvGrpSpPr>
          <p:nvPr/>
        </p:nvGrpSpPr>
        <p:grpSpPr bwMode="auto">
          <a:xfrm>
            <a:off x="3438452" y="3786633"/>
            <a:ext cx="430213" cy="341312"/>
            <a:chOff x="3648" y="3312"/>
            <a:chExt cx="271" cy="215"/>
          </a:xfrm>
        </p:grpSpPr>
        <p:sp>
          <p:nvSpPr>
            <p:cNvPr id="183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2"/>
          <p:cNvGrpSpPr>
            <a:grpSpLocks/>
          </p:cNvGrpSpPr>
          <p:nvPr/>
        </p:nvGrpSpPr>
        <p:grpSpPr bwMode="auto">
          <a:xfrm>
            <a:off x="4340267" y="3828525"/>
            <a:ext cx="430213" cy="341312"/>
            <a:chOff x="3648" y="3312"/>
            <a:chExt cx="271" cy="215"/>
          </a:xfrm>
        </p:grpSpPr>
        <p:sp>
          <p:nvSpPr>
            <p:cNvPr id="18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2"/>
          <p:cNvGrpSpPr>
            <a:grpSpLocks/>
          </p:cNvGrpSpPr>
          <p:nvPr/>
        </p:nvGrpSpPr>
        <p:grpSpPr bwMode="auto">
          <a:xfrm>
            <a:off x="5373485" y="3813444"/>
            <a:ext cx="430213" cy="341312"/>
            <a:chOff x="3648" y="3312"/>
            <a:chExt cx="271" cy="215"/>
          </a:xfrm>
        </p:grpSpPr>
        <p:sp>
          <p:nvSpPr>
            <p:cNvPr id="18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12"/>
          <p:cNvGrpSpPr>
            <a:grpSpLocks/>
          </p:cNvGrpSpPr>
          <p:nvPr/>
        </p:nvGrpSpPr>
        <p:grpSpPr bwMode="auto">
          <a:xfrm>
            <a:off x="6115063" y="3828525"/>
            <a:ext cx="430213" cy="341312"/>
            <a:chOff x="3648" y="3312"/>
            <a:chExt cx="271" cy="215"/>
          </a:xfrm>
        </p:grpSpPr>
        <p:sp>
          <p:nvSpPr>
            <p:cNvPr id="19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" name="Group 12"/>
          <p:cNvGrpSpPr>
            <a:grpSpLocks/>
          </p:cNvGrpSpPr>
          <p:nvPr/>
        </p:nvGrpSpPr>
        <p:grpSpPr bwMode="auto">
          <a:xfrm>
            <a:off x="7004836" y="3802595"/>
            <a:ext cx="430213" cy="341312"/>
            <a:chOff x="3648" y="3312"/>
            <a:chExt cx="271" cy="215"/>
          </a:xfrm>
        </p:grpSpPr>
        <p:sp>
          <p:nvSpPr>
            <p:cNvPr id="19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" name="Group 12"/>
          <p:cNvGrpSpPr>
            <a:grpSpLocks/>
          </p:cNvGrpSpPr>
          <p:nvPr/>
        </p:nvGrpSpPr>
        <p:grpSpPr bwMode="auto">
          <a:xfrm>
            <a:off x="8046174" y="3859119"/>
            <a:ext cx="430213" cy="341312"/>
            <a:chOff x="3648" y="3312"/>
            <a:chExt cx="271" cy="215"/>
          </a:xfrm>
        </p:grpSpPr>
        <p:sp>
          <p:nvSpPr>
            <p:cNvPr id="19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" name="Group 12"/>
          <p:cNvGrpSpPr>
            <a:grpSpLocks/>
          </p:cNvGrpSpPr>
          <p:nvPr/>
        </p:nvGrpSpPr>
        <p:grpSpPr bwMode="auto">
          <a:xfrm>
            <a:off x="8847328" y="3778668"/>
            <a:ext cx="430213" cy="341312"/>
            <a:chOff x="3648" y="3312"/>
            <a:chExt cx="271" cy="215"/>
          </a:xfrm>
        </p:grpSpPr>
        <p:sp>
          <p:nvSpPr>
            <p:cNvPr id="20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" name="Group 12"/>
          <p:cNvGrpSpPr>
            <a:grpSpLocks/>
          </p:cNvGrpSpPr>
          <p:nvPr/>
        </p:nvGrpSpPr>
        <p:grpSpPr bwMode="auto">
          <a:xfrm>
            <a:off x="9827008" y="3744742"/>
            <a:ext cx="430213" cy="341312"/>
            <a:chOff x="3648" y="3312"/>
            <a:chExt cx="271" cy="215"/>
          </a:xfrm>
        </p:grpSpPr>
        <p:sp>
          <p:nvSpPr>
            <p:cNvPr id="20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9817" y="1749829"/>
            <a:ext cx="5611092" cy="561109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9817" y="2625436"/>
            <a:ext cx="5611092" cy="561109"/>
            <a:chOff x="1620981" y="3329247"/>
            <a:chExt cx="9144000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79817" y="3481648"/>
            <a:ext cx="5611092" cy="561109"/>
            <a:chOff x="1620981" y="3329247"/>
            <a:chExt cx="9144000" cy="914400"/>
          </a:xfrm>
        </p:grpSpPr>
        <p:grpSp>
          <p:nvGrpSpPr>
            <p:cNvPr id="41" name="Group 40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79817" y="4379421"/>
            <a:ext cx="5611092" cy="561109"/>
            <a:chOff x="1620981" y="3329247"/>
            <a:chExt cx="9144000" cy="9144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79817" y="5327072"/>
            <a:ext cx="5611092" cy="561109"/>
            <a:chOff x="1620981" y="3329247"/>
            <a:chExt cx="91440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1872074" y="231093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Freeform 39"/>
          <p:cNvSpPr>
            <a:spLocks/>
          </p:cNvSpPr>
          <p:nvPr/>
        </p:nvSpPr>
        <p:spPr bwMode="auto">
          <a:xfrm rot="21201106">
            <a:off x="3144294" y="1967579"/>
            <a:ext cx="1624031" cy="292843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29"/>
          <p:cNvGrpSpPr>
            <a:grpSpLocks/>
          </p:cNvGrpSpPr>
          <p:nvPr/>
        </p:nvGrpSpPr>
        <p:grpSpPr bwMode="auto">
          <a:xfrm>
            <a:off x="538574" y="4292830"/>
            <a:ext cx="1447800" cy="1295400"/>
            <a:chOff x="624" y="2832"/>
            <a:chExt cx="912" cy="816"/>
          </a:xfrm>
        </p:grpSpPr>
        <p:sp>
          <p:nvSpPr>
            <p:cNvPr id="8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9"/>
          <p:cNvGrpSpPr>
            <a:grpSpLocks/>
          </p:cNvGrpSpPr>
          <p:nvPr/>
        </p:nvGrpSpPr>
        <p:grpSpPr bwMode="auto">
          <a:xfrm>
            <a:off x="259174" y="1543081"/>
            <a:ext cx="1447800" cy="1295400"/>
            <a:chOff x="624" y="2832"/>
            <a:chExt cx="912" cy="816"/>
          </a:xfrm>
        </p:grpSpPr>
        <p:sp>
          <p:nvSpPr>
            <p:cNvPr id="9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2443574" y="4627953"/>
            <a:ext cx="1447800" cy="1295400"/>
            <a:chOff x="624" y="2832"/>
            <a:chExt cx="912" cy="816"/>
          </a:xfrm>
        </p:grpSpPr>
        <p:sp>
          <p:nvSpPr>
            <p:cNvPr id="10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07024" y="3219100"/>
            <a:ext cx="176214" cy="388939"/>
            <a:chOff x="2160" y="1548"/>
            <a:chExt cx="309" cy="44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49141" y="3870773"/>
            <a:ext cx="176214" cy="388939"/>
            <a:chOff x="2160" y="1548"/>
            <a:chExt cx="309" cy="44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97970" y="3651696"/>
            <a:ext cx="176214" cy="388939"/>
            <a:chOff x="2160" y="1548"/>
            <a:chExt cx="309" cy="44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2" y="1595266"/>
            <a:ext cx="9100218" cy="422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4184</TotalTime>
  <Words>141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Comic Sans MS</vt:lpstr>
      <vt:lpstr>Wingdings 3</vt:lpstr>
      <vt:lpstr>Ion</vt:lpstr>
      <vt:lpstr>PowerPoint Presentation</vt:lpstr>
      <vt:lpstr>A Scalable Producer-Consumer Pool Based on Elimination –Diffraction Trees</vt:lpstr>
      <vt:lpstr>PowerPoint Presentation</vt:lpstr>
      <vt:lpstr>Intro</vt:lpstr>
      <vt:lpstr>Intro</vt:lpstr>
      <vt:lpstr>Intro</vt:lpstr>
      <vt:lpstr>Intro</vt:lpstr>
      <vt:lpstr>Intro</vt:lpstr>
      <vt:lpstr>Intro</vt:lpstr>
      <vt:lpstr>Implementation</vt:lpstr>
      <vt:lpstr>Implementation: Thread Pool</vt:lpstr>
      <vt:lpstr>Implementation</vt:lpstr>
      <vt:lpstr>Implementation</vt:lpstr>
      <vt:lpstr>Implementation</vt:lpstr>
      <vt:lpstr>Testing: Test Platform</vt:lpstr>
      <vt:lpstr>Testing: Methodology</vt:lpstr>
      <vt:lpstr>Testing: Experimental vs. Control</vt:lpstr>
      <vt:lpstr>Testing: Data Breakdown</vt:lpstr>
      <vt:lpstr>Testing: Concurrent vs. Sequential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Producer-Consumer Pool Based on Elimination –Diffraction Trees</dc:title>
  <dc:creator>Clayton Barham</dc:creator>
  <cp:lastModifiedBy>Clayton Barham</cp:lastModifiedBy>
  <cp:revision>28</cp:revision>
  <dcterms:created xsi:type="dcterms:W3CDTF">2016-03-16T20:41:26Z</dcterms:created>
  <dcterms:modified xsi:type="dcterms:W3CDTF">2016-04-12T23:01:26Z</dcterms:modified>
</cp:coreProperties>
</file>