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56" r:id="rId3"/>
    <p:sldId id="273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7" r:id="rId13"/>
    <p:sldId id="268" r:id="rId14"/>
    <p:sldId id="272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the collisions in the elimination array.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Thread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26" y="1444408"/>
            <a:ext cx="8228949" cy="4937368"/>
          </a:xfrm>
        </p:spPr>
      </p:pic>
    </p:spTree>
    <p:extLst>
      <p:ext uri="{BB962C8B-B14F-4D97-AF65-F5344CB8AC3E}">
        <p14:creationId xmlns:p14="http://schemas.microsoft.com/office/powerpoint/2010/main" val="42288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Test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Toshiba Satellite S55-A5295 </a:t>
            </a:r>
            <a:r>
              <a:rPr lang="en-US" dirty="0"/>
              <a:t>laptop</a:t>
            </a:r>
            <a:endParaRPr lang="en-US" dirty="0" smtClean="0"/>
          </a:p>
          <a:p>
            <a:r>
              <a:rPr lang="en-US" dirty="0" smtClean="0"/>
              <a:t>i7 </a:t>
            </a:r>
            <a:r>
              <a:rPr lang="en-US" dirty="0"/>
              <a:t>Quad Core processor</a:t>
            </a:r>
          </a:p>
          <a:p>
            <a:r>
              <a:rPr lang="en-US" dirty="0" smtClean="0"/>
              <a:t>8 logical cores </a:t>
            </a:r>
          </a:p>
          <a:p>
            <a:r>
              <a:rPr lang="en-US" dirty="0" smtClean="0"/>
              <a:t>12</a:t>
            </a:r>
            <a:r>
              <a:rPr lang="en-US" dirty="0"/>
              <a:t> </a:t>
            </a:r>
            <a:r>
              <a:rPr lang="en-US" dirty="0" smtClean="0"/>
              <a:t>gigabytes </a:t>
            </a:r>
            <a:r>
              <a:rPr lang="en-US" dirty="0"/>
              <a:t>of DDr3 </a:t>
            </a:r>
            <a:r>
              <a:rPr lang="en-US" dirty="0" smtClean="0"/>
              <a:t>RAM</a:t>
            </a:r>
            <a:endParaRPr lang="en-US" dirty="0"/>
          </a:p>
          <a:p>
            <a:r>
              <a:rPr lang="en-US" dirty="0" smtClean="0"/>
              <a:t>Windows 10</a:t>
            </a:r>
            <a:endParaRPr lang="en-US" dirty="0"/>
          </a:p>
          <a:p>
            <a:r>
              <a:rPr lang="en-US" dirty="0" smtClean="0"/>
              <a:t>Task manager only other application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7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 Test Cases (experimental and control, 500,000 ops each, varied load distributions and thread counts) </a:t>
            </a:r>
          </a:p>
          <a:p>
            <a:r>
              <a:rPr lang="en-US" dirty="0" smtClean="0"/>
              <a:t>Collect </a:t>
            </a:r>
            <a:r>
              <a:rPr lang="en-US" dirty="0"/>
              <a:t>data on time and </a:t>
            </a:r>
            <a:r>
              <a:rPr lang="en-US" dirty="0" smtClean="0"/>
              <a:t>throughput for each test case</a:t>
            </a:r>
          </a:p>
          <a:p>
            <a:r>
              <a:rPr lang="en-US" dirty="0" smtClean="0"/>
              <a:t>40 Trials each, to be able to eliminate extreme values and maintain a statistically significant sample size</a:t>
            </a:r>
          </a:p>
          <a:p>
            <a:r>
              <a:rPr lang="en-US" dirty="0" smtClean="0"/>
              <a:t>Eliminate extreme values to control for confounding variables like garbage collection and processor contention</a:t>
            </a:r>
          </a:p>
          <a:p>
            <a:r>
              <a:rPr lang="en-US" dirty="0" smtClean="0"/>
              <a:t>Collect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9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Experimental vs.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2" y="2474259"/>
            <a:ext cx="4751611" cy="28509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01" y="2474259"/>
            <a:ext cx="4751611" cy="28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Data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38514"/>
            <a:ext cx="4572638" cy="27435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5" y="3979962"/>
            <a:ext cx="4572638" cy="2743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5" y="1138514"/>
            <a:ext cx="4572638" cy="2743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3979962"/>
            <a:ext cx="457263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4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Concurrent vs. Sequential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09851"/>
            <a:ext cx="4572638" cy="2743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34116"/>
            <a:ext cx="4572638" cy="2743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496" y="4034116"/>
            <a:ext cx="4584589" cy="2755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497" y="1203826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41" y="29673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 Scalable Producer-Consumer Pool Based on Elimination –Diffraction Trees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Clayton Barham &amp; Anthony Dinh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1352" y="3034145"/>
            <a:ext cx="9144000" cy="914400"/>
            <a:chOff x="1620981" y="3329247"/>
            <a:chExt cx="9144000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604751" y="4846855"/>
            <a:ext cx="1447800" cy="1295400"/>
            <a:chOff x="624" y="2832"/>
            <a:chExt cx="912" cy="816"/>
          </a:xfrm>
        </p:grpSpPr>
        <p:sp>
          <p:nvSpPr>
            <p:cNvPr id="18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84852" y="4886369"/>
            <a:ext cx="1447800" cy="1295400"/>
            <a:chOff x="990600" y="2209800"/>
            <a:chExt cx="1447800" cy="1295400"/>
          </a:xfrm>
        </p:grpSpPr>
        <p:sp>
          <p:nvSpPr>
            <p:cNvPr id="38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Freeform 55"/>
          <p:cNvSpPr>
            <a:spLocks/>
          </p:cNvSpPr>
          <p:nvPr/>
        </p:nvSpPr>
        <p:spPr bwMode="auto">
          <a:xfrm rot="17229780">
            <a:off x="8913552" y="4485698"/>
            <a:ext cx="1600200" cy="533400"/>
          </a:xfrm>
          <a:custGeom>
            <a:avLst/>
            <a:gdLst>
              <a:gd name="T0" fmla="*/ 0 w 1008"/>
              <a:gd name="T1" fmla="*/ 76200 h 336"/>
              <a:gd name="T2" fmla="*/ 1600200 w 1008"/>
              <a:gd name="T3" fmla="*/ 533400 h 336"/>
              <a:gd name="T4" fmla="*/ 76200 w 1008"/>
              <a:gd name="T5" fmla="*/ 0 h 336"/>
              <a:gd name="T6" fmla="*/ 0 60000 65536"/>
              <a:gd name="T7" fmla="*/ 0 60000 65536"/>
              <a:gd name="T8" fmla="*/ 0 60000 65536"/>
              <a:gd name="T9" fmla="*/ 0 w 1008"/>
              <a:gd name="T10" fmla="*/ 0 h 336"/>
              <a:gd name="T11" fmla="*/ 1008 w 100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36">
                <a:moveTo>
                  <a:pt x="0" y="48"/>
                </a:moveTo>
                <a:lnTo>
                  <a:pt x="1008" y="336"/>
                </a:lnTo>
                <a:lnTo>
                  <a:pt x="48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10056551" y="3628237"/>
            <a:ext cx="430213" cy="341313"/>
            <a:chOff x="2744" y="3360"/>
            <a:chExt cx="271" cy="215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268483" y="4154142"/>
            <a:ext cx="169863" cy="457200"/>
            <a:chOff x="4953000" y="4648200"/>
            <a:chExt cx="169863" cy="457200"/>
          </a:xfrm>
        </p:grpSpPr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4953000" y="46482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5029200" y="46482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>
              <a:off x="5122863" y="4648200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12"/>
          <p:cNvGrpSpPr>
            <a:grpSpLocks/>
          </p:cNvGrpSpPr>
          <p:nvPr/>
        </p:nvGrpSpPr>
        <p:grpSpPr bwMode="auto">
          <a:xfrm>
            <a:off x="9015152" y="3375026"/>
            <a:ext cx="430213" cy="341312"/>
            <a:chOff x="3648" y="3312"/>
            <a:chExt cx="271" cy="215"/>
          </a:xfrm>
        </p:grpSpPr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12"/>
          <p:cNvGrpSpPr>
            <a:grpSpLocks/>
          </p:cNvGrpSpPr>
          <p:nvPr/>
        </p:nvGrpSpPr>
        <p:grpSpPr bwMode="auto">
          <a:xfrm>
            <a:off x="8116626" y="3286925"/>
            <a:ext cx="430213" cy="341312"/>
            <a:chOff x="3648" y="3312"/>
            <a:chExt cx="271" cy="215"/>
          </a:xfrm>
        </p:grpSpPr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0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12"/>
          <p:cNvGrpSpPr>
            <a:grpSpLocks/>
          </p:cNvGrpSpPr>
          <p:nvPr/>
        </p:nvGrpSpPr>
        <p:grpSpPr bwMode="auto">
          <a:xfrm>
            <a:off x="7199845" y="3320689"/>
            <a:ext cx="430213" cy="341312"/>
            <a:chOff x="3648" y="3312"/>
            <a:chExt cx="271" cy="215"/>
          </a:xfrm>
        </p:grpSpPr>
        <p:sp>
          <p:nvSpPr>
            <p:cNvPr id="62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3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12"/>
          <p:cNvGrpSpPr>
            <a:grpSpLocks/>
          </p:cNvGrpSpPr>
          <p:nvPr/>
        </p:nvGrpSpPr>
        <p:grpSpPr bwMode="auto">
          <a:xfrm>
            <a:off x="6285445" y="3394875"/>
            <a:ext cx="430213" cy="341312"/>
            <a:chOff x="3648" y="3312"/>
            <a:chExt cx="271" cy="215"/>
          </a:xfrm>
        </p:grpSpPr>
        <p:sp>
          <p:nvSpPr>
            <p:cNvPr id="65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12"/>
          <p:cNvGrpSpPr>
            <a:grpSpLocks/>
          </p:cNvGrpSpPr>
          <p:nvPr/>
        </p:nvGrpSpPr>
        <p:grpSpPr bwMode="auto">
          <a:xfrm>
            <a:off x="5371045" y="3394875"/>
            <a:ext cx="430213" cy="341312"/>
            <a:chOff x="3648" y="3312"/>
            <a:chExt cx="271" cy="215"/>
          </a:xfrm>
        </p:grpSpPr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2"/>
          <p:cNvGrpSpPr>
            <a:grpSpLocks/>
          </p:cNvGrpSpPr>
          <p:nvPr/>
        </p:nvGrpSpPr>
        <p:grpSpPr bwMode="auto">
          <a:xfrm>
            <a:off x="4456645" y="3332869"/>
            <a:ext cx="430213" cy="341312"/>
            <a:chOff x="3648" y="3312"/>
            <a:chExt cx="271" cy="215"/>
          </a:xfrm>
        </p:grpSpPr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2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12"/>
          <p:cNvGrpSpPr>
            <a:grpSpLocks/>
          </p:cNvGrpSpPr>
          <p:nvPr/>
        </p:nvGrpSpPr>
        <p:grpSpPr bwMode="auto">
          <a:xfrm>
            <a:off x="3542245" y="3332869"/>
            <a:ext cx="430213" cy="341312"/>
            <a:chOff x="3648" y="3312"/>
            <a:chExt cx="271" cy="215"/>
          </a:xfrm>
        </p:grpSpPr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12"/>
          <p:cNvGrpSpPr>
            <a:grpSpLocks/>
          </p:cNvGrpSpPr>
          <p:nvPr/>
        </p:nvGrpSpPr>
        <p:grpSpPr bwMode="auto">
          <a:xfrm>
            <a:off x="2627845" y="3312320"/>
            <a:ext cx="430213" cy="341312"/>
            <a:chOff x="3648" y="3312"/>
            <a:chExt cx="271" cy="215"/>
          </a:xfrm>
        </p:grpSpPr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8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40"/>
          <p:cNvGrpSpPr>
            <a:grpSpLocks/>
          </p:cNvGrpSpPr>
          <p:nvPr/>
        </p:nvGrpSpPr>
        <p:grpSpPr bwMode="auto">
          <a:xfrm>
            <a:off x="1718382" y="3750122"/>
            <a:ext cx="430213" cy="341313"/>
            <a:chOff x="2928" y="1465"/>
            <a:chExt cx="271" cy="215"/>
          </a:xfrm>
        </p:grpSpPr>
        <p:sp>
          <p:nvSpPr>
            <p:cNvPr id="81" name="Oval 41"/>
            <p:cNvSpPr>
              <a:spLocks noChangeArrowheads="1"/>
            </p:cNvSpPr>
            <p:nvPr/>
          </p:nvSpPr>
          <p:spPr bwMode="auto">
            <a:xfrm>
              <a:off x="2928" y="1465"/>
              <a:ext cx="271" cy="215"/>
            </a:xfrm>
            <a:prstGeom prst="ellipse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82" name="Oval 42"/>
            <p:cNvSpPr>
              <a:spLocks noChangeArrowheads="1"/>
            </p:cNvSpPr>
            <p:nvPr/>
          </p:nvSpPr>
          <p:spPr bwMode="auto">
            <a:xfrm>
              <a:off x="3082" y="1503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Freeform 39"/>
          <p:cNvSpPr>
            <a:spLocks/>
          </p:cNvSpPr>
          <p:nvPr/>
        </p:nvSpPr>
        <p:spPr bwMode="auto">
          <a:xfrm rot="18628072">
            <a:off x="1469567" y="4414500"/>
            <a:ext cx="838200" cy="304800"/>
          </a:xfrm>
          <a:custGeom>
            <a:avLst/>
            <a:gdLst>
              <a:gd name="T0" fmla="*/ 0 w 478"/>
              <a:gd name="T1" fmla="*/ 304800 h 441"/>
              <a:gd name="T2" fmla="*/ 84171 w 478"/>
              <a:gd name="T3" fmla="*/ 238449 h 441"/>
              <a:gd name="T4" fmla="*/ 838200 w 478"/>
              <a:gd name="T5" fmla="*/ 0 h 441"/>
              <a:gd name="T6" fmla="*/ 0 w 478"/>
              <a:gd name="T7" fmla="*/ 30480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6785" y="3474719"/>
            <a:ext cx="9144000" cy="914400"/>
            <a:chOff x="1620981" y="3329247"/>
            <a:chExt cx="91440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1496107" y="1159468"/>
            <a:ext cx="1447800" cy="1295400"/>
            <a:chOff x="624" y="2832"/>
            <a:chExt cx="912" cy="816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 rot="21086793">
            <a:off x="2351115" y="5291182"/>
            <a:ext cx="1447800" cy="1295400"/>
            <a:chOff x="624" y="2832"/>
            <a:chExt cx="912" cy="816"/>
          </a:xfrm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332652" y="4796185"/>
            <a:ext cx="1447800" cy="1295400"/>
            <a:chOff x="990600" y="2209800"/>
            <a:chExt cx="1447800" cy="1295400"/>
          </a:xfrm>
        </p:grpSpPr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79559" y="1273768"/>
            <a:ext cx="1447800" cy="1295400"/>
            <a:chOff x="990600" y="2209800"/>
            <a:chExt cx="1447800" cy="1295400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44885" y="5267369"/>
            <a:ext cx="1447800" cy="1295400"/>
            <a:chOff x="990600" y="2209800"/>
            <a:chExt cx="1447800" cy="1295400"/>
          </a:xfrm>
        </p:grpSpPr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7118281" y="5341878"/>
            <a:ext cx="1447800" cy="1295400"/>
            <a:chOff x="624" y="2832"/>
            <a:chExt cx="912" cy="816"/>
          </a:xfrm>
        </p:grpSpPr>
        <p:sp>
          <p:nvSpPr>
            <p:cNvPr id="6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29"/>
          <p:cNvGrpSpPr>
            <a:grpSpLocks/>
          </p:cNvGrpSpPr>
          <p:nvPr/>
        </p:nvGrpSpPr>
        <p:grpSpPr bwMode="auto">
          <a:xfrm>
            <a:off x="8618728" y="1616668"/>
            <a:ext cx="1447800" cy="1295400"/>
            <a:chOff x="624" y="2832"/>
            <a:chExt cx="912" cy="816"/>
          </a:xfrm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2885" y="5093153"/>
            <a:ext cx="1447800" cy="1295400"/>
            <a:chOff x="990600" y="2209800"/>
            <a:chExt cx="1447800" cy="1295400"/>
          </a:xfrm>
        </p:grpSpPr>
        <p:sp>
          <p:nvSpPr>
            <p:cNvPr id="8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1434193" y="3228802"/>
            <a:ext cx="176214" cy="388939"/>
            <a:chOff x="2160" y="1548"/>
            <a:chExt cx="309" cy="441"/>
          </a:xfrm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1502626" y="4172571"/>
            <a:ext cx="176214" cy="388939"/>
            <a:chOff x="2160" y="1548"/>
            <a:chExt cx="309" cy="441"/>
          </a:xfrm>
        </p:grpSpPr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9737476" y="3203299"/>
            <a:ext cx="176214" cy="388939"/>
            <a:chOff x="2160" y="1548"/>
            <a:chExt cx="309" cy="441"/>
          </a:xfrm>
        </p:grpSpPr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1917068" y="4161723"/>
            <a:ext cx="176214" cy="388939"/>
            <a:chOff x="2160" y="1548"/>
            <a:chExt cx="309" cy="441"/>
          </a:xfrm>
        </p:grpSpPr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1220585" y="3888028"/>
            <a:ext cx="176214" cy="388939"/>
            <a:chOff x="2160" y="1548"/>
            <a:chExt cx="309" cy="441"/>
          </a:xfrm>
        </p:grpSpPr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36" name="Group 135"/>
          <p:cNvGrpSpPr>
            <a:grpSpLocks/>
          </p:cNvGrpSpPr>
          <p:nvPr/>
        </p:nvGrpSpPr>
        <p:grpSpPr bwMode="auto">
          <a:xfrm>
            <a:off x="1944726" y="3480157"/>
            <a:ext cx="176214" cy="388939"/>
            <a:chOff x="2160" y="1548"/>
            <a:chExt cx="309" cy="441"/>
          </a:xfrm>
        </p:grpSpPr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10133545" y="3323170"/>
            <a:ext cx="176214" cy="388939"/>
            <a:chOff x="2160" y="1548"/>
            <a:chExt cx="309" cy="441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52" name="Group 151"/>
          <p:cNvGrpSpPr>
            <a:grpSpLocks/>
          </p:cNvGrpSpPr>
          <p:nvPr/>
        </p:nvGrpSpPr>
        <p:grpSpPr bwMode="auto">
          <a:xfrm>
            <a:off x="10147231" y="4247537"/>
            <a:ext cx="176214" cy="388939"/>
            <a:chOff x="2160" y="1548"/>
            <a:chExt cx="309" cy="441"/>
          </a:xfrm>
        </p:grpSpPr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0" name="Group 159"/>
          <p:cNvGrpSpPr>
            <a:grpSpLocks/>
          </p:cNvGrpSpPr>
          <p:nvPr/>
        </p:nvGrpSpPr>
        <p:grpSpPr bwMode="auto">
          <a:xfrm>
            <a:off x="9803913" y="4106865"/>
            <a:ext cx="176214" cy="388939"/>
            <a:chOff x="2160" y="1548"/>
            <a:chExt cx="309" cy="441"/>
          </a:xfrm>
        </p:grpSpPr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8" name="Group 167"/>
          <p:cNvGrpSpPr>
            <a:grpSpLocks/>
          </p:cNvGrpSpPr>
          <p:nvPr/>
        </p:nvGrpSpPr>
        <p:grpSpPr bwMode="auto">
          <a:xfrm>
            <a:off x="9640435" y="3700643"/>
            <a:ext cx="176214" cy="388939"/>
            <a:chOff x="2160" y="1548"/>
            <a:chExt cx="309" cy="441"/>
          </a:xfrm>
        </p:grpSpPr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6" name="Group 12"/>
          <p:cNvGrpSpPr>
            <a:grpSpLocks/>
          </p:cNvGrpSpPr>
          <p:nvPr/>
        </p:nvGrpSpPr>
        <p:grpSpPr bwMode="auto">
          <a:xfrm>
            <a:off x="1522452" y="3773128"/>
            <a:ext cx="430213" cy="341312"/>
            <a:chOff x="3648" y="3312"/>
            <a:chExt cx="271" cy="215"/>
          </a:xfrm>
        </p:grpSpPr>
        <p:sp>
          <p:nvSpPr>
            <p:cNvPr id="177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" name="Group 12"/>
          <p:cNvGrpSpPr>
            <a:grpSpLocks/>
          </p:cNvGrpSpPr>
          <p:nvPr/>
        </p:nvGrpSpPr>
        <p:grpSpPr bwMode="auto">
          <a:xfrm>
            <a:off x="2541747" y="3744742"/>
            <a:ext cx="430213" cy="341312"/>
            <a:chOff x="3648" y="3312"/>
            <a:chExt cx="271" cy="215"/>
          </a:xfrm>
        </p:grpSpPr>
        <p:sp>
          <p:nvSpPr>
            <p:cNvPr id="180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1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" name="Group 12"/>
          <p:cNvGrpSpPr>
            <a:grpSpLocks/>
          </p:cNvGrpSpPr>
          <p:nvPr/>
        </p:nvGrpSpPr>
        <p:grpSpPr bwMode="auto">
          <a:xfrm>
            <a:off x="3438452" y="3786633"/>
            <a:ext cx="430213" cy="341312"/>
            <a:chOff x="3648" y="3312"/>
            <a:chExt cx="271" cy="215"/>
          </a:xfrm>
        </p:grpSpPr>
        <p:sp>
          <p:nvSpPr>
            <p:cNvPr id="183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4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" name="Group 12"/>
          <p:cNvGrpSpPr>
            <a:grpSpLocks/>
          </p:cNvGrpSpPr>
          <p:nvPr/>
        </p:nvGrpSpPr>
        <p:grpSpPr bwMode="auto">
          <a:xfrm>
            <a:off x="4340267" y="3828525"/>
            <a:ext cx="430213" cy="341312"/>
            <a:chOff x="3648" y="3312"/>
            <a:chExt cx="271" cy="215"/>
          </a:xfrm>
        </p:grpSpPr>
        <p:sp>
          <p:nvSpPr>
            <p:cNvPr id="186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7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12"/>
          <p:cNvGrpSpPr>
            <a:grpSpLocks/>
          </p:cNvGrpSpPr>
          <p:nvPr/>
        </p:nvGrpSpPr>
        <p:grpSpPr bwMode="auto">
          <a:xfrm>
            <a:off x="5373485" y="3813444"/>
            <a:ext cx="430213" cy="341312"/>
            <a:chOff x="3648" y="3312"/>
            <a:chExt cx="271" cy="215"/>
          </a:xfrm>
        </p:grpSpPr>
        <p:sp>
          <p:nvSpPr>
            <p:cNvPr id="189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0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12"/>
          <p:cNvGrpSpPr>
            <a:grpSpLocks/>
          </p:cNvGrpSpPr>
          <p:nvPr/>
        </p:nvGrpSpPr>
        <p:grpSpPr bwMode="auto">
          <a:xfrm>
            <a:off x="6115063" y="3828525"/>
            <a:ext cx="430213" cy="341312"/>
            <a:chOff x="3648" y="3312"/>
            <a:chExt cx="271" cy="215"/>
          </a:xfrm>
        </p:grpSpPr>
        <p:sp>
          <p:nvSpPr>
            <p:cNvPr id="192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3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" name="Group 12"/>
          <p:cNvGrpSpPr>
            <a:grpSpLocks/>
          </p:cNvGrpSpPr>
          <p:nvPr/>
        </p:nvGrpSpPr>
        <p:grpSpPr bwMode="auto">
          <a:xfrm>
            <a:off x="7004836" y="3802595"/>
            <a:ext cx="430213" cy="341312"/>
            <a:chOff x="3648" y="3312"/>
            <a:chExt cx="271" cy="215"/>
          </a:xfrm>
        </p:grpSpPr>
        <p:sp>
          <p:nvSpPr>
            <p:cNvPr id="195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6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" name="Group 12"/>
          <p:cNvGrpSpPr>
            <a:grpSpLocks/>
          </p:cNvGrpSpPr>
          <p:nvPr/>
        </p:nvGrpSpPr>
        <p:grpSpPr bwMode="auto">
          <a:xfrm>
            <a:off x="8046174" y="3859119"/>
            <a:ext cx="430213" cy="341312"/>
            <a:chOff x="3648" y="3312"/>
            <a:chExt cx="271" cy="215"/>
          </a:xfrm>
        </p:grpSpPr>
        <p:sp>
          <p:nvSpPr>
            <p:cNvPr id="198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9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0" name="Group 12"/>
          <p:cNvGrpSpPr>
            <a:grpSpLocks/>
          </p:cNvGrpSpPr>
          <p:nvPr/>
        </p:nvGrpSpPr>
        <p:grpSpPr bwMode="auto">
          <a:xfrm>
            <a:off x="8847328" y="3778668"/>
            <a:ext cx="430213" cy="341312"/>
            <a:chOff x="3648" y="3312"/>
            <a:chExt cx="271" cy="215"/>
          </a:xfrm>
        </p:grpSpPr>
        <p:sp>
          <p:nvSpPr>
            <p:cNvPr id="201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202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" name="Group 12"/>
          <p:cNvGrpSpPr>
            <a:grpSpLocks/>
          </p:cNvGrpSpPr>
          <p:nvPr/>
        </p:nvGrpSpPr>
        <p:grpSpPr bwMode="auto">
          <a:xfrm>
            <a:off x="9827008" y="3744742"/>
            <a:ext cx="430213" cy="341312"/>
            <a:chOff x="3648" y="3312"/>
            <a:chExt cx="271" cy="215"/>
          </a:xfrm>
        </p:grpSpPr>
        <p:sp>
          <p:nvSpPr>
            <p:cNvPr id="204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205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1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79817" y="1749829"/>
            <a:ext cx="5611092" cy="561109"/>
            <a:chOff x="1620981" y="3329247"/>
            <a:chExt cx="91440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9817" y="2625436"/>
            <a:ext cx="5611092" cy="561109"/>
            <a:chOff x="1620981" y="3329247"/>
            <a:chExt cx="9144000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79817" y="3481648"/>
            <a:ext cx="5611092" cy="561109"/>
            <a:chOff x="1620981" y="3329247"/>
            <a:chExt cx="9144000" cy="914400"/>
          </a:xfrm>
        </p:grpSpPr>
        <p:grpSp>
          <p:nvGrpSpPr>
            <p:cNvPr id="41" name="Group 40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79817" y="4379421"/>
            <a:ext cx="5611092" cy="561109"/>
            <a:chOff x="1620981" y="3329247"/>
            <a:chExt cx="9144000" cy="914400"/>
          </a:xfrm>
        </p:grpSpPr>
        <p:grpSp>
          <p:nvGrpSpPr>
            <p:cNvPr id="53" name="Group 52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79817" y="5327072"/>
            <a:ext cx="5611092" cy="561109"/>
            <a:chOff x="1620981" y="3329247"/>
            <a:chExt cx="9144000" cy="914400"/>
          </a:xfrm>
        </p:grpSpPr>
        <p:grpSp>
          <p:nvGrpSpPr>
            <p:cNvPr id="65" name="Group 6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29"/>
          <p:cNvGrpSpPr>
            <a:grpSpLocks/>
          </p:cNvGrpSpPr>
          <p:nvPr/>
        </p:nvGrpSpPr>
        <p:grpSpPr bwMode="auto">
          <a:xfrm>
            <a:off x="1872074" y="2310938"/>
            <a:ext cx="1447800" cy="1295400"/>
            <a:chOff x="624" y="2832"/>
            <a:chExt cx="912" cy="816"/>
          </a:xfrm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Freeform 39"/>
          <p:cNvSpPr>
            <a:spLocks/>
          </p:cNvSpPr>
          <p:nvPr/>
        </p:nvSpPr>
        <p:spPr bwMode="auto">
          <a:xfrm rot="21201106">
            <a:off x="3144294" y="1967579"/>
            <a:ext cx="1624031" cy="292843"/>
          </a:xfrm>
          <a:custGeom>
            <a:avLst/>
            <a:gdLst>
              <a:gd name="T0" fmla="*/ 0 w 478"/>
              <a:gd name="T1" fmla="*/ 304800 h 441"/>
              <a:gd name="T2" fmla="*/ 84171 w 478"/>
              <a:gd name="T3" fmla="*/ 238449 h 441"/>
              <a:gd name="T4" fmla="*/ 838200 w 478"/>
              <a:gd name="T5" fmla="*/ 0 h 441"/>
              <a:gd name="T6" fmla="*/ 0 w 478"/>
              <a:gd name="T7" fmla="*/ 30480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29"/>
          <p:cNvGrpSpPr>
            <a:grpSpLocks/>
          </p:cNvGrpSpPr>
          <p:nvPr/>
        </p:nvGrpSpPr>
        <p:grpSpPr bwMode="auto">
          <a:xfrm>
            <a:off x="538574" y="4292830"/>
            <a:ext cx="1447800" cy="1295400"/>
            <a:chOff x="624" y="2832"/>
            <a:chExt cx="912" cy="816"/>
          </a:xfrm>
        </p:grpSpPr>
        <p:sp>
          <p:nvSpPr>
            <p:cNvPr id="8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29"/>
          <p:cNvGrpSpPr>
            <a:grpSpLocks/>
          </p:cNvGrpSpPr>
          <p:nvPr/>
        </p:nvGrpSpPr>
        <p:grpSpPr bwMode="auto">
          <a:xfrm>
            <a:off x="259174" y="1543081"/>
            <a:ext cx="1447800" cy="1295400"/>
            <a:chOff x="624" y="2832"/>
            <a:chExt cx="912" cy="816"/>
          </a:xfrm>
        </p:grpSpPr>
        <p:sp>
          <p:nvSpPr>
            <p:cNvPr id="9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2443574" y="4627953"/>
            <a:ext cx="1447800" cy="1295400"/>
            <a:chOff x="624" y="2832"/>
            <a:chExt cx="912" cy="816"/>
          </a:xfrm>
        </p:grpSpPr>
        <p:sp>
          <p:nvSpPr>
            <p:cNvPr id="10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4" y="2492693"/>
            <a:ext cx="8675805" cy="26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4" y="2492693"/>
            <a:ext cx="8675805" cy="26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07024" y="3219100"/>
            <a:ext cx="176214" cy="388939"/>
            <a:chOff x="2160" y="1548"/>
            <a:chExt cx="309" cy="441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649141" y="3870773"/>
            <a:ext cx="176214" cy="388939"/>
            <a:chOff x="2160" y="1548"/>
            <a:chExt cx="309" cy="441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997970" y="3651696"/>
            <a:ext cx="176214" cy="388939"/>
            <a:chOff x="2160" y="1548"/>
            <a:chExt cx="309" cy="441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7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22" y="1595266"/>
            <a:ext cx="9100218" cy="422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2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4186</TotalTime>
  <Words>149</Words>
  <Application>Microsoft Office PowerPoint</Application>
  <PresentationFormat>Custom</PresentationFormat>
  <Paragraphs>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PowerPoint Presentation</vt:lpstr>
      <vt:lpstr>A Scalable Producer-Consumer Pool Based on Elimination –Diffraction Trees</vt:lpstr>
      <vt:lpstr>PowerPoint Presentation</vt:lpstr>
      <vt:lpstr>Intro</vt:lpstr>
      <vt:lpstr>Intro</vt:lpstr>
      <vt:lpstr>Intro</vt:lpstr>
      <vt:lpstr>Intro</vt:lpstr>
      <vt:lpstr>Intro</vt:lpstr>
      <vt:lpstr>Intro</vt:lpstr>
      <vt:lpstr>Implementation Issues</vt:lpstr>
      <vt:lpstr>Implementation: Thread Pool</vt:lpstr>
      <vt:lpstr>Testing: Test Platform</vt:lpstr>
      <vt:lpstr>Testing: Methodology</vt:lpstr>
      <vt:lpstr>Testing: Experimental vs. Control</vt:lpstr>
      <vt:lpstr>Testing: Data Breakdown</vt:lpstr>
      <vt:lpstr>Testing: Concurrent vs. Sequential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 Producer-Consumer Pool Based on Elimination –Diffraction Trees</dc:title>
  <dc:creator>Clayton Barham</dc:creator>
  <cp:lastModifiedBy>Anthony Dinh</cp:lastModifiedBy>
  <cp:revision>30</cp:revision>
  <dcterms:created xsi:type="dcterms:W3CDTF">2016-03-16T20:41:26Z</dcterms:created>
  <dcterms:modified xsi:type="dcterms:W3CDTF">2016-04-13T12:29:44Z</dcterms:modified>
</cp:coreProperties>
</file>