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5" r:id="rId2"/>
    <p:sldId id="256" r:id="rId3"/>
    <p:sldId id="273" r:id="rId4"/>
    <p:sldId id="257" r:id="rId5"/>
    <p:sldId id="258" r:id="rId6"/>
    <p:sldId id="259" r:id="rId7"/>
    <p:sldId id="260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2" r:id="rId18"/>
    <p:sldId id="270" r:id="rId19"/>
    <p:sldId id="269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Thread Pool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526" y="1444408"/>
            <a:ext cx="8228949" cy="4937368"/>
          </a:xfrm>
        </p:spPr>
      </p:pic>
    </p:spTree>
    <p:extLst>
      <p:ext uri="{BB962C8B-B14F-4D97-AF65-F5344CB8AC3E}">
        <p14:creationId xmlns:p14="http://schemas.microsoft.com/office/powerpoint/2010/main" val="42288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Test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Toshiba Satellite S55-A5295 </a:t>
            </a:r>
            <a:r>
              <a:rPr lang="en-US" dirty="0"/>
              <a:t>laptop</a:t>
            </a:r>
            <a:endParaRPr lang="en-US" dirty="0" smtClean="0"/>
          </a:p>
          <a:p>
            <a:r>
              <a:rPr lang="en-US" dirty="0" smtClean="0"/>
              <a:t>i7 </a:t>
            </a:r>
            <a:r>
              <a:rPr lang="en-US" dirty="0"/>
              <a:t>Quad Core processor</a:t>
            </a:r>
          </a:p>
          <a:p>
            <a:r>
              <a:rPr lang="en-US" dirty="0" smtClean="0"/>
              <a:t>8 logical cores </a:t>
            </a:r>
          </a:p>
          <a:p>
            <a:r>
              <a:rPr lang="en-US" dirty="0" smtClean="0"/>
              <a:t>12</a:t>
            </a:r>
            <a:r>
              <a:rPr lang="en-US" dirty="0"/>
              <a:t> </a:t>
            </a:r>
            <a:r>
              <a:rPr lang="en-US" dirty="0" smtClean="0"/>
              <a:t>gigabytes </a:t>
            </a:r>
            <a:r>
              <a:rPr lang="en-US" dirty="0"/>
              <a:t>of DDr3 </a:t>
            </a:r>
            <a:r>
              <a:rPr lang="en-US" dirty="0" smtClean="0"/>
              <a:t>RAM</a:t>
            </a:r>
            <a:endParaRPr lang="en-US" dirty="0"/>
          </a:p>
          <a:p>
            <a:r>
              <a:rPr lang="en-US" dirty="0" smtClean="0"/>
              <a:t>Windows 10</a:t>
            </a:r>
            <a:endParaRPr lang="en-US" dirty="0"/>
          </a:p>
          <a:p>
            <a:r>
              <a:rPr lang="en-US" dirty="0" smtClean="0"/>
              <a:t>Task manager only other application 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74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r>
              <a:rPr lang="en-US" dirty="0" smtClean="0"/>
              <a:t> Test Cases (experimental and control, 500,000 ops each, varied load </a:t>
            </a:r>
            <a:r>
              <a:rPr lang="en-US" dirty="0" smtClean="0"/>
              <a:t>distributions and thread counts) </a:t>
            </a:r>
          </a:p>
          <a:p>
            <a:r>
              <a:rPr lang="en-US" smtClean="0"/>
              <a:t>Collect </a:t>
            </a:r>
            <a:r>
              <a:rPr lang="en-US" dirty="0"/>
              <a:t>data on time and </a:t>
            </a:r>
            <a:r>
              <a:rPr lang="en-US" dirty="0" smtClean="0"/>
              <a:t>throughput for each test case</a:t>
            </a:r>
            <a:endParaRPr lang="en-US" dirty="0" smtClean="0"/>
          </a:p>
          <a:p>
            <a:r>
              <a:rPr lang="en-US" dirty="0" smtClean="0"/>
              <a:t>40 Trials each, to be able to eliminate extreme values and maintain a statistically significant sample size</a:t>
            </a:r>
          </a:p>
          <a:p>
            <a:r>
              <a:rPr lang="en-US" dirty="0" smtClean="0"/>
              <a:t>Eliminate extreme values to control for confounding variables like garbage collection and processor contention</a:t>
            </a:r>
          </a:p>
          <a:p>
            <a:r>
              <a:rPr lang="en-US" dirty="0" smtClean="0"/>
              <a:t>Collect means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9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Experimental vs. Control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2" y="2474259"/>
            <a:ext cx="4751611" cy="285096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01" y="2474259"/>
            <a:ext cx="4751611" cy="28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Data Breakdown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38514"/>
            <a:ext cx="4572638" cy="27435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5" y="3979962"/>
            <a:ext cx="4572638" cy="2743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195" y="1138514"/>
            <a:ext cx="4572638" cy="2743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3979962"/>
            <a:ext cx="457263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4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Testing: Concurrent vs. Sequential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09851"/>
            <a:ext cx="4572638" cy="2743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34116"/>
            <a:ext cx="457263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A Scalable Producer-Consumer Pool Based on Elimination –Diffraction Trees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Clayton Barham &amp; Anthony Dinh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41" y="2967318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471352" y="3034145"/>
            <a:ext cx="9144000" cy="914400"/>
            <a:chOff x="1620981" y="3329247"/>
            <a:chExt cx="9144000" cy="914400"/>
          </a:xfrm>
        </p:grpSpPr>
        <p:grpSp>
          <p:nvGrpSpPr>
            <p:cNvPr id="8" name="Group 7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604751" y="4846855"/>
            <a:ext cx="1447800" cy="1295400"/>
            <a:chOff x="624" y="2832"/>
            <a:chExt cx="912" cy="816"/>
          </a:xfrm>
        </p:grpSpPr>
        <p:sp>
          <p:nvSpPr>
            <p:cNvPr id="18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84852" y="4886369"/>
            <a:ext cx="1447800" cy="1295400"/>
            <a:chOff x="990600" y="2209800"/>
            <a:chExt cx="1447800" cy="1295400"/>
          </a:xfrm>
        </p:grpSpPr>
        <p:sp>
          <p:nvSpPr>
            <p:cNvPr id="38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" name="Freeform 55"/>
          <p:cNvSpPr>
            <a:spLocks/>
          </p:cNvSpPr>
          <p:nvPr/>
        </p:nvSpPr>
        <p:spPr bwMode="auto">
          <a:xfrm rot="17229780">
            <a:off x="8913552" y="4485698"/>
            <a:ext cx="1600200" cy="533400"/>
          </a:xfrm>
          <a:custGeom>
            <a:avLst/>
            <a:gdLst>
              <a:gd name="T0" fmla="*/ 0 w 1008"/>
              <a:gd name="T1" fmla="*/ 76200 h 336"/>
              <a:gd name="T2" fmla="*/ 1600200 w 1008"/>
              <a:gd name="T3" fmla="*/ 533400 h 336"/>
              <a:gd name="T4" fmla="*/ 76200 w 1008"/>
              <a:gd name="T5" fmla="*/ 0 h 336"/>
              <a:gd name="T6" fmla="*/ 0 60000 65536"/>
              <a:gd name="T7" fmla="*/ 0 60000 65536"/>
              <a:gd name="T8" fmla="*/ 0 60000 65536"/>
              <a:gd name="T9" fmla="*/ 0 w 1008"/>
              <a:gd name="T10" fmla="*/ 0 h 336"/>
              <a:gd name="T11" fmla="*/ 1008 w 1008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36">
                <a:moveTo>
                  <a:pt x="0" y="48"/>
                </a:moveTo>
                <a:lnTo>
                  <a:pt x="1008" y="336"/>
                </a:lnTo>
                <a:lnTo>
                  <a:pt x="48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" name="Group 9"/>
          <p:cNvGrpSpPr>
            <a:grpSpLocks/>
          </p:cNvGrpSpPr>
          <p:nvPr/>
        </p:nvGrpSpPr>
        <p:grpSpPr bwMode="auto">
          <a:xfrm>
            <a:off x="10056551" y="3628237"/>
            <a:ext cx="430213" cy="341313"/>
            <a:chOff x="2744" y="3360"/>
            <a:chExt cx="271" cy="215"/>
          </a:xfrm>
        </p:grpSpPr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2744" y="3360"/>
              <a:ext cx="271" cy="215"/>
            </a:xfrm>
            <a:prstGeom prst="ellipse">
              <a:avLst/>
            </a:prstGeom>
            <a:solidFill>
              <a:srgbClr val="66FF33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898" y="3398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0268483" y="4154142"/>
            <a:ext cx="169863" cy="457200"/>
            <a:chOff x="4953000" y="4648200"/>
            <a:chExt cx="169863" cy="457200"/>
          </a:xfrm>
        </p:grpSpPr>
        <p:sp>
          <p:nvSpPr>
            <p:cNvPr id="52" name="Line 26"/>
            <p:cNvSpPr>
              <a:spLocks noChangeShapeType="1"/>
            </p:cNvSpPr>
            <p:nvPr/>
          </p:nvSpPr>
          <p:spPr bwMode="auto">
            <a:xfrm>
              <a:off x="4953000" y="4648200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5029200" y="464820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>
              <a:off x="5122863" y="4648200"/>
              <a:ext cx="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9015152" y="3375026"/>
            <a:ext cx="430213" cy="341312"/>
            <a:chOff x="3648" y="3312"/>
            <a:chExt cx="271" cy="215"/>
          </a:xfrm>
        </p:grpSpPr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5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12"/>
          <p:cNvGrpSpPr>
            <a:grpSpLocks/>
          </p:cNvGrpSpPr>
          <p:nvPr/>
        </p:nvGrpSpPr>
        <p:grpSpPr bwMode="auto">
          <a:xfrm>
            <a:off x="8116626" y="3286925"/>
            <a:ext cx="430213" cy="341312"/>
            <a:chOff x="3648" y="3312"/>
            <a:chExt cx="271" cy="215"/>
          </a:xfrm>
        </p:grpSpPr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12"/>
          <p:cNvGrpSpPr>
            <a:grpSpLocks/>
          </p:cNvGrpSpPr>
          <p:nvPr/>
        </p:nvGrpSpPr>
        <p:grpSpPr bwMode="auto">
          <a:xfrm>
            <a:off x="7199845" y="3320689"/>
            <a:ext cx="430213" cy="341312"/>
            <a:chOff x="3648" y="3312"/>
            <a:chExt cx="271" cy="215"/>
          </a:xfrm>
        </p:grpSpPr>
        <p:sp>
          <p:nvSpPr>
            <p:cNvPr id="6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12"/>
          <p:cNvGrpSpPr>
            <a:grpSpLocks/>
          </p:cNvGrpSpPr>
          <p:nvPr/>
        </p:nvGrpSpPr>
        <p:grpSpPr bwMode="auto">
          <a:xfrm>
            <a:off x="6285445" y="3394875"/>
            <a:ext cx="430213" cy="341312"/>
            <a:chOff x="3648" y="3312"/>
            <a:chExt cx="271" cy="215"/>
          </a:xfrm>
        </p:grpSpPr>
        <p:sp>
          <p:nvSpPr>
            <p:cNvPr id="6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12"/>
          <p:cNvGrpSpPr>
            <a:grpSpLocks/>
          </p:cNvGrpSpPr>
          <p:nvPr/>
        </p:nvGrpSpPr>
        <p:grpSpPr bwMode="auto">
          <a:xfrm>
            <a:off x="5371045" y="3394875"/>
            <a:ext cx="430213" cy="341312"/>
            <a:chOff x="3648" y="3312"/>
            <a:chExt cx="271" cy="215"/>
          </a:xfrm>
        </p:grpSpPr>
        <p:sp>
          <p:nvSpPr>
            <p:cNvPr id="6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6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2"/>
          <p:cNvGrpSpPr>
            <a:grpSpLocks/>
          </p:cNvGrpSpPr>
          <p:nvPr/>
        </p:nvGrpSpPr>
        <p:grpSpPr bwMode="auto">
          <a:xfrm>
            <a:off x="4456645" y="3332869"/>
            <a:ext cx="430213" cy="341312"/>
            <a:chOff x="3648" y="3312"/>
            <a:chExt cx="271" cy="215"/>
          </a:xfrm>
        </p:grpSpPr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12"/>
          <p:cNvGrpSpPr>
            <a:grpSpLocks/>
          </p:cNvGrpSpPr>
          <p:nvPr/>
        </p:nvGrpSpPr>
        <p:grpSpPr bwMode="auto">
          <a:xfrm>
            <a:off x="3542245" y="3332869"/>
            <a:ext cx="430213" cy="341312"/>
            <a:chOff x="3648" y="3312"/>
            <a:chExt cx="271" cy="215"/>
          </a:xfrm>
        </p:grpSpPr>
        <p:sp>
          <p:nvSpPr>
            <p:cNvPr id="7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12"/>
          <p:cNvGrpSpPr>
            <a:grpSpLocks/>
          </p:cNvGrpSpPr>
          <p:nvPr/>
        </p:nvGrpSpPr>
        <p:grpSpPr bwMode="auto">
          <a:xfrm>
            <a:off x="2627845" y="3312320"/>
            <a:ext cx="430213" cy="341312"/>
            <a:chOff x="3648" y="3312"/>
            <a:chExt cx="271" cy="215"/>
          </a:xfrm>
        </p:grpSpPr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0" name="Group 40"/>
          <p:cNvGrpSpPr>
            <a:grpSpLocks/>
          </p:cNvGrpSpPr>
          <p:nvPr/>
        </p:nvGrpSpPr>
        <p:grpSpPr bwMode="auto">
          <a:xfrm>
            <a:off x="1718382" y="3750122"/>
            <a:ext cx="430213" cy="341313"/>
            <a:chOff x="2928" y="1465"/>
            <a:chExt cx="271" cy="215"/>
          </a:xfrm>
        </p:grpSpPr>
        <p:sp>
          <p:nvSpPr>
            <p:cNvPr id="81" name="Oval 41"/>
            <p:cNvSpPr>
              <a:spLocks noChangeArrowheads="1"/>
            </p:cNvSpPr>
            <p:nvPr/>
          </p:nvSpPr>
          <p:spPr bwMode="auto">
            <a:xfrm>
              <a:off x="2928" y="1465"/>
              <a:ext cx="271" cy="215"/>
            </a:xfrm>
            <a:prstGeom prst="ellipse">
              <a:avLst/>
            </a:prstGeom>
            <a:solidFill>
              <a:srgbClr val="3399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82" name="Oval 42"/>
            <p:cNvSpPr>
              <a:spLocks noChangeArrowheads="1"/>
            </p:cNvSpPr>
            <p:nvPr/>
          </p:nvSpPr>
          <p:spPr bwMode="auto">
            <a:xfrm>
              <a:off x="3082" y="1503"/>
              <a:ext cx="71" cy="60"/>
            </a:xfrm>
            <a:prstGeom prst="ellipse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Freeform 39"/>
          <p:cNvSpPr>
            <a:spLocks/>
          </p:cNvSpPr>
          <p:nvPr/>
        </p:nvSpPr>
        <p:spPr bwMode="auto">
          <a:xfrm rot="18628072">
            <a:off x="1469567" y="4414500"/>
            <a:ext cx="838200" cy="304800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3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96785" y="3474719"/>
            <a:ext cx="9144000" cy="914400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29"/>
          <p:cNvGrpSpPr>
            <a:grpSpLocks/>
          </p:cNvGrpSpPr>
          <p:nvPr/>
        </p:nvGrpSpPr>
        <p:grpSpPr bwMode="auto">
          <a:xfrm>
            <a:off x="1496107" y="1159468"/>
            <a:ext cx="1447800" cy="1295400"/>
            <a:chOff x="624" y="2832"/>
            <a:chExt cx="912" cy="816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9"/>
          <p:cNvGrpSpPr>
            <a:grpSpLocks/>
          </p:cNvGrpSpPr>
          <p:nvPr/>
        </p:nvGrpSpPr>
        <p:grpSpPr bwMode="auto">
          <a:xfrm rot="21086793">
            <a:off x="2351115" y="5291182"/>
            <a:ext cx="1447800" cy="1295400"/>
            <a:chOff x="624" y="2832"/>
            <a:chExt cx="912" cy="816"/>
          </a:xfrm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332652" y="4796185"/>
            <a:ext cx="1447800" cy="1295400"/>
            <a:chOff x="990600" y="2209800"/>
            <a:chExt cx="1447800" cy="1295400"/>
          </a:xfrm>
        </p:grpSpPr>
        <p:sp>
          <p:nvSpPr>
            <p:cNvPr id="3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479559" y="1273768"/>
            <a:ext cx="1447800" cy="1295400"/>
            <a:chOff x="990600" y="2209800"/>
            <a:chExt cx="1447800" cy="1295400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144885" y="5267369"/>
            <a:ext cx="1447800" cy="1295400"/>
            <a:chOff x="990600" y="2209800"/>
            <a:chExt cx="1447800" cy="1295400"/>
          </a:xfrm>
        </p:grpSpPr>
        <p:sp>
          <p:nvSpPr>
            <p:cNvPr id="5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7118281" y="5341878"/>
            <a:ext cx="1447800" cy="1295400"/>
            <a:chOff x="624" y="2832"/>
            <a:chExt cx="912" cy="816"/>
          </a:xfrm>
        </p:grpSpPr>
        <p:sp>
          <p:nvSpPr>
            <p:cNvPr id="6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8618728" y="161666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572885" y="5093153"/>
            <a:ext cx="1447800" cy="1295400"/>
            <a:chOff x="990600" y="2209800"/>
            <a:chExt cx="1447800" cy="1295400"/>
          </a:xfrm>
        </p:grpSpPr>
        <p:sp>
          <p:nvSpPr>
            <p:cNvPr id="87" name="Freeform 46"/>
            <p:cNvSpPr>
              <a:spLocks/>
            </p:cNvSpPr>
            <p:nvPr/>
          </p:nvSpPr>
          <p:spPr bwMode="auto">
            <a:xfrm>
              <a:off x="2209800" y="25908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47"/>
            <p:cNvSpPr>
              <a:spLocks/>
            </p:cNvSpPr>
            <p:nvPr/>
          </p:nvSpPr>
          <p:spPr bwMode="auto">
            <a:xfrm>
              <a:off x="1879600" y="2362200"/>
              <a:ext cx="228600" cy="533400"/>
            </a:xfrm>
            <a:custGeom>
              <a:avLst/>
              <a:gdLst>
                <a:gd name="T0" fmla="*/ 0 w 144"/>
                <a:gd name="T1" fmla="*/ 76200 h 336"/>
                <a:gd name="T2" fmla="*/ 152400 w 144"/>
                <a:gd name="T3" fmla="*/ 0 h 336"/>
                <a:gd name="T4" fmla="*/ 228600 w 144"/>
                <a:gd name="T5" fmla="*/ 76200 h 336"/>
                <a:gd name="T6" fmla="*/ 228600 w 144"/>
                <a:gd name="T7" fmla="*/ 533400 h 336"/>
                <a:gd name="T8" fmla="*/ 152400 w 144"/>
                <a:gd name="T9" fmla="*/ 457200 h 336"/>
                <a:gd name="T10" fmla="*/ 152400 w 144"/>
                <a:gd name="T11" fmla="*/ 152400 h 336"/>
                <a:gd name="T12" fmla="*/ 0 w 144"/>
                <a:gd name="T13" fmla="*/ 228600 h 336"/>
                <a:gd name="T14" fmla="*/ 0 w 144"/>
                <a:gd name="T15" fmla="*/ 76200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48"/>
            <p:cNvSpPr>
              <a:spLocks/>
            </p:cNvSpPr>
            <p:nvPr/>
          </p:nvSpPr>
          <p:spPr bwMode="auto">
            <a:xfrm>
              <a:off x="1524000" y="2209800"/>
              <a:ext cx="228600" cy="457200"/>
            </a:xfrm>
            <a:custGeom>
              <a:avLst/>
              <a:gdLst>
                <a:gd name="T0" fmla="*/ 0 w 144"/>
                <a:gd name="T1" fmla="*/ 65314 h 336"/>
                <a:gd name="T2" fmla="*/ 152400 w 144"/>
                <a:gd name="T3" fmla="*/ 0 h 336"/>
                <a:gd name="T4" fmla="*/ 228600 w 144"/>
                <a:gd name="T5" fmla="*/ 65314 h 336"/>
                <a:gd name="T6" fmla="*/ 228600 w 144"/>
                <a:gd name="T7" fmla="*/ 457200 h 336"/>
                <a:gd name="T8" fmla="*/ 152400 w 144"/>
                <a:gd name="T9" fmla="*/ 391886 h 336"/>
                <a:gd name="T10" fmla="*/ 152400 w 144"/>
                <a:gd name="T11" fmla="*/ 130629 h 336"/>
                <a:gd name="T12" fmla="*/ 0 w 144"/>
                <a:gd name="T13" fmla="*/ 195943 h 336"/>
                <a:gd name="T14" fmla="*/ 0 w 144"/>
                <a:gd name="T15" fmla="*/ 65314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49"/>
            <p:cNvSpPr>
              <a:spLocks/>
            </p:cNvSpPr>
            <p:nvPr/>
          </p:nvSpPr>
          <p:spPr bwMode="auto">
            <a:xfrm>
              <a:off x="1109663" y="2209800"/>
              <a:ext cx="1252537" cy="849313"/>
            </a:xfrm>
            <a:custGeom>
              <a:avLst/>
              <a:gdLst>
                <a:gd name="T0" fmla="*/ 414337 w 789"/>
                <a:gd name="T1" fmla="*/ 0 h 535"/>
                <a:gd name="T2" fmla="*/ 1252537 w 789"/>
                <a:gd name="T3" fmla="*/ 533400 h 535"/>
                <a:gd name="T4" fmla="*/ 784225 w 789"/>
                <a:gd name="T5" fmla="*/ 849313 h 535"/>
                <a:gd name="T6" fmla="*/ 0 w 789"/>
                <a:gd name="T7" fmla="*/ 152400 h 535"/>
                <a:gd name="T8" fmla="*/ 414337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50"/>
            <p:cNvSpPr>
              <a:spLocks/>
            </p:cNvSpPr>
            <p:nvPr/>
          </p:nvSpPr>
          <p:spPr bwMode="auto">
            <a:xfrm>
              <a:off x="1125538" y="2362200"/>
              <a:ext cx="779462" cy="900113"/>
            </a:xfrm>
            <a:custGeom>
              <a:avLst/>
              <a:gdLst>
                <a:gd name="T0" fmla="*/ 17462 w 491"/>
                <a:gd name="T1" fmla="*/ 0 h 567"/>
                <a:gd name="T2" fmla="*/ 779462 w 491"/>
                <a:gd name="T3" fmla="*/ 685800 h 567"/>
                <a:gd name="T4" fmla="*/ 768350 w 491"/>
                <a:gd name="T5" fmla="*/ 900113 h 567"/>
                <a:gd name="T6" fmla="*/ 0 w 491"/>
                <a:gd name="T7" fmla="*/ 188913 h 567"/>
                <a:gd name="T8" fmla="*/ 17462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51"/>
            <p:cNvSpPr>
              <a:spLocks/>
            </p:cNvSpPr>
            <p:nvPr/>
          </p:nvSpPr>
          <p:spPr bwMode="auto">
            <a:xfrm>
              <a:off x="1879600" y="2743200"/>
              <a:ext cx="482600" cy="519113"/>
            </a:xfrm>
            <a:custGeom>
              <a:avLst/>
              <a:gdLst>
                <a:gd name="T0" fmla="*/ 482600 w 304"/>
                <a:gd name="T1" fmla="*/ 0 h 327"/>
                <a:gd name="T2" fmla="*/ 482600 w 304"/>
                <a:gd name="T3" fmla="*/ 152400 h 327"/>
                <a:gd name="T4" fmla="*/ 0 w 304"/>
                <a:gd name="T5" fmla="*/ 519113 h 327"/>
                <a:gd name="T6" fmla="*/ 28575 w 304"/>
                <a:gd name="T7" fmla="*/ 287338 h 327"/>
                <a:gd name="T8" fmla="*/ 482600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52"/>
            <p:cNvSpPr>
              <a:spLocks/>
            </p:cNvSpPr>
            <p:nvPr/>
          </p:nvSpPr>
          <p:spPr bwMode="auto">
            <a:xfrm>
              <a:off x="1524000" y="2971800"/>
              <a:ext cx="381000" cy="5334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18533 h 432"/>
                <a:gd name="T4" fmla="*/ 108857 w 336"/>
                <a:gd name="T5" fmla="*/ 177800 h 432"/>
                <a:gd name="T6" fmla="*/ 108857 w 336"/>
                <a:gd name="T7" fmla="*/ 533400 h 432"/>
                <a:gd name="T8" fmla="*/ 0 w 336"/>
                <a:gd name="T9" fmla="*/ 414867 h 432"/>
                <a:gd name="T10" fmla="*/ 0 w 336"/>
                <a:gd name="T11" fmla="*/ 59267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53"/>
            <p:cNvSpPr>
              <a:spLocks/>
            </p:cNvSpPr>
            <p:nvPr/>
          </p:nvSpPr>
          <p:spPr bwMode="auto">
            <a:xfrm>
              <a:off x="1219200" y="2743200"/>
              <a:ext cx="381000" cy="457200"/>
            </a:xfrm>
            <a:custGeom>
              <a:avLst/>
              <a:gdLst>
                <a:gd name="T0" fmla="*/ 217714 w 336"/>
                <a:gd name="T1" fmla="*/ 0 h 432"/>
                <a:gd name="T2" fmla="*/ 381000 w 336"/>
                <a:gd name="T3" fmla="*/ 101600 h 432"/>
                <a:gd name="T4" fmla="*/ 108857 w 336"/>
                <a:gd name="T5" fmla="*/ 152400 h 432"/>
                <a:gd name="T6" fmla="*/ 108857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21771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54"/>
            <p:cNvSpPr>
              <a:spLocks/>
            </p:cNvSpPr>
            <p:nvPr/>
          </p:nvSpPr>
          <p:spPr bwMode="auto">
            <a:xfrm>
              <a:off x="990600" y="2514600"/>
              <a:ext cx="304800" cy="457200"/>
            </a:xfrm>
            <a:custGeom>
              <a:avLst/>
              <a:gdLst>
                <a:gd name="T0" fmla="*/ 174171 w 336"/>
                <a:gd name="T1" fmla="*/ 0 h 432"/>
                <a:gd name="T2" fmla="*/ 304800 w 336"/>
                <a:gd name="T3" fmla="*/ 101600 h 432"/>
                <a:gd name="T4" fmla="*/ 87086 w 336"/>
                <a:gd name="T5" fmla="*/ 152400 h 432"/>
                <a:gd name="T6" fmla="*/ 87086 w 336"/>
                <a:gd name="T7" fmla="*/ 457200 h 432"/>
                <a:gd name="T8" fmla="*/ 0 w 336"/>
                <a:gd name="T9" fmla="*/ 355600 h 432"/>
                <a:gd name="T10" fmla="*/ 0 w 336"/>
                <a:gd name="T11" fmla="*/ 50800 h 432"/>
                <a:gd name="T12" fmla="*/ 174171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6" name="Group 95"/>
          <p:cNvGrpSpPr>
            <a:grpSpLocks/>
          </p:cNvGrpSpPr>
          <p:nvPr/>
        </p:nvGrpSpPr>
        <p:grpSpPr bwMode="auto">
          <a:xfrm>
            <a:off x="1434193" y="3228802"/>
            <a:ext cx="176214" cy="388939"/>
            <a:chOff x="2160" y="1548"/>
            <a:chExt cx="309" cy="441"/>
          </a:xfrm>
        </p:grpSpPr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04" name="Group 103"/>
          <p:cNvGrpSpPr>
            <a:grpSpLocks/>
          </p:cNvGrpSpPr>
          <p:nvPr/>
        </p:nvGrpSpPr>
        <p:grpSpPr bwMode="auto">
          <a:xfrm>
            <a:off x="1502626" y="4172571"/>
            <a:ext cx="176214" cy="388939"/>
            <a:chOff x="2160" y="1548"/>
            <a:chExt cx="309" cy="441"/>
          </a:xfrm>
        </p:grpSpPr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9737476" y="3203299"/>
            <a:ext cx="176214" cy="388939"/>
            <a:chOff x="2160" y="1548"/>
            <a:chExt cx="309" cy="441"/>
          </a:xfrm>
        </p:grpSpPr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0" name="Group 119"/>
          <p:cNvGrpSpPr>
            <a:grpSpLocks/>
          </p:cNvGrpSpPr>
          <p:nvPr/>
        </p:nvGrpSpPr>
        <p:grpSpPr bwMode="auto">
          <a:xfrm>
            <a:off x="1917068" y="4161723"/>
            <a:ext cx="176214" cy="388939"/>
            <a:chOff x="2160" y="1548"/>
            <a:chExt cx="309" cy="441"/>
          </a:xfrm>
        </p:grpSpPr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1220585" y="3888028"/>
            <a:ext cx="176214" cy="388939"/>
            <a:chOff x="2160" y="1548"/>
            <a:chExt cx="309" cy="441"/>
          </a:xfrm>
        </p:grpSpPr>
        <p:sp>
          <p:nvSpPr>
            <p:cNvPr id="129" name="Freeform 12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0" name="Freeform 12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1" name="Freeform 13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2" name="Freeform 13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3" name="Freeform 13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4" name="Freeform 13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5" name="Freeform 13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36" name="Group 135"/>
          <p:cNvGrpSpPr>
            <a:grpSpLocks/>
          </p:cNvGrpSpPr>
          <p:nvPr/>
        </p:nvGrpSpPr>
        <p:grpSpPr bwMode="auto">
          <a:xfrm>
            <a:off x="1944726" y="3480157"/>
            <a:ext cx="176214" cy="388939"/>
            <a:chOff x="2160" y="1548"/>
            <a:chExt cx="309" cy="441"/>
          </a:xfrm>
        </p:grpSpPr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8" name="Freeform 137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9" name="Freeform 138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0" name="Freeform 139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2" name="Freeform 141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3" name="Freeform 142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44" name="Group 143"/>
          <p:cNvGrpSpPr>
            <a:grpSpLocks/>
          </p:cNvGrpSpPr>
          <p:nvPr/>
        </p:nvGrpSpPr>
        <p:grpSpPr bwMode="auto">
          <a:xfrm>
            <a:off x="10133545" y="3323170"/>
            <a:ext cx="176214" cy="388939"/>
            <a:chOff x="2160" y="1548"/>
            <a:chExt cx="309" cy="441"/>
          </a:xfrm>
        </p:grpSpPr>
        <p:sp>
          <p:nvSpPr>
            <p:cNvPr id="145" name="Freeform 14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6" name="Freeform 14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7" name="Freeform 14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8" name="Freeform 14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9" name="Freeform 14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0" name="Freeform 14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1" name="Freeform 15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52" name="Group 151"/>
          <p:cNvGrpSpPr>
            <a:grpSpLocks/>
          </p:cNvGrpSpPr>
          <p:nvPr/>
        </p:nvGrpSpPr>
        <p:grpSpPr bwMode="auto">
          <a:xfrm>
            <a:off x="10147231" y="4247537"/>
            <a:ext cx="176214" cy="388939"/>
            <a:chOff x="2160" y="1548"/>
            <a:chExt cx="309" cy="441"/>
          </a:xfrm>
        </p:grpSpPr>
        <p:sp>
          <p:nvSpPr>
            <p:cNvPr id="153" name="Freeform 15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4" name="Freeform 15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5" name="Freeform 15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6" name="Freeform 15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7" name="Freeform 15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8" name="Freeform 15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0" name="Group 159"/>
          <p:cNvGrpSpPr>
            <a:grpSpLocks/>
          </p:cNvGrpSpPr>
          <p:nvPr/>
        </p:nvGrpSpPr>
        <p:grpSpPr bwMode="auto">
          <a:xfrm>
            <a:off x="9803913" y="4106865"/>
            <a:ext cx="176214" cy="388939"/>
            <a:chOff x="2160" y="1548"/>
            <a:chExt cx="309" cy="441"/>
          </a:xfrm>
        </p:grpSpPr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4" name="Freeform 16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5" name="Freeform 16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6" name="Freeform 16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7" name="Freeform 16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68" name="Group 167"/>
          <p:cNvGrpSpPr>
            <a:grpSpLocks/>
          </p:cNvGrpSpPr>
          <p:nvPr/>
        </p:nvGrpSpPr>
        <p:grpSpPr bwMode="auto">
          <a:xfrm>
            <a:off x="9640435" y="3700643"/>
            <a:ext cx="176214" cy="388939"/>
            <a:chOff x="2160" y="1548"/>
            <a:chExt cx="309" cy="441"/>
          </a:xfrm>
        </p:grpSpPr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2" name="Freeform 171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3" name="Freeform 172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4" name="Freeform 173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76" name="Group 12"/>
          <p:cNvGrpSpPr>
            <a:grpSpLocks/>
          </p:cNvGrpSpPr>
          <p:nvPr/>
        </p:nvGrpSpPr>
        <p:grpSpPr bwMode="auto">
          <a:xfrm>
            <a:off x="1522452" y="3773128"/>
            <a:ext cx="430213" cy="341312"/>
            <a:chOff x="3648" y="3312"/>
            <a:chExt cx="271" cy="215"/>
          </a:xfrm>
        </p:grpSpPr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12"/>
          <p:cNvGrpSpPr>
            <a:grpSpLocks/>
          </p:cNvGrpSpPr>
          <p:nvPr/>
        </p:nvGrpSpPr>
        <p:grpSpPr bwMode="auto">
          <a:xfrm>
            <a:off x="2541747" y="3744742"/>
            <a:ext cx="430213" cy="341312"/>
            <a:chOff x="3648" y="3312"/>
            <a:chExt cx="271" cy="215"/>
          </a:xfrm>
        </p:grpSpPr>
        <p:sp>
          <p:nvSpPr>
            <p:cNvPr id="180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1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" name="Group 12"/>
          <p:cNvGrpSpPr>
            <a:grpSpLocks/>
          </p:cNvGrpSpPr>
          <p:nvPr/>
        </p:nvGrpSpPr>
        <p:grpSpPr bwMode="auto">
          <a:xfrm>
            <a:off x="3438452" y="3786633"/>
            <a:ext cx="430213" cy="341312"/>
            <a:chOff x="3648" y="3312"/>
            <a:chExt cx="271" cy="215"/>
          </a:xfrm>
        </p:grpSpPr>
        <p:sp>
          <p:nvSpPr>
            <p:cNvPr id="183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4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" name="Group 12"/>
          <p:cNvGrpSpPr>
            <a:grpSpLocks/>
          </p:cNvGrpSpPr>
          <p:nvPr/>
        </p:nvGrpSpPr>
        <p:grpSpPr bwMode="auto">
          <a:xfrm>
            <a:off x="4340267" y="3828525"/>
            <a:ext cx="430213" cy="341312"/>
            <a:chOff x="3648" y="3312"/>
            <a:chExt cx="271" cy="215"/>
          </a:xfrm>
        </p:grpSpPr>
        <p:sp>
          <p:nvSpPr>
            <p:cNvPr id="186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87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8" name="Group 12"/>
          <p:cNvGrpSpPr>
            <a:grpSpLocks/>
          </p:cNvGrpSpPr>
          <p:nvPr/>
        </p:nvGrpSpPr>
        <p:grpSpPr bwMode="auto">
          <a:xfrm>
            <a:off x="5373485" y="3813444"/>
            <a:ext cx="430213" cy="341312"/>
            <a:chOff x="3648" y="3312"/>
            <a:chExt cx="271" cy="215"/>
          </a:xfrm>
        </p:grpSpPr>
        <p:sp>
          <p:nvSpPr>
            <p:cNvPr id="189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0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12"/>
          <p:cNvGrpSpPr>
            <a:grpSpLocks/>
          </p:cNvGrpSpPr>
          <p:nvPr/>
        </p:nvGrpSpPr>
        <p:grpSpPr bwMode="auto">
          <a:xfrm>
            <a:off x="6115063" y="3828525"/>
            <a:ext cx="430213" cy="341312"/>
            <a:chOff x="3648" y="3312"/>
            <a:chExt cx="271" cy="215"/>
          </a:xfrm>
        </p:grpSpPr>
        <p:sp>
          <p:nvSpPr>
            <p:cNvPr id="192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3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" name="Group 12"/>
          <p:cNvGrpSpPr>
            <a:grpSpLocks/>
          </p:cNvGrpSpPr>
          <p:nvPr/>
        </p:nvGrpSpPr>
        <p:grpSpPr bwMode="auto">
          <a:xfrm>
            <a:off x="7004836" y="3802595"/>
            <a:ext cx="430213" cy="341312"/>
            <a:chOff x="3648" y="3312"/>
            <a:chExt cx="271" cy="215"/>
          </a:xfrm>
        </p:grpSpPr>
        <p:sp>
          <p:nvSpPr>
            <p:cNvPr id="195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6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7" name="Group 12"/>
          <p:cNvGrpSpPr>
            <a:grpSpLocks/>
          </p:cNvGrpSpPr>
          <p:nvPr/>
        </p:nvGrpSpPr>
        <p:grpSpPr bwMode="auto">
          <a:xfrm>
            <a:off x="8046174" y="3859119"/>
            <a:ext cx="430213" cy="341312"/>
            <a:chOff x="3648" y="3312"/>
            <a:chExt cx="271" cy="215"/>
          </a:xfrm>
        </p:grpSpPr>
        <p:sp>
          <p:nvSpPr>
            <p:cNvPr id="198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199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0" name="Group 12"/>
          <p:cNvGrpSpPr>
            <a:grpSpLocks/>
          </p:cNvGrpSpPr>
          <p:nvPr/>
        </p:nvGrpSpPr>
        <p:grpSpPr bwMode="auto">
          <a:xfrm>
            <a:off x="8847328" y="3778668"/>
            <a:ext cx="430213" cy="341312"/>
            <a:chOff x="3648" y="3312"/>
            <a:chExt cx="271" cy="215"/>
          </a:xfrm>
        </p:grpSpPr>
        <p:sp>
          <p:nvSpPr>
            <p:cNvPr id="201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2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" name="Group 12"/>
          <p:cNvGrpSpPr>
            <a:grpSpLocks/>
          </p:cNvGrpSpPr>
          <p:nvPr/>
        </p:nvGrpSpPr>
        <p:grpSpPr bwMode="auto">
          <a:xfrm>
            <a:off x="9827008" y="3744742"/>
            <a:ext cx="430213" cy="341312"/>
            <a:chOff x="3648" y="3312"/>
            <a:chExt cx="271" cy="215"/>
          </a:xfrm>
        </p:grpSpPr>
        <p:sp>
          <p:nvSpPr>
            <p:cNvPr id="204" name="Oval 13"/>
            <p:cNvSpPr>
              <a:spLocks noChangeArrowheads="1"/>
            </p:cNvSpPr>
            <p:nvPr/>
          </p:nvSpPr>
          <p:spPr bwMode="auto">
            <a:xfrm>
              <a:off x="3648" y="3312"/>
              <a:ext cx="271" cy="2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u="sng"/>
            </a:p>
          </p:txBody>
        </p:sp>
        <p:sp>
          <p:nvSpPr>
            <p:cNvPr id="205" name="Oval 14"/>
            <p:cNvSpPr>
              <a:spLocks noChangeArrowheads="1"/>
            </p:cNvSpPr>
            <p:nvPr/>
          </p:nvSpPr>
          <p:spPr bwMode="auto">
            <a:xfrm>
              <a:off x="3802" y="3350"/>
              <a:ext cx="71" cy="60"/>
            </a:xfrm>
            <a:prstGeom prst="ellipse">
              <a:avLst/>
            </a:prstGeom>
            <a:solidFill>
              <a:srgbClr val="FF7C8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1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79817" y="1749829"/>
            <a:ext cx="5611092" cy="561109"/>
            <a:chOff x="1620981" y="3329247"/>
            <a:chExt cx="9144000" cy="914400"/>
          </a:xfrm>
        </p:grpSpPr>
        <p:grpSp>
          <p:nvGrpSpPr>
            <p:cNvPr id="5" name="Group 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79817" y="2625436"/>
            <a:ext cx="5611092" cy="561109"/>
            <a:chOff x="1620981" y="3329247"/>
            <a:chExt cx="9144000" cy="914400"/>
          </a:xfrm>
        </p:grpSpPr>
        <p:grpSp>
          <p:nvGrpSpPr>
            <p:cNvPr id="29" name="Group 28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79817" y="3481648"/>
            <a:ext cx="5611092" cy="561109"/>
            <a:chOff x="1620981" y="3329247"/>
            <a:chExt cx="9144000" cy="914400"/>
          </a:xfrm>
        </p:grpSpPr>
        <p:grpSp>
          <p:nvGrpSpPr>
            <p:cNvPr id="41" name="Group 40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49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779817" y="4379421"/>
            <a:ext cx="5611092" cy="561109"/>
            <a:chOff x="1620981" y="3329247"/>
            <a:chExt cx="9144000" cy="914400"/>
          </a:xfrm>
        </p:grpSpPr>
        <p:grpSp>
          <p:nvGrpSpPr>
            <p:cNvPr id="53" name="Group 52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61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779817" y="5327072"/>
            <a:ext cx="5611092" cy="561109"/>
            <a:chOff x="1620981" y="3329247"/>
            <a:chExt cx="9144000" cy="914400"/>
          </a:xfrm>
        </p:grpSpPr>
        <p:grpSp>
          <p:nvGrpSpPr>
            <p:cNvPr id="65" name="Group 64"/>
            <p:cNvGrpSpPr/>
            <p:nvPr/>
          </p:nvGrpSpPr>
          <p:grpSpPr>
            <a:xfrm>
              <a:off x="2535381" y="3329247"/>
              <a:ext cx="2743200" cy="914400"/>
              <a:chOff x="3350028" y="3196244"/>
              <a:chExt cx="2743200" cy="914400"/>
            </a:xfrm>
          </p:grpSpPr>
          <p:sp>
            <p:nvSpPr>
              <p:cNvPr id="73" name="Rectangle 6"/>
              <p:cNvSpPr>
                <a:spLocks noChangeArrowheads="1"/>
              </p:cNvSpPr>
              <p:nvPr/>
            </p:nvSpPr>
            <p:spPr bwMode="auto">
              <a:xfrm>
                <a:off x="33500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42644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5178828" y="3196244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5278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6"/>
            <p:cNvSpPr>
              <a:spLocks noChangeArrowheads="1"/>
            </p:cNvSpPr>
            <p:nvPr/>
          </p:nvSpPr>
          <p:spPr bwMode="auto">
            <a:xfrm>
              <a:off x="6192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71073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"/>
            <p:cNvSpPr>
              <a:spLocks noChangeArrowheads="1"/>
            </p:cNvSpPr>
            <p:nvPr/>
          </p:nvSpPr>
          <p:spPr bwMode="auto">
            <a:xfrm>
              <a:off x="80217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"/>
            <p:cNvSpPr>
              <a:spLocks noChangeArrowheads="1"/>
            </p:cNvSpPr>
            <p:nvPr/>
          </p:nvSpPr>
          <p:spPr bwMode="auto">
            <a:xfrm>
              <a:off x="89361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16209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9850581" y="3329247"/>
              <a:ext cx="914400" cy="914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29"/>
          <p:cNvGrpSpPr>
            <a:grpSpLocks/>
          </p:cNvGrpSpPr>
          <p:nvPr/>
        </p:nvGrpSpPr>
        <p:grpSpPr bwMode="auto">
          <a:xfrm>
            <a:off x="1872074" y="2310938"/>
            <a:ext cx="1447800" cy="1295400"/>
            <a:chOff x="624" y="2832"/>
            <a:chExt cx="912" cy="816"/>
          </a:xfrm>
        </p:grpSpPr>
        <p:sp>
          <p:nvSpPr>
            <p:cNvPr id="77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" name="Freeform 39"/>
          <p:cNvSpPr>
            <a:spLocks/>
          </p:cNvSpPr>
          <p:nvPr/>
        </p:nvSpPr>
        <p:spPr bwMode="auto">
          <a:xfrm rot="21201106">
            <a:off x="3144294" y="1967579"/>
            <a:ext cx="1624031" cy="292843"/>
          </a:xfrm>
          <a:custGeom>
            <a:avLst/>
            <a:gdLst>
              <a:gd name="T0" fmla="*/ 0 w 478"/>
              <a:gd name="T1" fmla="*/ 304800 h 441"/>
              <a:gd name="T2" fmla="*/ 84171 w 478"/>
              <a:gd name="T3" fmla="*/ 238449 h 441"/>
              <a:gd name="T4" fmla="*/ 838200 w 478"/>
              <a:gd name="T5" fmla="*/ 0 h 441"/>
              <a:gd name="T6" fmla="*/ 0 w 478"/>
              <a:gd name="T7" fmla="*/ 304800 h 441"/>
              <a:gd name="T8" fmla="*/ 0 60000 65536"/>
              <a:gd name="T9" fmla="*/ 0 60000 65536"/>
              <a:gd name="T10" fmla="*/ 0 60000 65536"/>
              <a:gd name="T11" fmla="*/ 0 60000 65536"/>
              <a:gd name="T12" fmla="*/ 0 w 478"/>
              <a:gd name="T13" fmla="*/ 0 h 441"/>
              <a:gd name="T14" fmla="*/ 478 w 478"/>
              <a:gd name="T15" fmla="*/ 441 h 4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8" h="441">
                <a:moveTo>
                  <a:pt x="0" y="441"/>
                </a:moveTo>
                <a:lnTo>
                  <a:pt x="48" y="345"/>
                </a:lnTo>
                <a:lnTo>
                  <a:pt x="478" y="0"/>
                </a:lnTo>
                <a:lnTo>
                  <a:pt x="0" y="441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oup 29"/>
          <p:cNvGrpSpPr>
            <a:grpSpLocks/>
          </p:cNvGrpSpPr>
          <p:nvPr/>
        </p:nvGrpSpPr>
        <p:grpSpPr bwMode="auto">
          <a:xfrm>
            <a:off x="538574" y="4292830"/>
            <a:ext cx="1447800" cy="1295400"/>
            <a:chOff x="624" y="2832"/>
            <a:chExt cx="912" cy="816"/>
          </a:xfrm>
        </p:grpSpPr>
        <p:sp>
          <p:nvSpPr>
            <p:cNvPr id="8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29"/>
          <p:cNvGrpSpPr>
            <a:grpSpLocks/>
          </p:cNvGrpSpPr>
          <p:nvPr/>
        </p:nvGrpSpPr>
        <p:grpSpPr bwMode="auto">
          <a:xfrm>
            <a:off x="259174" y="1543081"/>
            <a:ext cx="1447800" cy="1295400"/>
            <a:chOff x="624" y="2832"/>
            <a:chExt cx="912" cy="816"/>
          </a:xfrm>
        </p:grpSpPr>
        <p:sp>
          <p:nvSpPr>
            <p:cNvPr id="9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29"/>
          <p:cNvGrpSpPr>
            <a:grpSpLocks/>
          </p:cNvGrpSpPr>
          <p:nvPr/>
        </p:nvGrpSpPr>
        <p:grpSpPr bwMode="auto">
          <a:xfrm>
            <a:off x="2443574" y="4627953"/>
            <a:ext cx="1447800" cy="1295400"/>
            <a:chOff x="624" y="2832"/>
            <a:chExt cx="912" cy="816"/>
          </a:xfrm>
        </p:grpSpPr>
        <p:sp>
          <p:nvSpPr>
            <p:cNvPr id="109" name="Freeform 30"/>
            <p:cNvSpPr>
              <a:spLocks/>
            </p:cNvSpPr>
            <p:nvPr/>
          </p:nvSpPr>
          <p:spPr bwMode="auto">
            <a:xfrm flipH="1">
              <a:off x="624" y="307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flipH="1">
              <a:off x="832" y="292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flipH="1">
              <a:off x="1056" y="2832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flipH="1">
              <a:off x="672" y="283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flipH="1">
              <a:off x="960" y="292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flipH="1">
              <a:off x="672" y="316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00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36"/>
            <p:cNvSpPr>
              <a:spLocks/>
            </p:cNvSpPr>
            <p:nvPr/>
          </p:nvSpPr>
          <p:spPr bwMode="auto">
            <a:xfrm flipH="1">
              <a:off x="960" y="331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37"/>
            <p:cNvSpPr>
              <a:spLocks/>
            </p:cNvSpPr>
            <p:nvPr/>
          </p:nvSpPr>
          <p:spPr bwMode="auto">
            <a:xfrm flipH="1">
              <a:off x="1152" y="316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8"/>
            <p:cNvSpPr>
              <a:spLocks/>
            </p:cNvSpPr>
            <p:nvPr/>
          </p:nvSpPr>
          <p:spPr bwMode="auto">
            <a:xfrm flipH="1">
              <a:off x="1344" y="3024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15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24" y="2492693"/>
            <a:ext cx="8675805" cy="26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707024" y="3219100"/>
            <a:ext cx="176214" cy="388939"/>
            <a:chOff x="2160" y="1548"/>
            <a:chExt cx="309" cy="441"/>
          </a:xfrm>
        </p:grpSpPr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649141" y="3870773"/>
            <a:ext cx="176214" cy="388939"/>
            <a:chOff x="2160" y="1548"/>
            <a:chExt cx="309" cy="441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3997970" y="3651696"/>
            <a:ext cx="176214" cy="388939"/>
            <a:chOff x="2160" y="1548"/>
            <a:chExt cx="309" cy="441"/>
          </a:xfrm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2160" y="1548"/>
              <a:ext cx="141" cy="428"/>
            </a:xfrm>
            <a:custGeom>
              <a:avLst/>
              <a:gdLst>
                <a:gd name="T0" fmla="*/ 117 w 141"/>
                <a:gd name="T1" fmla="*/ 419 h 428"/>
                <a:gd name="T2" fmla="*/ 113 w 141"/>
                <a:gd name="T3" fmla="*/ 402 h 428"/>
                <a:gd name="T4" fmla="*/ 97 w 141"/>
                <a:gd name="T5" fmla="*/ 386 h 428"/>
                <a:gd name="T6" fmla="*/ 82 w 141"/>
                <a:gd name="T7" fmla="*/ 365 h 428"/>
                <a:gd name="T8" fmla="*/ 70 w 141"/>
                <a:gd name="T9" fmla="*/ 349 h 428"/>
                <a:gd name="T10" fmla="*/ 58 w 141"/>
                <a:gd name="T11" fmla="*/ 337 h 428"/>
                <a:gd name="T12" fmla="*/ 47 w 141"/>
                <a:gd name="T13" fmla="*/ 324 h 428"/>
                <a:gd name="T14" fmla="*/ 35 w 141"/>
                <a:gd name="T15" fmla="*/ 308 h 428"/>
                <a:gd name="T16" fmla="*/ 23 w 141"/>
                <a:gd name="T17" fmla="*/ 296 h 428"/>
                <a:gd name="T18" fmla="*/ 16 w 141"/>
                <a:gd name="T19" fmla="*/ 279 h 428"/>
                <a:gd name="T20" fmla="*/ 12 w 141"/>
                <a:gd name="T21" fmla="*/ 263 h 428"/>
                <a:gd name="T22" fmla="*/ 4 w 141"/>
                <a:gd name="T23" fmla="*/ 246 h 428"/>
                <a:gd name="T24" fmla="*/ 0 w 141"/>
                <a:gd name="T25" fmla="*/ 230 h 428"/>
                <a:gd name="T26" fmla="*/ 4 w 141"/>
                <a:gd name="T27" fmla="*/ 214 h 428"/>
                <a:gd name="T28" fmla="*/ 8 w 141"/>
                <a:gd name="T29" fmla="*/ 197 h 428"/>
                <a:gd name="T30" fmla="*/ 16 w 141"/>
                <a:gd name="T31" fmla="*/ 177 h 428"/>
                <a:gd name="T32" fmla="*/ 19 w 141"/>
                <a:gd name="T33" fmla="*/ 160 h 428"/>
                <a:gd name="T34" fmla="*/ 23 w 141"/>
                <a:gd name="T35" fmla="*/ 135 h 428"/>
                <a:gd name="T36" fmla="*/ 27 w 141"/>
                <a:gd name="T37" fmla="*/ 115 h 428"/>
                <a:gd name="T38" fmla="*/ 35 w 141"/>
                <a:gd name="T39" fmla="*/ 99 h 428"/>
                <a:gd name="T40" fmla="*/ 39 w 141"/>
                <a:gd name="T41" fmla="*/ 82 h 428"/>
                <a:gd name="T42" fmla="*/ 43 w 141"/>
                <a:gd name="T43" fmla="*/ 66 h 428"/>
                <a:gd name="T44" fmla="*/ 47 w 141"/>
                <a:gd name="T45" fmla="*/ 49 h 428"/>
                <a:gd name="T46" fmla="*/ 51 w 141"/>
                <a:gd name="T47" fmla="*/ 33 h 428"/>
                <a:gd name="T48" fmla="*/ 58 w 141"/>
                <a:gd name="T49" fmla="*/ 16 h 428"/>
                <a:gd name="T50" fmla="*/ 62 w 141"/>
                <a:gd name="T51" fmla="*/ 0 h 428"/>
                <a:gd name="T52" fmla="*/ 66 w 141"/>
                <a:gd name="T53" fmla="*/ 16 h 428"/>
                <a:gd name="T54" fmla="*/ 66 w 141"/>
                <a:gd name="T55" fmla="*/ 33 h 428"/>
                <a:gd name="T56" fmla="*/ 66 w 141"/>
                <a:gd name="T57" fmla="*/ 49 h 428"/>
                <a:gd name="T58" fmla="*/ 70 w 141"/>
                <a:gd name="T59" fmla="*/ 66 h 428"/>
                <a:gd name="T60" fmla="*/ 78 w 141"/>
                <a:gd name="T61" fmla="*/ 82 h 428"/>
                <a:gd name="T62" fmla="*/ 86 w 141"/>
                <a:gd name="T63" fmla="*/ 99 h 428"/>
                <a:gd name="T64" fmla="*/ 97 w 141"/>
                <a:gd name="T65" fmla="*/ 115 h 428"/>
                <a:gd name="T66" fmla="*/ 109 w 141"/>
                <a:gd name="T67" fmla="*/ 131 h 428"/>
                <a:gd name="T68" fmla="*/ 117 w 141"/>
                <a:gd name="T69" fmla="*/ 148 h 428"/>
                <a:gd name="T70" fmla="*/ 124 w 141"/>
                <a:gd name="T71" fmla="*/ 164 h 428"/>
                <a:gd name="T72" fmla="*/ 132 w 141"/>
                <a:gd name="T73" fmla="*/ 181 h 428"/>
                <a:gd name="T74" fmla="*/ 136 w 141"/>
                <a:gd name="T75" fmla="*/ 197 h 428"/>
                <a:gd name="T76" fmla="*/ 140 w 141"/>
                <a:gd name="T77" fmla="*/ 214 h 428"/>
                <a:gd name="T78" fmla="*/ 140 w 141"/>
                <a:gd name="T79" fmla="*/ 230 h 428"/>
                <a:gd name="T80" fmla="*/ 140 w 141"/>
                <a:gd name="T81" fmla="*/ 246 h 428"/>
                <a:gd name="T82" fmla="*/ 140 w 141"/>
                <a:gd name="T83" fmla="*/ 263 h 428"/>
                <a:gd name="T84" fmla="*/ 140 w 141"/>
                <a:gd name="T85" fmla="*/ 279 h 428"/>
                <a:gd name="T86" fmla="*/ 136 w 141"/>
                <a:gd name="T87" fmla="*/ 296 h 428"/>
                <a:gd name="T88" fmla="*/ 136 w 141"/>
                <a:gd name="T89" fmla="*/ 312 h 428"/>
                <a:gd name="T90" fmla="*/ 136 w 141"/>
                <a:gd name="T91" fmla="*/ 328 h 428"/>
                <a:gd name="T92" fmla="*/ 132 w 141"/>
                <a:gd name="T93" fmla="*/ 345 h 428"/>
                <a:gd name="T94" fmla="*/ 128 w 141"/>
                <a:gd name="T95" fmla="*/ 361 h 428"/>
                <a:gd name="T96" fmla="*/ 128 w 141"/>
                <a:gd name="T97" fmla="*/ 378 h 428"/>
                <a:gd name="T98" fmla="*/ 124 w 141"/>
                <a:gd name="T99" fmla="*/ 394 h 428"/>
                <a:gd name="T100" fmla="*/ 117 w 141"/>
                <a:gd name="T101" fmla="*/ 411 h 4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1"/>
                <a:gd name="T154" fmla="*/ 0 h 428"/>
                <a:gd name="T155" fmla="*/ 141 w 141"/>
                <a:gd name="T156" fmla="*/ 428 h 42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1" h="428">
                  <a:moveTo>
                    <a:pt x="117" y="427"/>
                  </a:moveTo>
                  <a:lnTo>
                    <a:pt x="117" y="419"/>
                  </a:lnTo>
                  <a:lnTo>
                    <a:pt x="117" y="411"/>
                  </a:lnTo>
                  <a:lnTo>
                    <a:pt x="113" y="402"/>
                  </a:lnTo>
                  <a:lnTo>
                    <a:pt x="105" y="390"/>
                  </a:lnTo>
                  <a:lnTo>
                    <a:pt x="97" y="386"/>
                  </a:lnTo>
                  <a:lnTo>
                    <a:pt x="89" y="378"/>
                  </a:lnTo>
                  <a:lnTo>
                    <a:pt x="82" y="365"/>
                  </a:lnTo>
                  <a:lnTo>
                    <a:pt x="74" y="357"/>
                  </a:lnTo>
                  <a:lnTo>
                    <a:pt x="70" y="349"/>
                  </a:lnTo>
                  <a:lnTo>
                    <a:pt x="62" y="345"/>
                  </a:lnTo>
                  <a:lnTo>
                    <a:pt x="58" y="337"/>
                  </a:lnTo>
                  <a:lnTo>
                    <a:pt x="54" y="328"/>
                  </a:lnTo>
                  <a:lnTo>
                    <a:pt x="47" y="324"/>
                  </a:lnTo>
                  <a:lnTo>
                    <a:pt x="39" y="316"/>
                  </a:lnTo>
                  <a:lnTo>
                    <a:pt x="35" y="308"/>
                  </a:lnTo>
                  <a:lnTo>
                    <a:pt x="27" y="304"/>
                  </a:lnTo>
                  <a:lnTo>
                    <a:pt x="23" y="296"/>
                  </a:lnTo>
                  <a:lnTo>
                    <a:pt x="19" y="287"/>
                  </a:lnTo>
                  <a:lnTo>
                    <a:pt x="16" y="279"/>
                  </a:lnTo>
                  <a:lnTo>
                    <a:pt x="12" y="271"/>
                  </a:lnTo>
                  <a:lnTo>
                    <a:pt x="12" y="263"/>
                  </a:lnTo>
                  <a:lnTo>
                    <a:pt x="8" y="255"/>
                  </a:lnTo>
                  <a:lnTo>
                    <a:pt x="4" y="246"/>
                  </a:lnTo>
                  <a:lnTo>
                    <a:pt x="4" y="238"/>
                  </a:lnTo>
                  <a:lnTo>
                    <a:pt x="0" y="230"/>
                  </a:lnTo>
                  <a:lnTo>
                    <a:pt x="0" y="222"/>
                  </a:lnTo>
                  <a:lnTo>
                    <a:pt x="4" y="214"/>
                  </a:lnTo>
                  <a:lnTo>
                    <a:pt x="8" y="205"/>
                  </a:lnTo>
                  <a:lnTo>
                    <a:pt x="8" y="197"/>
                  </a:lnTo>
                  <a:lnTo>
                    <a:pt x="12" y="185"/>
                  </a:lnTo>
                  <a:lnTo>
                    <a:pt x="16" y="177"/>
                  </a:lnTo>
                  <a:lnTo>
                    <a:pt x="16" y="168"/>
                  </a:lnTo>
                  <a:lnTo>
                    <a:pt x="19" y="160"/>
                  </a:lnTo>
                  <a:lnTo>
                    <a:pt x="19" y="148"/>
                  </a:lnTo>
                  <a:lnTo>
                    <a:pt x="23" y="135"/>
                  </a:lnTo>
                  <a:lnTo>
                    <a:pt x="27" y="127"/>
                  </a:lnTo>
                  <a:lnTo>
                    <a:pt x="27" y="115"/>
                  </a:lnTo>
                  <a:lnTo>
                    <a:pt x="31" y="107"/>
                  </a:lnTo>
                  <a:lnTo>
                    <a:pt x="35" y="99"/>
                  </a:lnTo>
                  <a:lnTo>
                    <a:pt x="39" y="90"/>
                  </a:lnTo>
                  <a:lnTo>
                    <a:pt x="39" y="82"/>
                  </a:lnTo>
                  <a:lnTo>
                    <a:pt x="43" y="74"/>
                  </a:lnTo>
                  <a:lnTo>
                    <a:pt x="43" y="66"/>
                  </a:lnTo>
                  <a:lnTo>
                    <a:pt x="47" y="57"/>
                  </a:lnTo>
                  <a:lnTo>
                    <a:pt x="47" y="49"/>
                  </a:lnTo>
                  <a:lnTo>
                    <a:pt x="51" y="41"/>
                  </a:lnTo>
                  <a:lnTo>
                    <a:pt x="51" y="33"/>
                  </a:lnTo>
                  <a:lnTo>
                    <a:pt x="54" y="25"/>
                  </a:lnTo>
                  <a:lnTo>
                    <a:pt x="58" y="16"/>
                  </a:lnTo>
                  <a:lnTo>
                    <a:pt x="62" y="8"/>
                  </a:lnTo>
                  <a:lnTo>
                    <a:pt x="62" y="0"/>
                  </a:lnTo>
                  <a:lnTo>
                    <a:pt x="66" y="8"/>
                  </a:lnTo>
                  <a:lnTo>
                    <a:pt x="66" y="16"/>
                  </a:lnTo>
                  <a:lnTo>
                    <a:pt x="66" y="25"/>
                  </a:lnTo>
                  <a:lnTo>
                    <a:pt x="66" y="33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6" y="57"/>
                  </a:lnTo>
                  <a:lnTo>
                    <a:pt x="70" y="66"/>
                  </a:lnTo>
                  <a:lnTo>
                    <a:pt x="74" y="74"/>
                  </a:lnTo>
                  <a:lnTo>
                    <a:pt x="78" y="82"/>
                  </a:lnTo>
                  <a:lnTo>
                    <a:pt x="82" y="90"/>
                  </a:lnTo>
                  <a:lnTo>
                    <a:pt x="86" y="99"/>
                  </a:lnTo>
                  <a:lnTo>
                    <a:pt x="89" y="107"/>
                  </a:lnTo>
                  <a:lnTo>
                    <a:pt x="97" y="115"/>
                  </a:lnTo>
                  <a:lnTo>
                    <a:pt x="101" y="123"/>
                  </a:lnTo>
                  <a:lnTo>
                    <a:pt x="109" y="131"/>
                  </a:lnTo>
                  <a:lnTo>
                    <a:pt x="113" y="140"/>
                  </a:lnTo>
                  <a:lnTo>
                    <a:pt x="117" y="148"/>
                  </a:lnTo>
                  <a:lnTo>
                    <a:pt x="121" y="156"/>
                  </a:lnTo>
                  <a:lnTo>
                    <a:pt x="124" y="164"/>
                  </a:lnTo>
                  <a:lnTo>
                    <a:pt x="128" y="172"/>
                  </a:lnTo>
                  <a:lnTo>
                    <a:pt x="132" y="181"/>
                  </a:lnTo>
                  <a:lnTo>
                    <a:pt x="136" y="189"/>
                  </a:lnTo>
                  <a:lnTo>
                    <a:pt x="136" y="197"/>
                  </a:lnTo>
                  <a:lnTo>
                    <a:pt x="140" y="205"/>
                  </a:lnTo>
                  <a:lnTo>
                    <a:pt x="140" y="214"/>
                  </a:lnTo>
                  <a:lnTo>
                    <a:pt x="140" y="222"/>
                  </a:lnTo>
                  <a:lnTo>
                    <a:pt x="140" y="230"/>
                  </a:lnTo>
                  <a:lnTo>
                    <a:pt x="140" y="238"/>
                  </a:lnTo>
                  <a:lnTo>
                    <a:pt x="140" y="246"/>
                  </a:lnTo>
                  <a:lnTo>
                    <a:pt x="140" y="255"/>
                  </a:lnTo>
                  <a:lnTo>
                    <a:pt x="140" y="263"/>
                  </a:lnTo>
                  <a:lnTo>
                    <a:pt x="140" y="271"/>
                  </a:lnTo>
                  <a:lnTo>
                    <a:pt x="140" y="279"/>
                  </a:lnTo>
                  <a:lnTo>
                    <a:pt x="140" y="287"/>
                  </a:lnTo>
                  <a:lnTo>
                    <a:pt x="136" y="296"/>
                  </a:lnTo>
                  <a:lnTo>
                    <a:pt x="136" y="304"/>
                  </a:lnTo>
                  <a:lnTo>
                    <a:pt x="136" y="312"/>
                  </a:lnTo>
                  <a:lnTo>
                    <a:pt x="136" y="320"/>
                  </a:lnTo>
                  <a:lnTo>
                    <a:pt x="136" y="328"/>
                  </a:lnTo>
                  <a:lnTo>
                    <a:pt x="136" y="337"/>
                  </a:lnTo>
                  <a:lnTo>
                    <a:pt x="132" y="345"/>
                  </a:lnTo>
                  <a:lnTo>
                    <a:pt x="132" y="353"/>
                  </a:lnTo>
                  <a:lnTo>
                    <a:pt x="128" y="361"/>
                  </a:lnTo>
                  <a:lnTo>
                    <a:pt x="128" y="370"/>
                  </a:lnTo>
                  <a:lnTo>
                    <a:pt x="128" y="378"/>
                  </a:lnTo>
                  <a:lnTo>
                    <a:pt x="128" y="386"/>
                  </a:lnTo>
                  <a:lnTo>
                    <a:pt x="124" y="394"/>
                  </a:lnTo>
                  <a:lnTo>
                    <a:pt x="121" y="402"/>
                  </a:lnTo>
                  <a:lnTo>
                    <a:pt x="117" y="411"/>
                  </a:lnTo>
                  <a:lnTo>
                    <a:pt x="117" y="419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35B1B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266" y="1693"/>
              <a:ext cx="145" cy="292"/>
            </a:xfrm>
            <a:custGeom>
              <a:avLst/>
              <a:gdLst>
                <a:gd name="T0" fmla="*/ 24 w 145"/>
                <a:gd name="T1" fmla="*/ 285 h 292"/>
                <a:gd name="T2" fmla="*/ 28 w 145"/>
                <a:gd name="T3" fmla="*/ 274 h 292"/>
                <a:gd name="T4" fmla="*/ 44 w 145"/>
                <a:gd name="T5" fmla="*/ 263 h 292"/>
                <a:gd name="T6" fmla="*/ 60 w 145"/>
                <a:gd name="T7" fmla="*/ 249 h 292"/>
                <a:gd name="T8" fmla="*/ 72 w 145"/>
                <a:gd name="T9" fmla="*/ 238 h 292"/>
                <a:gd name="T10" fmla="*/ 84 w 145"/>
                <a:gd name="T11" fmla="*/ 229 h 292"/>
                <a:gd name="T12" fmla="*/ 96 w 145"/>
                <a:gd name="T13" fmla="*/ 221 h 292"/>
                <a:gd name="T14" fmla="*/ 108 w 145"/>
                <a:gd name="T15" fmla="*/ 210 h 292"/>
                <a:gd name="T16" fmla="*/ 120 w 145"/>
                <a:gd name="T17" fmla="*/ 201 h 292"/>
                <a:gd name="T18" fmla="*/ 128 w 145"/>
                <a:gd name="T19" fmla="*/ 190 h 292"/>
                <a:gd name="T20" fmla="*/ 132 w 145"/>
                <a:gd name="T21" fmla="*/ 179 h 292"/>
                <a:gd name="T22" fmla="*/ 140 w 145"/>
                <a:gd name="T23" fmla="*/ 168 h 292"/>
                <a:gd name="T24" fmla="*/ 144 w 145"/>
                <a:gd name="T25" fmla="*/ 157 h 292"/>
                <a:gd name="T26" fmla="*/ 140 w 145"/>
                <a:gd name="T27" fmla="*/ 146 h 292"/>
                <a:gd name="T28" fmla="*/ 136 w 145"/>
                <a:gd name="T29" fmla="*/ 134 h 292"/>
                <a:gd name="T30" fmla="*/ 128 w 145"/>
                <a:gd name="T31" fmla="*/ 120 h 292"/>
                <a:gd name="T32" fmla="*/ 124 w 145"/>
                <a:gd name="T33" fmla="*/ 109 h 292"/>
                <a:gd name="T34" fmla="*/ 120 w 145"/>
                <a:gd name="T35" fmla="*/ 92 h 292"/>
                <a:gd name="T36" fmla="*/ 116 w 145"/>
                <a:gd name="T37" fmla="*/ 78 h 292"/>
                <a:gd name="T38" fmla="*/ 108 w 145"/>
                <a:gd name="T39" fmla="*/ 67 h 292"/>
                <a:gd name="T40" fmla="*/ 104 w 145"/>
                <a:gd name="T41" fmla="*/ 56 h 292"/>
                <a:gd name="T42" fmla="*/ 100 w 145"/>
                <a:gd name="T43" fmla="*/ 45 h 292"/>
                <a:gd name="T44" fmla="*/ 96 w 145"/>
                <a:gd name="T45" fmla="*/ 34 h 292"/>
                <a:gd name="T46" fmla="*/ 92 w 145"/>
                <a:gd name="T47" fmla="*/ 22 h 292"/>
                <a:gd name="T48" fmla="*/ 84 w 145"/>
                <a:gd name="T49" fmla="*/ 11 h 292"/>
                <a:gd name="T50" fmla="*/ 80 w 145"/>
                <a:gd name="T51" fmla="*/ 0 h 292"/>
                <a:gd name="T52" fmla="*/ 76 w 145"/>
                <a:gd name="T53" fmla="*/ 11 h 292"/>
                <a:gd name="T54" fmla="*/ 76 w 145"/>
                <a:gd name="T55" fmla="*/ 22 h 292"/>
                <a:gd name="T56" fmla="*/ 76 w 145"/>
                <a:gd name="T57" fmla="*/ 34 h 292"/>
                <a:gd name="T58" fmla="*/ 72 w 145"/>
                <a:gd name="T59" fmla="*/ 45 h 292"/>
                <a:gd name="T60" fmla="*/ 64 w 145"/>
                <a:gd name="T61" fmla="*/ 56 h 292"/>
                <a:gd name="T62" fmla="*/ 56 w 145"/>
                <a:gd name="T63" fmla="*/ 67 h 292"/>
                <a:gd name="T64" fmla="*/ 44 w 145"/>
                <a:gd name="T65" fmla="*/ 78 h 292"/>
                <a:gd name="T66" fmla="*/ 32 w 145"/>
                <a:gd name="T67" fmla="*/ 90 h 292"/>
                <a:gd name="T68" fmla="*/ 24 w 145"/>
                <a:gd name="T69" fmla="*/ 101 h 292"/>
                <a:gd name="T70" fmla="*/ 16 w 145"/>
                <a:gd name="T71" fmla="*/ 112 h 292"/>
                <a:gd name="T72" fmla="*/ 8 w 145"/>
                <a:gd name="T73" fmla="*/ 123 h 292"/>
                <a:gd name="T74" fmla="*/ 4 w 145"/>
                <a:gd name="T75" fmla="*/ 134 h 292"/>
                <a:gd name="T76" fmla="*/ 0 w 145"/>
                <a:gd name="T77" fmla="*/ 146 h 292"/>
                <a:gd name="T78" fmla="*/ 0 w 145"/>
                <a:gd name="T79" fmla="*/ 157 h 292"/>
                <a:gd name="T80" fmla="*/ 0 w 145"/>
                <a:gd name="T81" fmla="*/ 168 h 292"/>
                <a:gd name="T82" fmla="*/ 0 w 145"/>
                <a:gd name="T83" fmla="*/ 179 h 292"/>
                <a:gd name="T84" fmla="*/ 0 w 145"/>
                <a:gd name="T85" fmla="*/ 190 h 292"/>
                <a:gd name="T86" fmla="*/ 4 w 145"/>
                <a:gd name="T87" fmla="*/ 201 h 292"/>
                <a:gd name="T88" fmla="*/ 4 w 145"/>
                <a:gd name="T89" fmla="*/ 213 h 292"/>
                <a:gd name="T90" fmla="*/ 4 w 145"/>
                <a:gd name="T91" fmla="*/ 224 h 292"/>
                <a:gd name="T92" fmla="*/ 8 w 145"/>
                <a:gd name="T93" fmla="*/ 235 h 292"/>
                <a:gd name="T94" fmla="*/ 12 w 145"/>
                <a:gd name="T95" fmla="*/ 246 h 292"/>
                <a:gd name="T96" fmla="*/ 12 w 145"/>
                <a:gd name="T97" fmla="*/ 257 h 292"/>
                <a:gd name="T98" fmla="*/ 16 w 145"/>
                <a:gd name="T99" fmla="*/ 269 h 292"/>
                <a:gd name="T100" fmla="*/ 24 w 145"/>
                <a:gd name="T101" fmla="*/ 280 h 2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45"/>
                <a:gd name="T154" fmla="*/ 0 h 292"/>
                <a:gd name="T155" fmla="*/ 145 w 145"/>
                <a:gd name="T156" fmla="*/ 292 h 2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45" h="292">
                  <a:moveTo>
                    <a:pt x="24" y="291"/>
                  </a:moveTo>
                  <a:lnTo>
                    <a:pt x="24" y="285"/>
                  </a:lnTo>
                  <a:lnTo>
                    <a:pt x="24" y="280"/>
                  </a:lnTo>
                  <a:lnTo>
                    <a:pt x="28" y="274"/>
                  </a:lnTo>
                  <a:lnTo>
                    <a:pt x="36" y="266"/>
                  </a:lnTo>
                  <a:lnTo>
                    <a:pt x="44" y="263"/>
                  </a:lnTo>
                  <a:lnTo>
                    <a:pt x="52" y="257"/>
                  </a:lnTo>
                  <a:lnTo>
                    <a:pt x="60" y="249"/>
                  </a:lnTo>
                  <a:lnTo>
                    <a:pt x="68" y="243"/>
                  </a:lnTo>
                  <a:lnTo>
                    <a:pt x="72" y="238"/>
                  </a:lnTo>
                  <a:lnTo>
                    <a:pt x="80" y="235"/>
                  </a:lnTo>
                  <a:lnTo>
                    <a:pt x="84" y="229"/>
                  </a:lnTo>
                  <a:lnTo>
                    <a:pt x="88" y="224"/>
                  </a:lnTo>
                  <a:lnTo>
                    <a:pt x="96" y="221"/>
                  </a:lnTo>
                  <a:lnTo>
                    <a:pt x="104" y="215"/>
                  </a:lnTo>
                  <a:lnTo>
                    <a:pt x="108" y="210"/>
                  </a:lnTo>
                  <a:lnTo>
                    <a:pt x="116" y="207"/>
                  </a:lnTo>
                  <a:lnTo>
                    <a:pt x="120" y="201"/>
                  </a:lnTo>
                  <a:lnTo>
                    <a:pt x="124" y="196"/>
                  </a:lnTo>
                  <a:lnTo>
                    <a:pt x="128" y="190"/>
                  </a:lnTo>
                  <a:lnTo>
                    <a:pt x="132" y="185"/>
                  </a:lnTo>
                  <a:lnTo>
                    <a:pt x="132" y="179"/>
                  </a:lnTo>
                  <a:lnTo>
                    <a:pt x="136" y="173"/>
                  </a:lnTo>
                  <a:lnTo>
                    <a:pt x="140" y="168"/>
                  </a:lnTo>
                  <a:lnTo>
                    <a:pt x="140" y="162"/>
                  </a:lnTo>
                  <a:lnTo>
                    <a:pt x="144" y="157"/>
                  </a:lnTo>
                  <a:lnTo>
                    <a:pt x="144" y="151"/>
                  </a:lnTo>
                  <a:lnTo>
                    <a:pt x="140" y="146"/>
                  </a:lnTo>
                  <a:lnTo>
                    <a:pt x="136" y="140"/>
                  </a:lnTo>
                  <a:lnTo>
                    <a:pt x="136" y="134"/>
                  </a:lnTo>
                  <a:lnTo>
                    <a:pt x="132" y="126"/>
                  </a:lnTo>
                  <a:lnTo>
                    <a:pt x="128" y="120"/>
                  </a:lnTo>
                  <a:lnTo>
                    <a:pt x="128" y="115"/>
                  </a:lnTo>
                  <a:lnTo>
                    <a:pt x="124" y="109"/>
                  </a:lnTo>
                  <a:lnTo>
                    <a:pt x="124" y="101"/>
                  </a:lnTo>
                  <a:lnTo>
                    <a:pt x="120" y="92"/>
                  </a:lnTo>
                  <a:lnTo>
                    <a:pt x="116" y="87"/>
                  </a:lnTo>
                  <a:lnTo>
                    <a:pt x="116" y="78"/>
                  </a:lnTo>
                  <a:lnTo>
                    <a:pt x="112" y="73"/>
                  </a:lnTo>
                  <a:lnTo>
                    <a:pt x="108" y="67"/>
                  </a:lnTo>
                  <a:lnTo>
                    <a:pt x="104" y="62"/>
                  </a:lnTo>
                  <a:lnTo>
                    <a:pt x="104" y="56"/>
                  </a:lnTo>
                  <a:lnTo>
                    <a:pt x="100" y="50"/>
                  </a:lnTo>
                  <a:lnTo>
                    <a:pt x="100" y="45"/>
                  </a:lnTo>
                  <a:lnTo>
                    <a:pt x="96" y="39"/>
                  </a:lnTo>
                  <a:lnTo>
                    <a:pt x="96" y="34"/>
                  </a:lnTo>
                  <a:lnTo>
                    <a:pt x="92" y="28"/>
                  </a:lnTo>
                  <a:lnTo>
                    <a:pt x="92" y="22"/>
                  </a:lnTo>
                  <a:lnTo>
                    <a:pt x="88" y="17"/>
                  </a:lnTo>
                  <a:lnTo>
                    <a:pt x="84" y="11"/>
                  </a:lnTo>
                  <a:lnTo>
                    <a:pt x="80" y="6"/>
                  </a:lnTo>
                  <a:lnTo>
                    <a:pt x="80" y="0"/>
                  </a:lnTo>
                  <a:lnTo>
                    <a:pt x="76" y="6"/>
                  </a:lnTo>
                  <a:lnTo>
                    <a:pt x="76" y="11"/>
                  </a:lnTo>
                  <a:lnTo>
                    <a:pt x="76" y="17"/>
                  </a:lnTo>
                  <a:lnTo>
                    <a:pt x="76" y="22"/>
                  </a:lnTo>
                  <a:lnTo>
                    <a:pt x="76" y="28"/>
                  </a:lnTo>
                  <a:lnTo>
                    <a:pt x="76" y="34"/>
                  </a:lnTo>
                  <a:lnTo>
                    <a:pt x="76" y="39"/>
                  </a:lnTo>
                  <a:lnTo>
                    <a:pt x="72" y="45"/>
                  </a:lnTo>
                  <a:lnTo>
                    <a:pt x="68" y="50"/>
                  </a:lnTo>
                  <a:lnTo>
                    <a:pt x="64" y="56"/>
                  </a:lnTo>
                  <a:lnTo>
                    <a:pt x="60" y="62"/>
                  </a:lnTo>
                  <a:lnTo>
                    <a:pt x="56" y="67"/>
                  </a:lnTo>
                  <a:lnTo>
                    <a:pt x="52" y="73"/>
                  </a:lnTo>
                  <a:lnTo>
                    <a:pt x="44" y="78"/>
                  </a:lnTo>
                  <a:lnTo>
                    <a:pt x="40" y="84"/>
                  </a:lnTo>
                  <a:lnTo>
                    <a:pt x="32" y="90"/>
                  </a:lnTo>
                  <a:lnTo>
                    <a:pt x="28" y="95"/>
                  </a:lnTo>
                  <a:lnTo>
                    <a:pt x="24" y="101"/>
                  </a:lnTo>
                  <a:lnTo>
                    <a:pt x="20" y="106"/>
                  </a:lnTo>
                  <a:lnTo>
                    <a:pt x="16" y="112"/>
                  </a:lnTo>
                  <a:lnTo>
                    <a:pt x="12" y="118"/>
                  </a:lnTo>
                  <a:lnTo>
                    <a:pt x="8" y="123"/>
                  </a:lnTo>
                  <a:lnTo>
                    <a:pt x="4" y="129"/>
                  </a:lnTo>
                  <a:lnTo>
                    <a:pt x="4" y="134"/>
                  </a:lnTo>
                  <a:lnTo>
                    <a:pt x="0" y="140"/>
                  </a:lnTo>
                  <a:lnTo>
                    <a:pt x="0" y="146"/>
                  </a:lnTo>
                  <a:lnTo>
                    <a:pt x="0" y="151"/>
                  </a:lnTo>
                  <a:lnTo>
                    <a:pt x="0" y="157"/>
                  </a:lnTo>
                  <a:lnTo>
                    <a:pt x="0" y="162"/>
                  </a:lnTo>
                  <a:lnTo>
                    <a:pt x="0" y="168"/>
                  </a:lnTo>
                  <a:lnTo>
                    <a:pt x="0" y="173"/>
                  </a:lnTo>
                  <a:lnTo>
                    <a:pt x="0" y="179"/>
                  </a:lnTo>
                  <a:lnTo>
                    <a:pt x="0" y="185"/>
                  </a:lnTo>
                  <a:lnTo>
                    <a:pt x="0" y="190"/>
                  </a:lnTo>
                  <a:lnTo>
                    <a:pt x="0" y="196"/>
                  </a:lnTo>
                  <a:lnTo>
                    <a:pt x="4" y="201"/>
                  </a:lnTo>
                  <a:lnTo>
                    <a:pt x="4" y="207"/>
                  </a:lnTo>
                  <a:lnTo>
                    <a:pt x="4" y="213"/>
                  </a:lnTo>
                  <a:lnTo>
                    <a:pt x="4" y="218"/>
                  </a:lnTo>
                  <a:lnTo>
                    <a:pt x="4" y="224"/>
                  </a:lnTo>
                  <a:lnTo>
                    <a:pt x="4" y="229"/>
                  </a:lnTo>
                  <a:lnTo>
                    <a:pt x="8" y="235"/>
                  </a:lnTo>
                  <a:lnTo>
                    <a:pt x="8" y="241"/>
                  </a:lnTo>
                  <a:lnTo>
                    <a:pt x="12" y="246"/>
                  </a:lnTo>
                  <a:lnTo>
                    <a:pt x="12" y="252"/>
                  </a:lnTo>
                  <a:lnTo>
                    <a:pt x="12" y="257"/>
                  </a:lnTo>
                  <a:lnTo>
                    <a:pt x="12" y="263"/>
                  </a:lnTo>
                  <a:lnTo>
                    <a:pt x="16" y="269"/>
                  </a:lnTo>
                  <a:lnTo>
                    <a:pt x="20" y="274"/>
                  </a:lnTo>
                  <a:lnTo>
                    <a:pt x="24" y="280"/>
                  </a:lnTo>
                  <a:lnTo>
                    <a:pt x="24" y="285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2201" y="1586"/>
              <a:ext cx="232" cy="313"/>
            </a:xfrm>
            <a:custGeom>
              <a:avLst/>
              <a:gdLst>
                <a:gd name="T0" fmla="*/ 94 w 232"/>
                <a:gd name="T1" fmla="*/ 306 h 313"/>
                <a:gd name="T2" fmla="*/ 98 w 232"/>
                <a:gd name="T3" fmla="*/ 294 h 313"/>
                <a:gd name="T4" fmla="*/ 117 w 232"/>
                <a:gd name="T5" fmla="*/ 282 h 313"/>
                <a:gd name="T6" fmla="*/ 135 w 232"/>
                <a:gd name="T7" fmla="*/ 267 h 313"/>
                <a:gd name="T8" fmla="*/ 149 w 232"/>
                <a:gd name="T9" fmla="*/ 255 h 313"/>
                <a:gd name="T10" fmla="*/ 162 w 232"/>
                <a:gd name="T11" fmla="*/ 246 h 313"/>
                <a:gd name="T12" fmla="*/ 177 w 232"/>
                <a:gd name="T13" fmla="*/ 237 h 313"/>
                <a:gd name="T14" fmla="*/ 190 w 232"/>
                <a:gd name="T15" fmla="*/ 225 h 313"/>
                <a:gd name="T16" fmla="*/ 203 w 232"/>
                <a:gd name="T17" fmla="*/ 216 h 313"/>
                <a:gd name="T18" fmla="*/ 213 w 232"/>
                <a:gd name="T19" fmla="*/ 204 h 313"/>
                <a:gd name="T20" fmla="*/ 218 w 232"/>
                <a:gd name="T21" fmla="*/ 192 h 313"/>
                <a:gd name="T22" fmla="*/ 226 w 232"/>
                <a:gd name="T23" fmla="*/ 180 h 313"/>
                <a:gd name="T24" fmla="*/ 231 w 232"/>
                <a:gd name="T25" fmla="*/ 168 h 313"/>
                <a:gd name="T26" fmla="*/ 226 w 232"/>
                <a:gd name="T27" fmla="*/ 156 h 313"/>
                <a:gd name="T28" fmla="*/ 221 w 232"/>
                <a:gd name="T29" fmla="*/ 144 h 313"/>
                <a:gd name="T30" fmla="*/ 213 w 232"/>
                <a:gd name="T31" fmla="*/ 129 h 313"/>
                <a:gd name="T32" fmla="*/ 208 w 232"/>
                <a:gd name="T33" fmla="*/ 118 h 313"/>
                <a:gd name="T34" fmla="*/ 203 w 232"/>
                <a:gd name="T35" fmla="*/ 99 h 313"/>
                <a:gd name="T36" fmla="*/ 200 w 232"/>
                <a:gd name="T37" fmla="*/ 84 h 313"/>
                <a:gd name="T38" fmla="*/ 190 w 232"/>
                <a:gd name="T39" fmla="*/ 72 h 313"/>
                <a:gd name="T40" fmla="*/ 185 w 232"/>
                <a:gd name="T41" fmla="*/ 60 h 313"/>
                <a:gd name="T42" fmla="*/ 180 w 232"/>
                <a:gd name="T43" fmla="*/ 48 h 313"/>
                <a:gd name="T44" fmla="*/ 181 w 232"/>
                <a:gd name="T45" fmla="*/ 100 h 313"/>
                <a:gd name="T46" fmla="*/ 172 w 232"/>
                <a:gd name="T47" fmla="*/ 24 h 313"/>
                <a:gd name="T48" fmla="*/ 162 w 232"/>
                <a:gd name="T49" fmla="*/ 12 h 313"/>
                <a:gd name="T50" fmla="*/ 158 w 232"/>
                <a:gd name="T51" fmla="*/ 0 h 313"/>
                <a:gd name="T52" fmla="*/ 154 w 232"/>
                <a:gd name="T53" fmla="*/ 12 h 313"/>
                <a:gd name="T54" fmla="*/ 154 w 232"/>
                <a:gd name="T55" fmla="*/ 24 h 313"/>
                <a:gd name="T56" fmla="*/ 154 w 232"/>
                <a:gd name="T57" fmla="*/ 36 h 313"/>
                <a:gd name="T58" fmla="*/ 149 w 232"/>
                <a:gd name="T59" fmla="*/ 48 h 313"/>
                <a:gd name="T60" fmla="*/ 139 w 232"/>
                <a:gd name="T61" fmla="*/ 60 h 313"/>
                <a:gd name="T62" fmla="*/ 131 w 232"/>
                <a:gd name="T63" fmla="*/ 72 h 313"/>
                <a:gd name="T64" fmla="*/ 117 w 232"/>
                <a:gd name="T65" fmla="*/ 84 h 313"/>
                <a:gd name="T66" fmla="*/ 103 w 232"/>
                <a:gd name="T67" fmla="*/ 96 h 313"/>
                <a:gd name="T68" fmla="*/ 94 w 232"/>
                <a:gd name="T69" fmla="*/ 108 h 313"/>
                <a:gd name="T70" fmla="*/ 85 w 232"/>
                <a:gd name="T71" fmla="*/ 120 h 313"/>
                <a:gd name="T72" fmla="*/ 76 w 232"/>
                <a:gd name="T73" fmla="*/ 132 h 313"/>
                <a:gd name="T74" fmla="*/ 71 w 232"/>
                <a:gd name="T75" fmla="*/ 144 h 313"/>
                <a:gd name="T76" fmla="*/ 67 w 232"/>
                <a:gd name="T77" fmla="*/ 156 h 313"/>
                <a:gd name="T78" fmla="*/ 67 w 232"/>
                <a:gd name="T79" fmla="*/ 168 h 313"/>
                <a:gd name="T80" fmla="*/ 67 w 232"/>
                <a:gd name="T81" fmla="*/ 180 h 313"/>
                <a:gd name="T82" fmla="*/ 67 w 232"/>
                <a:gd name="T83" fmla="*/ 192 h 313"/>
                <a:gd name="T84" fmla="*/ 67 w 232"/>
                <a:gd name="T85" fmla="*/ 204 h 313"/>
                <a:gd name="T86" fmla="*/ 71 w 232"/>
                <a:gd name="T87" fmla="*/ 216 h 313"/>
                <a:gd name="T88" fmla="*/ 71 w 232"/>
                <a:gd name="T89" fmla="*/ 228 h 313"/>
                <a:gd name="T90" fmla="*/ 71 w 232"/>
                <a:gd name="T91" fmla="*/ 240 h 313"/>
                <a:gd name="T92" fmla="*/ 76 w 232"/>
                <a:gd name="T93" fmla="*/ 252 h 313"/>
                <a:gd name="T94" fmla="*/ 80 w 232"/>
                <a:gd name="T95" fmla="*/ 264 h 313"/>
                <a:gd name="T96" fmla="*/ 80 w 232"/>
                <a:gd name="T97" fmla="*/ 276 h 313"/>
                <a:gd name="T98" fmla="*/ 85 w 232"/>
                <a:gd name="T99" fmla="*/ 288 h 313"/>
                <a:gd name="T100" fmla="*/ 94 w 232"/>
                <a:gd name="T101" fmla="*/ 300 h 31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2"/>
                <a:gd name="T154" fmla="*/ 0 h 313"/>
                <a:gd name="T155" fmla="*/ 232 w 232"/>
                <a:gd name="T156" fmla="*/ 313 h 31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2" h="313">
                  <a:moveTo>
                    <a:pt x="94" y="312"/>
                  </a:moveTo>
                  <a:lnTo>
                    <a:pt x="94" y="306"/>
                  </a:lnTo>
                  <a:lnTo>
                    <a:pt x="94" y="300"/>
                  </a:lnTo>
                  <a:lnTo>
                    <a:pt x="98" y="294"/>
                  </a:lnTo>
                  <a:lnTo>
                    <a:pt x="108" y="285"/>
                  </a:lnTo>
                  <a:lnTo>
                    <a:pt x="117" y="282"/>
                  </a:lnTo>
                  <a:lnTo>
                    <a:pt x="0" y="276"/>
                  </a:lnTo>
                  <a:lnTo>
                    <a:pt x="135" y="267"/>
                  </a:lnTo>
                  <a:lnTo>
                    <a:pt x="144" y="261"/>
                  </a:lnTo>
                  <a:lnTo>
                    <a:pt x="149" y="255"/>
                  </a:lnTo>
                  <a:lnTo>
                    <a:pt x="158" y="252"/>
                  </a:lnTo>
                  <a:lnTo>
                    <a:pt x="162" y="246"/>
                  </a:lnTo>
                  <a:lnTo>
                    <a:pt x="167" y="240"/>
                  </a:lnTo>
                  <a:lnTo>
                    <a:pt x="177" y="237"/>
                  </a:lnTo>
                  <a:lnTo>
                    <a:pt x="185" y="231"/>
                  </a:lnTo>
                  <a:lnTo>
                    <a:pt x="190" y="225"/>
                  </a:lnTo>
                  <a:lnTo>
                    <a:pt x="200" y="222"/>
                  </a:lnTo>
                  <a:lnTo>
                    <a:pt x="203" y="216"/>
                  </a:lnTo>
                  <a:lnTo>
                    <a:pt x="208" y="210"/>
                  </a:lnTo>
                  <a:lnTo>
                    <a:pt x="213" y="204"/>
                  </a:lnTo>
                  <a:lnTo>
                    <a:pt x="218" y="198"/>
                  </a:lnTo>
                  <a:lnTo>
                    <a:pt x="218" y="192"/>
                  </a:lnTo>
                  <a:lnTo>
                    <a:pt x="221" y="186"/>
                  </a:lnTo>
                  <a:lnTo>
                    <a:pt x="226" y="180"/>
                  </a:lnTo>
                  <a:lnTo>
                    <a:pt x="226" y="174"/>
                  </a:lnTo>
                  <a:lnTo>
                    <a:pt x="231" y="168"/>
                  </a:lnTo>
                  <a:lnTo>
                    <a:pt x="231" y="162"/>
                  </a:lnTo>
                  <a:lnTo>
                    <a:pt x="226" y="156"/>
                  </a:lnTo>
                  <a:lnTo>
                    <a:pt x="221" y="150"/>
                  </a:lnTo>
                  <a:lnTo>
                    <a:pt x="221" y="144"/>
                  </a:lnTo>
                  <a:lnTo>
                    <a:pt x="218" y="135"/>
                  </a:lnTo>
                  <a:lnTo>
                    <a:pt x="213" y="129"/>
                  </a:lnTo>
                  <a:lnTo>
                    <a:pt x="213" y="123"/>
                  </a:lnTo>
                  <a:lnTo>
                    <a:pt x="208" y="118"/>
                  </a:lnTo>
                  <a:lnTo>
                    <a:pt x="208" y="108"/>
                  </a:lnTo>
                  <a:lnTo>
                    <a:pt x="203" y="99"/>
                  </a:lnTo>
                  <a:lnTo>
                    <a:pt x="200" y="93"/>
                  </a:lnTo>
                  <a:lnTo>
                    <a:pt x="200" y="84"/>
                  </a:lnTo>
                  <a:lnTo>
                    <a:pt x="195" y="78"/>
                  </a:lnTo>
                  <a:lnTo>
                    <a:pt x="190" y="72"/>
                  </a:lnTo>
                  <a:lnTo>
                    <a:pt x="185" y="66"/>
                  </a:lnTo>
                  <a:lnTo>
                    <a:pt x="185" y="60"/>
                  </a:lnTo>
                  <a:lnTo>
                    <a:pt x="180" y="54"/>
                  </a:lnTo>
                  <a:lnTo>
                    <a:pt x="180" y="48"/>
                  </a:lnTo>
                  <a:lnTo>
                    <a:pt x="177" y="42"/>
                  </a:lnTo>
                  <a:lnTo>
                    <a:pt x="181" y="100"/>
                  </a:lnTo>
                  <a:lnTo>
                    <a:pt x="172" y="30"/>
                  </a:lnTo>
                  <a:lnTo>
                    <a:pt x="172" y="24"/>
                  </a:lnTo>
                  <a:lnTo>
                    <a:pt x="167" y="18"/>
                  </a:lnTo>
                  <a:lnTo>
                    <a:pt x="162" y="12"/>
                  </a:lnTo>
                  <a:lnTo>
                    <a:pt x="158" y="6"/>
                  </a:lnTo>
                  <a:lnTo>
                    <a:pt x="158" y="0"/>
                  </a:lnTo>
                  <a:lnTo>
                    <a:pt x="100" y="122"/>
                  </a:lnTo>
                  <a:lnTo>
                    <a:pt x="154" y="12"/>
                  </a:lnTo>
                  <a:lnTo>
                    <a:pt x="154" y="18"/>
                  </a:lnTo>
                  <a:lnTo>
                    <a:pt x="154" y="24"/>
                  </a:lnTo>
                  <a:lnTo>
                    <a:pt x="154" y="30"/>
                  </a:lnTo>
                  <a:lnTo>
                    <a:pt x="154" y="36"/>
                  </a:lnTo>
                  <a:lnTo>
                    <a:pt x="154" y="42"/>
                  </a:lnTo>
                  <a:lnTo>
                    <a:pt x="149" y="48"/>
                  </a:lnTo>
                  <a:lnTo>
                    <a:pt x="144" y="54"/>
                  </a:lnTo>
                  <a:lnTo>
                    <a:pt x="139" y="60"/>
                  </a:lnTo>
                  <a:lnTo>
                    <a:pt x="135" y="66"/>
                  </a:lnTo>
                  <a:lnTo>
                    <a:pt x="131" y="72"/>
                  </a:lnTo>
                  <a:lnTo>
                    <a:pt x="126" y="78"/>
                  </a:lnTo>
                  <a:lnTo>
                    <a:pt x="117" y="84"/>
                  </a:lnTo>
                  <a:lnTo>
                    <a:pt x="112" y="90"/>
                  </a:lnTo>
                  <a:lnTo>
                    <a:pt x="103" y="96"/>
                  </a:lnTo>
                  <a:lnTo>
                    <a:pt x="98" y="102"/>
                  </a:lnTo>
                  <a:lnTo>
                    <a:pt x="94" y="108"/>
                  </a:lnTo>
                  <a:lnTo>
                    <a:pt x="89" y="114"/>
                  </a:lnTo>
                  <a:lnTo>
                    <a:pt x="85" y="120"/>
                  </a:lnTo>
                  <a:lnTo>
                    <a:pt x="80" y="126"/>
                  </a:lnTo>
                  <a:lnTo>
                    <a:pt x="76" y="132"/>
                  </a:lnTo>
                  <a:lnTo>
                    <a:pt x="71" y="138"/>
                  </a:lnTo>
                  <a:lnTo>
                    <a:pt x="71" y="144"/>
                  </a:lnTo>
                  <a:lnTo>
                    <a:pt x="67" y="150"/>
                  </a:lnTo>
                  <a:lnTo>
                    <a:pt x="67" y="156"/>
                  </a:lnTo>
                  <a:lnTo>
                    <a:pt x="67" y="162"/>
                  </a:lnTo>
                  <a:lnTo>
                    <a:pt x="67" y="168"/>
                  </a:lnTo>
                  <a:lnTo>
                    <a:pt x="67" y="174"/>
                  </a:lnTo>
                  <a:lnTo>
                    <a:pt x="67" y="180"/>
                  </a:lnTo>
                  <a:lnTo>
                    <a:pt x="67" y="186"/>
                  </a:lnTo>
                  <a:lnTo>
                    <a:pt x="67" y="192"/>
                  </a:lnTo>
                  <a:lnTo>
                    <a:pt x="67" y="198"/>
                  </a:lnTo>
                  <a:lnTo>
                    <a:pt x="67" y="204"/>
                  </a:lnTo>
                  <a:lnTo>
                    <a:pt x="67" y="210"/>
                  </a:lnTo>
                  <a:lnTo>
                    <a:pt x="71" y="216"/>
                  </a:lnTo>
                  <a:lnTo>
                    <a:pt x="71" y="222"/>
                  </a:lnTo>
                  <a:lnTo>
                    <a:pt x="71" y="228"/>
                  </a:lnTo>
                  <a:lnTo>
                    <a:pt x="71" y="234"/>
                  </a:lnTo>
                  <a:lnTo>
                    <a:pt x="71" y="240"/>
                  </a:lnTo>
                  <a:lnTo>
                    <a:pt x="71" y="246"/>
                  </a:lnTo>
                  <a:lnTo>
                    <a:pt x="76" y="252"/>
                  </a:lnTo>
                  <a:lnTo>
                    <a:pt x="76" y="258"/>
                  </a:lnTo>
                  <a:lnTo>
                    <a:pt x="80" y="264"/>
                  </a:lnTo>
                  <a:lnTo>
                    <a:pt x="80" y="270"/>
                  </a:lnTo>
                  <a:lnTo>
                    <a:pt x="80" y="276"/>
                  </a:lnTo>
                  <a:lnTo>
                    <a:pt x="80" y="282"/>
                  </a:lnTo>
                  <a:lnTo>
                    <a:pt x="85" y="288"/>
                  </a:lnTo>
                  <a:lnTo>
                    <a:pt x="89" y="294"/>
                  </a:lnTo>
                  <a:lnTo>
                    <a:pt x="94" y="300"/>
                  </a:lnTo>
                  <a:lnTo>
                    <a:pt x="94" y="306"/>
                  </a:lnTo>
                </a:path>
              </a:pathLst>
            </a:custGeom>
            <a:solidFill>
              <a:srgbClr val="FF6600"/>
            </a:solidFill>
            <a:ln w="25400" cap="rnd">
              <a:solidFill>
                <a:srgbClr val="FAFD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280" y="1681"/>
              <a:ext cx="189" cy="291"/>
            </a:xfrm>
            <a:custGeom>
              <a:avLst/>
              <a:gdLst>
                <a:gd name="T0" fmla="*/ 31 w 189"/>
                <a:gd name="T1" fmla="*/ 284 h 291"/>
                <a:gd name="T2" fmla="*/ 37 w 189"/>
                <a:gd name="T3" fmla="*/ 273 h 291"/>
                <a:gd name="T4" fmla="*/ 57 w 189"/>
                <a:gd name="T5" fmla="*/ 262 h 291"/>
                <a:gd name="T6" fmla="*/ 78 w 189"/>
                <a:gd name="T7" fmla="*/ 248 h 291"/>
                <a:gd name="T8" fmla="*/ 94 w 189"/>
                <a:gd name="T9" fmla="*/ 237 h 291"/>
                <a:gd name="T10" fmla="*/ 110 w 189"/>
                <a:gd name="T11" fmla="*/ 229 h 291"/>
                <a:gd name="T12" fmla="*/ 125 w 189"/>
                <a:gd name="T13" fmla="*/ 220 h 291"/>
                <a:gd name="T14" fmla="*/ 141 w 189"/>
                <a:gd name="T15" fmla="*/ 209 h 291"/>
                <a:gd name="T16" fmla="*/ 157 w 189"/>
                <a:gd name="T17" fmla="*/ 201 h 291"/>
                <a:gd name="T18" fmla="*/ 167 w 189"/>
                <a:gd name="T19" fmla="*/ 190 h 291"/>
                <a:gd name="T20" fmla="*/ 172 w 189"/>
                <a:gd name="T21" fmla="*/ 178 h 291"/>
                <a:gd name="T22" fmla="*/ 183 w 189"/>
                <a:gd name="T23" fmla="*/ 167 h 291"/>
                <a:gd name="T24" fmla="*/ 188 w 189"/>
                <a:gd name="T25" fmla="*/ 156 h 291"/>
                <a:gd name="T26" fmla="*/ 183 w 189"/>
                <a:gd name="T27" fmla="*/ 145 h 291"/>
                <a:gd name="T28" fmla="*/ 178 w 189"/>
                <a:gd name="T29" fmla="*/ 134 h 291"/>
                <a:gd name="T30" fmla="*/ 167 w 189"/>
                <a:gd name="T31" fmla="*/ 120 h 291"/>
                <a:gd name="T32" fmla="*/ 162 w 189"/>
                <a:gd name="T33" fmla="*/ 109 h 291"/>
                <a:gd name="T34" fmla="*/ 157 w 189"/>
                <a:gd name="T35" fmla="*/ 92 h 291"/>
                <a:gd name="T36" fmla="*/ 151 w 189"/>
                <a:gd name="T37" fmla="*/ 78 h 291"/>
                <a:gd name="T38" fmla="*/ 141 w 189"/>
                <a:gd name="T39" fmla="*/ 67 h 291"/>
                <a:gd name="T40" fmla="*/ 136 w 189"/>
                <a:gd name="T41" fmla="*/ 56 h 291"/>
                <a:gd name="T42" fmla="*/ 131 w 189"/>
                <a:gd name="T43" fmla="*/ 45 h 291"/>
                <a:gd name="T44" fmla="*/ 125 w 189"/>
                <a:gd name="T45" fmla="*/ 33 h 291"/>
                <a:gd name="T46" fmla="*/ 120 w 189"/>
                <a:gd name="T47" fmla="*/ 22 h 291"/>
                <a:gd name="T48" fmla="*/ 110 w 189"/>
                <a:gd name="T49" fmla="*/ 11 h 291"/>
                <a:gd name="T50" fmla="*/ 104 w 189"/>
                <a:gd name="T51" fmla="*/ 0 h 291"/>
                <a:gd name="T52" fmla="*/ 99 w 189"/>
                <a:gd name="T53" fmla="*/ 11 h 291"/>
                <a:gd name="T54" fmla="*/ 99 w 189"/>
                <a:gd name="T55" fmla="*/ 22 h 291"/>
                <a:gd name="T56" fmla="*/ 99 w 189"/>
                <a:gd name="T57" fmla="*/ 33 h 291"/>
                <a:gd name="T58" fmla="*/ 94 w 189"/>
                <a:gd name="T59" fmla="*/ 45 h 291"/>
                <a:gd name="T60" fmla="*/ 84 w 189"/>
                <a:gd name="T61" fmla="*/ 56 h 291"/>
                <a:gd name="T62" fmla="*/ 73 w 189"/>
                <a:gd name="T63" fmla="*/ 67 h 291"/>
                <a:gd name="T64" fmla="*/ 57 w 189"/>
                <a:gd name="T65" fmla="*/ 78 h 291"/>
                <a:gd name="T66" fmla="*/ 42 w 189"/>
                <a:gd name="T67" fmla="*/ 89 h 291"/>
                <a:gd name="T68" fmla="*/ 31 w 189"/>
                <a:gd name="T69" fmla="*/ 100 h 291"/>
                <a:gd name="T70" fmla="*/ 21 w 189"/>
                <a:gd name="T71" fmla="*/ 112 h 291"/>
                <a:gd name="T72" fmla="*/ 10 w 189"/>
                <a:gd name="T73" fmla="*/ 123 h 291"/>
                <a:gd name="T74" fmla="*/ 5 w 189"/>
                <a:gd name="T75" fmla="*/ 134 h 291"/>
                <a:gd name="T76" fmla="*/ 0 w 189"/>
                <a:gd name="T77" fmla="*/ 145 h 291"/>
                <a:gd name="T78" fmla="*/ 0 w 189"/>
                <a:gd name="T79" fmla="*/ 156 h 291"/>
                <a:gd name="T80" fmla="*/ 0 w 189"/>
                <a:gd name="T81" fmla="*/ 167 h 291"/>
                <a:gd name="T82" fmla="*/ 0 w 189"/>
                <a:gd name="T83" fmla="*/ 178 h 291"/>
                <a:gd name="T84" fmla="*/ 0 w 189"/>
                <a:gd name="T85" fmla="*/ 190 h 291"/>
                <a:gd name="T86" fmla="*/ 5 w 189"/>
                <a:gd name="T87" fmla="*/ 201 h 291"/>
                <a:gd name="T88" fmla="*/ 5 w 189"/>
                <a:gd name="T89" fmla="*/ 212 h 291"/>
                <a:gd name="T90" fmla="*/ 5 w 189"/>
                <a:gd name="T91" fmla="*/ 223 h 291"/>
                <a:gd name="T92" fmla="*/ 10 w 189"/>
                <a:gd name="T93" fmla="*/ 234 h 291"/>
                <a:gd name="T94" fmla="*/ 16 w 189"/>
                <a:gd name="T95" fmla="*/ 245 h 291"/>
                <a:gd name="T96" fmla="*/ 16 w 189"/>
                <a:gd name="T97" fmla="*/ 257 h 291"/>
                <a:gd name="T98" fmla="*/ 21 w 189"/>
                <a:gd name="T99" fmla="*/ 268 h 291"/>
                <a:gd name="T100" fmla="*/ 31 w 189"/>
                <a:gd name="T101" fmla="*/ 279 h 2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89"/>
                <a:gd name="T154" fmla="*/ 0 h 291"/>
                <a:gd name="T155" fmla="*/ 189 w 189"/>
                <a:gd name="T156" fmla="*/ 291 h 2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89" h="291">
                  <a:moveTo>
                    <a:pt x="31" y="290"/>
                  </a:moveTo>
                  <a:lnTo>
                    <a:pt x="31" y="284"/>
                  </a:lnTo>
                  <a:lnTo>
                    <a:pt x="31" y="279"/>
                  </a:lnTo>
                  <a:lnTo>
                    <a:pt x="37" y="273"/>
                  </a:lnTo>
                  <a:lnTo>
                    <a:pt x="47" y="265"/>
                  </a:lnTo>
                  <a:lnTo>
                    <a:pt x="57" y="262"/>
                  </a:lnTo>
                  <a:lnTo>
                    <a:pt x="68" y="257"/>
                  </a:lnTo>
                  <a:lnTo>
                    <a:pt x="78" y="248"/>
                  </a:lnTo>
                  <a:lnTo>
                    <a:pt x="89" y="243"/>
                  </a:lnTo>
                  <a:lnTo>
                    <a:pt x="94" y="237"/>
                  </a:lnTo>
                  <a:lnTo>
                    <a:pt x="104" y="234"/>
                  </a:lnTo>
                  <a:lnTo>
                    <a:pt x="110" y="229"/>
                  </a:lnTo>
                  <a:lnTo>
                    <a:pt x="115" y="223"/>
                  </a:lnTo>
                  <a:lnTo>
                    <a:pt x="125" y="220"/>
                  </a:lnTo>
                  <a:lnTo>
                    <a:pt x="136" y="215"/>
                  </a:lnTo>
                  <a:lnTo>
                    <a:pt x="141" y="209"/>
                  </a:lnTo>
                  <a:lnTo>
                    <a:pt x="151" y="206"/>
                  </a:lnTo>
                  <a:lnTo>
                    <a:pt x="157" y="201"/>
                  </a:lnTo>
                  <a:lnTo>
                    <a:pt x="162" y="195"/>
                  </a:lnTo>
                  <a:lnTo>
                    <a:pt x="167" y="190"/>
                  </a:lnTo>
                  <a:lnTo>
                    <a:pt x="172" y="184"/>
                  </a:lnTo>
                  <a:lnTo>
                    <a:pt x="172" y="178"/>
                  </a:lnTo>
                  <a:lnTo>
                    <a:pt x="178" y="173"/>
                  </a:lnTo>
                  <a:lnTo>
                    <a:pt x="183" y="167"/>
                  </a:lnTo>
                  <a:lnTo>
                    <a:pt x="183" y="162"/>
                  </a:lnTo>
                  <a:lnTo>
                    <a:pt x="188" y="156"/>
                  </a:lnTo>
                  <a:lnTo>
                    <a:pt x="188" y="151"/>
                  </a:lnTo>
                  <a:lnTo>
                    <a:pt x="183" y="145"/>
                  </a:lnTo>
                  <a:lnTo>
                    <a:pt x="178" y="139"/>
                  </a:lnTo>
                  <a:lnTo>
                    <a:pt x="178" y="134"/>
                  </a:lnTo>
                  <a:lnTo>
                    <a:pt x="172" y="125"/>
                  </a:lnTo>
                  <a:lnTo>
                    <a:pt x="167" y="120"/>
                  </a:lnTo>
                  <a:lnTo>
                    <a:pt x="167" y="114"/>
                  </a:lnTo>
                  <a:lnTo>
                    <a:pt x="162" y="109"/>
                  </a:lnTo>
                  <a:lnTo>
                    <a:pt x="162" y="100"/>
                  </a:lnTo>
                  <a:lnTo>
                    <a:pt x="157" y="92"/>
                  </a:lnTo>
                  <a:lnTo>
                    <a:pt x="151" y="86"/>
                  </a:lnTo>
                  <a:lnTo>
                    <a:pt x="151" y="78"/>
                  </a:lnTo>
                  <a:lnTo>
                    <a:pt x="146" y="73"/>
                  </a:lnTo>
                  <a:lnTo>
                    <a:pt x="141" y="67"/>
                  </a:lnTo>
                  <a:lnTo>
                    <a:pt x="136" y="61"/>
                  </a:lnTo>
                  <a:lnTo>
                    <a:pt x="136" y="56"/>
                  </a:lnTo>
                  <a:lnTo>
                    <a:pt x="131" y="50"/>
                  </a:lnTo>
                  <a:lnTo>
                    <a:pt x="131" y="45"/>
                  </a:lnTo>
                  <a:lnTo>
                    <a:pt x="125" y="39"/>
                  </a:lnTo>
                  <a:lnTo>
                    <a:pt x="125" y="33"/>
                  </a:lnTo>
                  <a:lnTo>
                    <a:pt x="120" y="28"/>
                  </a:lnTo>
                  <a:lnTo>
                    <a:pt x="120" y="22"/>
                  </a:lnTo>
                  <a:lnTo>
                    <a:pt x="115" y="17"/>
                  </a:lnTo>
                  <a:lnTo>
                    <a:pt x="110" y="11"/>
                  </a:lnTo>
                  <a:lnTo>
                    <a:pt x="104" y="6"/>
                  </a:lnTo>
                  <a:lnTo>
                    <a:pt x="104" y="0"/>
                  </a:lnTo>
                  <a:lnTo>
                    <a:pt x="99" y="6"/>
                  </a:lnTo>
                  <a:lnTo>
                    <a:pt x="99" y="11"/>
                  </a:lnTo>
                  <a:lnTo>
                    <a:pt x="99" y="17"/>
                  </a:lnTo>
                  <a:lnTo>
                    <a:pt x="99" y="22"/>
                  </a:lnTo>
                  <a:lnTo>
                    <a:pt x="99" y="28"/>
                  </a:lnTo>
                  <a:lnTo>
                    <a:pt x="99" y="33"/>
                  </a:lnTo>
                  <a:lnTo>
                    <a:pt x="99" y="39"/>
                  </a:lnTo>
                  <a:lnTo>
                    <a:pt x="94" y="45"/>
                  </a:lnTo>
                  <a:lnTo>
                    <a:pt x="89" y="50"/>
                  </a:lnTo>
                  <a:lnTo>
                    <a:pt x="84" y="56"/>
                  </a:lnTo>
                  <a:lnTo>
                    <a:pt x="78" y="61"/>
                  </a:lnTo>
                  <a:lnTo>
                    <a:pt x="73" y="67"/>
                  </a:lnTo>
                  <a:lnTo>
                    <a:pt x="68" y="73"/>
                  </a:lnTo>
                  <a:lnTo>
                    <a:pt x="57" y="78"/>
                  </a:lnTo>
                  <a:lnTo>
                    <a:pt x="52" y="84"/>
                  </a:lnTo>
                  <a:lnTo>
                    <a:pt x="42" y="89"/>
                  </a:lnTo>
                  <a:lnTo>
                    <a:pt x="37" y="95"/>
                  </a:lnTo>
                  <a:lnTo>
                    <a:pt x="31" y="100"/>
                  </a:lnTo>
                  <a:lnTo>
                    <a:pt x="26" y="106"/>
                  </a:lnTo>
                  <a:lnTo>
                    <a:pt x="21" y="112"/>
                  </a:lnTo>
                  <a:lnTo>
                    <a:pt x="16" y="117"/>
                  </a:lnTo>
                  <a:lnTo>
                    <a:pt x="10" y="123"/>
                  </a:lnTo>
                  <a:lnTo>
                    <a:pt x="5" y="128"/>
                  </a:lnTo>
                  <a:lnTo>
                    <a:pt x="5" y="134"/>
                  </a:lnTo>
                  <a:lnTo>
                    <a:pt x="0" y="139"/>
                  </a:lnTo>
                  <a:lnTo>
                    <a:pt x="0" y="145"/>
                  </a:lnTo>
                  <a:lnTo>
                    <a:pt x="0" y="151"/>
                  </a:lnTo>
                  <a:lnTo>
                    <a:pt x="0" y="156"/>
                  </a:lnTo>
                  <a:lnTo>
                    <a:pt x="0" y="162"/>
                  </a:lnTo>
                  <a:lnTo>
                    <a:pt x="0" y="167"/>
                  </a:lnTo>
                  <a:lnTo>
                    <a:pt x="0" y="173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0" y="190"/>
                  </a:lnTo>
                  <a:lnTo>
                    <a:pt x="0" y="195"/>
                  </a:lnTo>
                  <a:lnTo>
                    <a:pt x="5" y="201"/>
                  </a:lnTo>
                  <a:lnTo>
                    <a:pt x="5" y="206"/>
                  </a:lnTo>
                  <a:lnTo>
                    <a:pt x="5" y="212"/>
                  </a:lnTo>
                  <a:lnTo>
                    <a:pt x="5" y="218"/>
                  </a:lnTo>
                  <a:lnTo>
                    <a:pt x="5" y="223"/>
                  </a:lnTo>
                  <a:lnTo>
                    <a:pt x="5" y="229"/>
                  </a:lnTo>
                  <a:lnTo>
                    <a:pt x="10" y="234"/>
                  </a:lnTo>
                  <a:lnTo>
                    <a:pt x="10" y="240"/>
                  </a:lnTo>
                  <a:lnTo>
                    <a:pt x="16" y="245"/>
                  </a:lnTo>
                  <a:lnTo>
                    <a:pt x="16" y="251"/>
                  </a:lnTo>
                  <a:lnTo>
                    <a:pt x="16" y="257"/>
                  </a:lnTo>
                  <a:lnTo>
                    <a:pt x="16" y="262"/>
                  </a:lnTo>
                  <a:lnTo>
                    <a:pt x="21" y="268"/>
                  </a:lnTo>
                  <a:lnTo>
                    <a:pt x="26" y="273"/>
                  </a:lnTo>
                  <a:lnTo>
                    <a:pt x="31" y="279"/>
                  </a:lnTo>
                  <a:lnTo>
                    <a:pt x="31" y="284"/>
                  </a:lnTo>
                </a:path>
              </a:pathLst>
            </a:custGeom>
            <a:solidFill>
              <a:srgbClr val="FF5008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174" y="1633"/>
              <a:ext cx="170" cy="356"/>
            </a:xfrm>
            <a:custGeom>
              <a:avLst/>
              <a:gdLst>
                <a:gd name="T0" fmla="*/ 141 w 170"/>
                <a:gd name="T1" fmla="*/ 348 h 356"/>
                <a:gd name="T2" fmla="*/ 136 w 170"/>
                <a:gd name="T3" fmla="*/ 335 h 356"/>
                <a:gd name="T4" fmla="*/ 117 w 170"/>
                <a:gd name="T5" fmla="*/ 321 h 356"/>
                <a:gd name="T6" fmla="*/ 99 w 170"/>
                <a:gd name="T7" fmla="*/ 304 h 356"/>
                <a:gd name="T8" fmla="*/ 85 w 170"/>
                <a:gd name="T9" fmla="*/ 290 h 356"/>
                <a:gd name="T10" fmla="*/ 70 w 170"/>
                <a:gd name="T11" fmla="*/ 280 h 356"/>
                <a:gd name="T12" fmla="*/ 56 w 170"/>
                <a:gd name="T13" fmla="*/ 270 h 356"/>
                <a:gd name="T14" fmla="*/ 42 w 170"/>
                <a:gd name="T15" fmla="*/ 256 h 356"/>
                <a:gd name="T16" fmla="*/ 28 w 170"/>
                <a:gd name="T17" fmla="*/ 246 h 356"/>
                <a:gd name="T18" fmla="*/ 19 w 170"/>
                <a:gd name="T19" fmla="*/ 232 h 356"/>
                <a:gd name="T20" fmla="*/ 14 w 170"/>
                <a:gd name="T21" fmla="*/ 218 h 356"/>
                <a:gd name="T22" fmla="*/ 5 w 170"/>
                <a:gd name="T23" fmla="*/ 205 h 356"/>
                <a:gd name="T24" fmla="*/ 0 w 170"/>
                <a:gd name="T25" fmla="*/ 191 h 356"/>
                <a:gd name="T26" fmla="*/ 5 w 170"/>
                <a:gd name="T27" fmla="*/ 178 h 356"/>
                <a:gd name="T28" fmla="*/ 9 w 170"/>
                <a:gd name="T29" fmla="*/ 164 h 356"/>
                <a:gd name="T30" fmla="*/ 19 w 170"/>
                <a:gd name="T31" fmla="*/ 147 h 356"/>
                <a:gd name="T32" fmla="*/ 23 w 170"/>
                <a:gd name="T33" fmla="*/ 133 h 356"/>
                <a:gd name="T34" fmla="*/ 28 w 170"/>
                <a:gd name="T35" fmla="*/ 113 h 356"/>
                <a:gd name="T36" fmla="*/ 33 w 170"/>
                <a:gd name="T37" fmla="*/ 96 h 356"/>
                <a:gd name="T38" fmla="*/ 42 w 170"/>
                <a:gd name="T39" fmla="*/ 82 h 356"/>
                <a:gd name="T40" fmla="*/ 47 w 170"/>
                <a:gd name="T41" fmla="*/ 68 h 356"/>
                <a:gd name="T42" fmla="*/ 52 w 170"/>
                <a:gd name="T43" fmla="*/ 55 h 356"/>
                <a:gd name="T44" fmla="*/ 56 w 170"/>
                <a:gd name="T45" fmla="*/ 41 h 356"/>
                <a:gd name="T46" fmla="*/ 61 w 170"/>
                <a:gd name="T47" fmla="*/ 27 h 356"/>
                <a:gd name="T48" fmla="*/ 70 w 170"/>
                <a:gd name="T49" fmla="*/ 14 h 356"/>
                <a:gd name="T50" fmla="*/ 75 w 170"/>
                <a:gd name="T51" fmla="*/ 0 h 356"/>
                <a:gd name="T52" fmla="*/ 80 w 170"/>
                <a:gd name="T53" fmla="*/ 14 h 356"/>
                <a:gd name="T54" fmla="*/ 80 w 170"/>
                <a:gd name="T55" fmla="*/ 27 h 356"/>
                <a:gd name="T56" fmla="*/ 80 w 170"/>
                <a:gd name="T57" fmla="*/ 41 h 356"/>
                <a:gd name="T58" fmla="*/ 85 w 170"/>
                <a:gd name="T59" fmla="*/ 55 h 356"/>
                <a:gd name="T60" fmla="*/ 94 w 170"/>
                <a:gd name="T61" fmla="*/ 68 h 356"/>
                <a:gd name="T62" fmla="*/ 103 w 170"/>
                <a:gd name="T63" fmla="*/ 82 h 356"/>
                <a:gd name="T64" fmla="*/ 117 w 170"/>
                <a:gd name="T65" fmla="*/ 96 h 356"/>
                <a:gd name="T66" fmla="*/ 131 w 170"/>
                <a:gd name="T67" fmla="*/ 109 h 356"/>
                <a:gd name="T68" fmla="*/ 141 w 170"/>
                <a:gd name="T69" fmla="*/ 123 h 356"/>
                <a:gd name="T70" fmla="*/ 150 w 170"/>
                <a:gd name="T71" fmla="*/ 137 h 356"/>
                <a:gd name="T72" fmla="*/ 160 w 170"/>
                <a:gd name="T73" fmla="*/ 150 h 356"/>
                <a:gd name="T74" fmla="*/ 164 w 170"/>
                <a:gd name="T75" fmla="*/ 164 h 356"/>
                <a:gd name="T76" fmla="*/ 169 w 170"/>
                <a:gd name="T77" fmla="*/ 178 h 356"/>
                <a:gd name="T78" fmla="*/ 169 w 170"/>
                <a:gd name="T79" fmla="*/ 191 h 356"/>
                <a:gd name="T80" fmla="*/ 169 w 170"/>
                <a:gd name="T81" fmla="*/ 205 h 356"/>
                <a:gd name="T82" fmla="*/ 169 w 170"/>
                <a:gd name="T83" fmla="*/ 218 h 356"/>
                <a:gd name="T84" fmla="*/ 169 w 170"/>
                <a:gd name="T85" fmla="*/ 232 h 356"/>
                <a:gd name="T86" fmla="*/ 164 w 170"/>
                <a:gd name="T87" fmla="*/ 246 h 356"/>
                <a:gd name="T88" fmla="*/ 164 w 170"/>
                <a:gd name="T89" fmla="*/ 259 h 356"/>
                <a:gd name="T90" fmla="*/ 164 w 170"/>
                <a:gd name="T91" fmla="*/ 273 h 356"/>
                <a:gd name="T92" fmla="*/ 160 w 170"/>
                <a:gd name="T93" fmla="*/ 287 h 356"/>
                <a:gd name="T94" fmla="*/ 155 w 170"/>
                <a:gd name="T95" fmla="*/ 300 h 356"/>
                <a:gd name="T96" fmla="*/ 155 w 170"/>
                <a:gd name="T97" fmla="*/ 314 h 356"/>
                <a:gd name="T98" fmla="*/ 150 w 170"/>
                <a:gd name="T99" fmla="*/ 328 h 356"/>
                <a:gd name="T100" fmla="*/ 141 w 170"/>
                <a:gd name="T101" fmla="*/ 341 h 35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0"/>
                <a:gd name="T154" fmla="*/ 0 h 356"/>
                <a:gd name="T155" fmla="*/ 170 w 170"/>
                <a:gd name="T156" fmla="*/ 356 h 35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0" h="356">
                  <a:moveTo>
                    <a:pt x="141" y="355"/>
                  </a:moveTo>
                  <a:lnTo>
                    <a:pt x="141" y="348"/>
                  </a:lnTo>
                  <a:lnTo>
                    <a:pt x="141" y="341"/>
                  </a:lnTo>
                  <a:lnTo>
                    <a:pt x="136" y="335"/>
                  </a:lnTo>
                  <a:lnTo>
                    <a:pt x="127" y="324"/>
                  </a:lnTo>
                  <a:lnTo>
                    <a:pt x="117" y="321"/>
                  </a:lnTo>
                  <a:lnTo>
                    <a:pt x="108" y="314"/>
                  </a:lnTo>
                  <a:lnTo>
                    <a:pt x="99" y="304"/>
                  </a:lnTo>
                  <a:lnTo>
                    <a:pt x="89" y="297"/>
                  </a:lnTo>
                  <a:lnTo>
                    <a:pt x="85" y="290"/>
                  </a:lnTo>
                  <a:lnTo>
                    <a:pt x="75" y="287"/>
                  </a:lnTo>
                  <a:lnTo>
                    <a:pt x="70" y="280"/>
                  </a:lnTo>
                  <a:lnTo>
                    <a:pt x="66" y="273"/>
                  </a:lnTo>
                  <a:lnTo>
                    <a:pt x="56" y="270"/>
                  </a:lnTo>
                  <a:lnTo>
                    <a:pt x="47" y="263"/>
                  </a:lnTo>
                  <a:lnTo>
                    <a:pt x="42" y="256"/>
                  </a:lnTo>
                  <a:lnTo>
                    <a:pt x="33" y="253"/>
                  </a:lnTo>
                  <a:lnTo>
                    <a:pt x="28" y="246"/>
                  </a:lnTo>
                  <a:lnTo>
                    <a:pt x="23" y="239"/>
                  </a:lnTo>
                  <a:lnTo>
                    <a:pt x="19" y="232"/>
                  </a:lnTo>
                  <a:lnTo>
                    <a:pt x="14" y="225"/>
                  </a:lnTo>
                  <a:lnTo>
                    <a:pt x="14" y="218"/>
                  </a:lnTo>
                  <a:lnTo>
                    <a:pt x="9" y="212"/>
                  </a:lnTo>
                  <a:lnTo>
                    <a:pt x="5" y="205"/>
                  </a:lnTo>
                  <a:lnTo>
                    <a:pt x="5" y="198"/>
                  </a:lnTo>
                  <a:lnTo>
                    <a:pt x="0" y="191"/>
                  </a:lnTo>
                  <a:lnTo>
                    <a:pt x="0" y="184"/>
                  </a:lnTo>
                  <a:lnTo>
                    <a:pt x="5" y="178"/>
                  </a:lnTo>
                  <a:lnTo>
                    <a:pt x="9" y="171"/>
                  </a:lnTo>
                  <a:lnTo>
                    <a:pt x="9" y="164"/>
                  </a:lnTo>
                  <a:lnTo>
                    <a:pt x="14" y="154"/>
                  </a:lnTo>
                  <a:lnTo>
                    <a:pt x="19" y="147"/>
                  </a:lnTo>
                  <a:lnTo>
                    <a:pt x="19" y="140"/>
                  </a:lnTo>
                  <a:lnTo>
                    <a:pt x="23" y="133"/>
                  </a:lnTo>
                  <a:lnTo>
                    <a:pt x="23" y="123"/>
                  </a:lnTo>
                  <a:lnTo>
                    <a:pt x="28" y="113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8" y="89"/>
                  </a:lnTo>
                  <a:lnTo>
                    <a:pt x="42" y="82"/>
                  </a:lnTo>
                  <a:lnTo>
                    <a:pt x="47" y="75"/>
                  </a:lnTo>
                  <a:lnTo>
                    <a:pt x="47" y="68"/>
                  </a:lnTo>
                  <a:lnTo>
                    <a:pt x="52" y="61"/>
                  </a:lnTo>
                  <a:lnTo>
                    <a:pt x="52" y="55"/>
                  </a:lnTo>
                  <a:lnTo>
                    <a:pt x="56" y="48"/>
                  </a:lnTo>
                  <a:lnTo>
                    <a:pt x="56" y="41"/>
                  </a:lnTo>
                  <a:lnTo>
                    <a:pt x="61" y="34"/>
                  </a:lnTo>
                  <a:lnTo>
                    <a:pt x="61" y="27"/>
                  </a:lnTo>
                  <a:lnTo>
                    <a:pt x="66" y="20"/>
                  </a:lnTo>
                  <a:lnTo>
                    <a:pt x="70" y="14"/>
                  </a:lnTo>
                  <a:lnTo>
                    <a:pt x="75" y="7"/>
                  </a:lnTo>
                  <a:lnTo>
                    <a:pt x="75" y="0"/>
                  </a:lnTo>
                  <a:lnTo>
                    <a:pt x="80" y="7"/>
                  </a:lnTo>
                  <a:lnTo>
                    <a:pt x="80" y="14"/>
                  </a:lnTo>
                  <a:lnTo>
                    <a:pt x="80" y="20"/>
                  </a:lnTo>
                  <a:lnTo>
                    <a:pt x="80" y="27"/>
                  </a:lnTo>
                  <a:lnTo>
                    <a:pt x="80" y="34"/>
                  </a:lnTo>
                  <a:lnTo>
                    <a:pt x="80" y="41"/>
                  </a:lnTo>
                  <a:lnTo>
                    <a:pt x="80" y="48"/>
                  </a:lnTo>
                  <a:lnTo>
                    <a:pt x="85" y="55"/>
                  </a:lnTo>
                  <a:lnTo>
                    <a:pt x="89" y="61"/>
                  </a:lnTo>
                  <a:lnTo>
                    <a:pt x="94" y="68"/>
                  </a:lnTo>
                  <a:lnTo>
                    <a:pt x="99" y="75"/>
                  </a:lnTo>
                  <a:lnTo>
                    <a:pt x="103" y="82"/>
                  </a:lnTo>
                  <a:lnTo>
                    <a:pt x="108" y="89"/>
                  </a:lnTo>
                  <a:lnTo>
                    <a:pt x="117" y="96"/>
                  </a:lnTo>
                  <a:lnTo>
                    <a:pt x="122" y="102"/>
                  </a:lnTo>
                  <a:lnTo>
                    <a:pt x="131" y="109"/>
                  </a:lnTo>
                  <a:lnTo>
                    <a:pt x="136" y="116"/>
                  </a:lnTo>
                  <a:lnTo>
                    <a:pt x="141" y="123"/>
                  </a:lnTo>
                  <a:lnTo>
                    <a:pt x="146" y="130"/>
                  </a:lnTo>
                  <a:lnTo>
                    <a:pt x="150" y="137"/>
                  </a:lnTo>
                  <a:lnTo>
                    <a:pt x="155" y="143"/>
                  </a:lnTo>
                  <a:lnTo>
                    <a:pt x="160" y="150"/>
                  </a:lnTo>
                  <a:lnTo>
                    <a:pt x="164" y="157"/>
                  </a:lnTo>
                  <a:lnTo>
                    <a:pt x="164" y="164"/>
                  </a:lnTo>
                  <a:lnTo>
                    <a:pt x="169" y="171"/>
                  </a:lnTo>
                  <a:lnTo>
                    <a:pt x="169" y="178"/>
                  </a:lnTo>
                  <a:lnTo>
                    <a:pt x="169" y="184"/>
                  </a:lnTo>
                  <a:lnTo>
                    <a:pt x="169" y="191"/>
                  </a:lnTo>
                  <a:lnTo>
                    <a:pt x="169" y="198"/>
                  </a:lnTo>
                  <a:lnTo>
                    <a:pt x="169" y="205"/>
                  </a:lnTo>
                  <a:lnTo>
                    <a:pt x="169" y="212"/>
                  </a:lnTo>
                  <a:lnTo>
                    <a:pt x="169" y="218"/>
                  </a:lnTo>
                  <a:lnTo>
                    <a:pt x="169" y="225"/>
                  </a:lnTo>
                  <a:lnTo>
                    <a:pt x="169" y="232"/>
                  </a:lnTo>
                  <a:lnTo>
                    <a:pt x="169" y="239"/>
                  </a:lnTo>
                  <a:lnTo>
                    <a:pt x="164" y="246"/>
                  </a:lnTo>
                  <a:lnTo>
                    <a:pt x="164" y="253"/>
                  </a:lnTo>
                  <a:lnTo>
                    <a:pt x="164" y="259"/>
                  </a:lnTo>
                  <a:lnTo>
                    <a:pt x="164" y="266"/>
                  </a:lnTo>
                  <a:lnTo>
                    <a:pt x="164" y="273"/>
                  </a:lnTo>
                  <a:lnTo>
                    <a:pt x="164" y="280"/>
                  </a:lnTo>
                  <a:lnTo>
                    <a:pt x="160" y="287"/>
                  </a:lnTo>
                  <a:lnTo>
                    <a:pt x="160" y="294"/>
                  </a:lnTo>
                  <a:lnTo>
                    <a:pt x="155" y="300"/>
                  </a:lnTo>
                  <a:lnTo>
                    <a:pt x="155" y="307"/>
                  </a:lnTo>
                  <a:lnTo>
                    <a:pt x="155" y="314"/>
                  </a:lnTo>
                  <a:lnTo>
                    <a:pt x="155" y="321"/>
                  </a:lnTo>
                  <a:lnTo>
                    <a:pt x="150" y="328"/>
                  </a:lnTo>
                  <a:lnTo>
                    <a:pt x="146" y="335"/>
                  </a:lnTo>
                  <a:lnTo>
                    <a:pt x="141" y="341"/>
                  </a:lnTo>
                  <a:lnTo>
                    <a:pt x="141" y="348"/>
                  </a:lnTo>
                </a:path>
              </a:pathLst>
            </a:custGeom>
            <a:solidFill>
              <a:srgbClr val="FFFF00"/>
            </a:solidFill>
            <a:ln w="25400" cap="rnd">
              <a:solidFill>
                <a:srgbClr val="EF91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251" y="1590"/>
              <a:ext cx="112" cy="386"/>
            </a:xfrm>
            <a:custGeom>
              <a:avLst/>
              <a:gdLst>
                <a:gd name="T0" fmla="*/ 19 w 112"/>
                <a:gd name="T1" fmla="*/ 378 h 386"/>
                <a:gd name="T2" fmla="*/ 22 w 112"/>
                <a:gd name="T3" fmla="*/ 363 h 386"/>
                <a:gd name="T4" fmla="*/ 34 w 112"/>
                <a:gd name="T5" fmla="*/ 348 h 386"/>
                <a:gd name="T6" fmla="*/ 46 w 112"/>
                <a:gd name="T7" fmla="*/ 329 h 386"/>
                <a:gd name="T8" fmla="*/ 56 w 112"/>
                <a:gd name="T9" fmla="*/ 315 h 386"/>
                <a:gd name="T10" fmla="*/ 65 w 112"/>
                <a:gd name="T11" fmla="*/ 304 h 386"/>
                <a:gd name="T12" fmla="*/ 74 w 112"/>
                <a:gd name="T13" fmla="*/ 292 h 386"/>
                <a:gd name="T14" fmla="*/ 83 w 112"/>
                <a:gd name="T15" fmla="*/ 278 h 386"/>
                <a:gd name="T16" fmla="*/ 93 w 112"/>
                <a:gd name="T17" fmla="*/ 267 h 386"/>
                <a:gd name="T18" fmla="*/ 99 w 112"/>
                <a:gd name="T19" fmla="*/ 252 h 386"/>
                <a:gd name="T20" fmla="*/ 102 w 112"/>
                <a:gd name="T21" fmla="*/ 237 h 386"/>
                <a:gd name="T22" fmla="*/ 108 w 112"/>
                <a:gd name="T23" fmla="*/ 222 h 386"/>
                <a:gd name="T24" fmla="*/ 111 w 112"/>
                <a:gd name="T25" fmla="*/ 207 h 386"/>
                <a:gd name="T26" fmla="*/ 108 w 112"/>
                <a:gd name="T27" fmla="*/ 193 h 386"/>
                <a:gd name="T28" fmla="*/ 105 w 112"/>
                <a:gd name="T29" fmla="*/ 178 h 386"/>
                <a:gd name="T30" fmla="*/ 99 w 112"/>
                <a:gd name="T31" fmla="*/ 159 h 386"/>
                <a:gd name="T32" fmla="*/ 96 w 112"/>
                <a:gd name="T33" fmla="*/ 144 h 386"/>
                <a:gd name="T34" fmla="*/ 93 w 112"/>
                <a:gd name="T35" fmla="*/ 122 h 386"/>
                <a:gd name="T36" fmla="*/ 89 w 112"/>
                <a:gd name="T37" fmla="*/ 104 h 386"/>
                <a:gd name="T38" fmla="*/ 83 w 112"/>
                <a:gd name="T39" fmla="*/ 89 h 386"/>
                <a:gd name="T40" fmla="*/ 80 w 112"/>
                <a:gd name="T41" fmla="*/ 74 h 386"/>
                <a:gd name="T42" fmla="*/ 77 w 112"/>
                <a:gd name="T43" fmla="*/ 59 h 386"/>
                <a:gd name="T44" fmla="*/ 74 w 112"/>
                <a:gd name="T45" fmla="*/ 44 h 386"/>
                <a:gd name="T46" fmla="*/ 71 w 112"/>
                <a:gd name="T47" fmla="*/ 30 h 386"/>
                <a:gd name="T48" fmla="*/ 65 w 112"/>
                <a:gd name="T49" fmla="*/ 15 h 386"/>
                <a:gd name="T50" fmla="*/ 62 w 112"/>
                <a:gd name="T51" fmla="*/ 0 h 386"/>
                <a:gd name="T52" fmla="*/ 59 w 112"/>
                <a:gd name="T53" fmla="*/ 15 h 386"/>
                <a:gd name="T54" fmla="*/ 59 w 112"/>
                <a:gd name="T55" fmla="*/ 30 h 386"/>
                <a:gd name="T56" fmla="*/ 59 w 112"/>
                <a:gd name="T57" fmla="*/ 44 h 386"/>
                <a:gd name="T58" fmla="*/ 56 w 112"/>
                <a:gd name="T59" fmla="*/ 59 h 386"/>
                <a:gd name="T60" fmla="*/ 49 w 112"/>
                <a:gd name="T61" fmla="*/ 74 h 386"/>
                <a:gd name="T62" fmla="*/ 43 w 112"/>
                <a:gd name="T63" fmla="*/ 89 h 386"/>
                <a:gd name="T64" fmla="*/ 34 w 112"/>
                <a:gd name="T65" fmla="*/ 104 h 386"/>
                <a:gd name="T66" fmla="*/ 25 w 112"/>
                <a:gd name="T67" fmla="*/ 118 h 386"/>
                <a:gd name="T68" fmla="*/ 19 w 112"/>
                <a:gd name="T69" fmla="*/ 133 h 386"/>
                <a:gd name="T70" fmla="*/ 12 w 112"/>
                <a:gd name="T71" fmla="*/ 148 h 386"/>
                <a:gd name="T72" fmla="*/ 6 w 112"/>
                <a:gd name="T73" fmla="*/ 163 h 386"/>
                <a:gd name="T74" fmla="*/ 3 w 112"/>
                <a:gd name="T75" fmla="*/ 178 h 386"/>
                <a:gd name="T76" fmla="*/ 0 w 112"/>
                <a:gd name="T77" fmla="*/ 193 h 386"/>
                <a:gd name="T78" fmla="*/ 0 w 112"/>
                <a:gd name="T79" fmla="*/ 207 h 386"/>
                <a:gd name="T80" fmla="*/ 0 w 112"/>
                <a:gd name="T81" fmla="*/ 222 h 386"/>
                <a:gd name="T82" fmla="*/ 0 w 112"/>
                <a:gd name="T83" fmla="*/ 237 h 386"/>
                <a:gd name="T84" fmla="*/ 0 w 112"/>
                <a:gd name="T85" fmla="*/ 252 h 386"/>
                <a:gd name="T86" fmla="*/ 3 w 112"/>
                <a:gd name="T87" fmla="*/ 267 h 386"/>
                <a:gd name="T88" fmla="*/ 3 w 112"/>
                <a:gd name="T89" fmla="*/ 281 h 386"/>
                <a:gd name="T90" fmla="*/ 3 w 112"/>
                <a:gd name="T91" fmla="*/ 296 h 386"/>
                <a:gd name="T92" fmla="*/ 6 w 112"/>
                <a:gd name="T93" fmla="*/ 311 h 386"/>
                <a:gd name="T94" fmla="*/ 9 w 112"/>
                <a:gd name="T95" fmla="*/ 326 h 386"/>
                <a:gd name="T96" fmla="*/ 9 w 112"/>
                <a:gd name="T97" fmla="*/ 341 h 386"/>
                <a:gd name="T98" fmla="*/ 12 w 112"/>
                <a:gd name="T99" fmla="*/ 355 h 386"/>
                <a:gd name="T100" fmla="*/ 19 w 112"/>
                <a:gd name="T101" fmla="*/ 370 h 38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2"/>
                <a:gd name="T154" fmla="*/ 0 h 386"/>
                <a:gd name="T155" fmla="*/ 112 w 112"/>
                <a:gd name="T156" fmla="*/ 386 h 38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2" h="386">
                  <a:moveTo>
                    <a:pt x="19" y="385"/>
                  </a:moveTo>
                  <a:lnTo>
                    <a:pt x="19" y="378"/>
                  </a:lnTo>
                  <a:lnTo>
                    <a:pt x="19" y="370"/>
                  </a:lnTo>
                  <a:lnTo>
                    <a:pt x="22" y="363"/>
                  </a:lnTo>
                  <a:lnTo>
                    <a:pt x="28" y="352"/>
                  </a:lnTo>
                  <a:lnTo>
                    <a:pt x="34" y="348"/>
                  </a:lnTo>
                  <a:lnTo>
                    <a:pt x="40" y="341"/>
                  </a:lnTo>
                  <a:lnTo>
                    <a:pt x="46" y="329"/>
                  </a:lnTo>
                  <a:lnTo>
                    <a:pt x="52" y="322"/>
                  </a:lnTo>
                  <a:lnTo>
                    <a:pt x="56" y="315"/>
                  </a:lnTo>
                  <a:lnTo>
                    <a:pt x="62" y="311"/>
                  </a:lnTo>
                  <a:lnTo>
                    <a:pt x="65" y="304"/>
                  </a:lnTo>
                  <a:lnTo>
                    <a:pt x="68" y="296"/>
                  </a:lnTo>
                  <a:lnTo>
                    <a:pt x="74" y="292"/>
                  </a:lnTo>
                  <a:lnTo>
                    <a:pt x="80" y="285"/>
                  </a:lnTo>
                  <a:lnTo>
                    <a:pt x="83" y="278"/>
                  </a:lnTo>
                  <a:lnTo>
                    <a:pt x="89" y="274"/>
                  </a:lnTo>
                  <a:lnTo>
                    <a:pt x="93" y="267"/>
                  </a:lnTo>
                  <a:lnTo>
                    <a:pt x="96" y="259"/>
                  </a:lnTo>
                  <a:lnTo>
                    <a:pt x="99" y="252"/>
                  </a:lnTo>
                  <a:lnTo>
                    <a:pt x="102" y="244"/>
                  </a:lnTo>
                  <a:lnTo>
                    <a:pt x="102" y="237"/>
                  </a:lnTo>
                  <a:lnTo>
                    <a:pt x="105" y="230"/>
                  </a:lnTo>
                  <a:lnTo>
                    <a:pt x="108" y="222"/>
                  </a:lnTo>
                  <a:lnTo>
                    <a:pt x="108" y="215"/>
                  </a:lnTo>
                  <a:lnTo>
                    <a:pt x="111" y="207"/>
                  </a:lnTo>
                  <a:lnTo>
                    <a:pt x="111" y="200"/>
                  </a:lnTo>
                  <a:lnTo>
                    <a:pt x="108" y="193"/>
                  </a:lnTo>
                  <a:lnTo>
                    <a:pt x="105" y="185"/>
                  </a:lnTo>
                  <a:lnTo>
                    <a:pt x="105" y="178"/>
                  </a:lnTo>
                  <a:lnTo>
                    <a:pt x="102" y="167"/>
                  </a:lnTo>
                  <a:lnTo>
                    <a:pt x="99" y="159"/>
                  </a:lnTo>
                  <a:lnTo>
                    <a:pt x="99" y="152"/>
                  </a:lnTo>
                  <a:lnTo>
                    <a:pt x="96" y="144"/>
                  </a:lnTo>
                  <a:lnTo>
                    <a:pt x="96" y="133"/>
                  </a:lnTo>
                  <a:lnTo>
                    <a:pt x="93" y="122"/>
                  </a:lnTo>
                  <a:lnTo>
                    <a:pt x="89" y="115"/>
                  </a:lnTo>
                  <a:lnTo>
                    <a:pt x="89" y="104"/>
                  </a:lnTo>
                  <a:lnTo>
                    <a:pt x="86" y="96"/>
                  </a:lnTo>
                  <a:lnTo>
                    <a:pt x="83" y="89"/>
                  </a:lnTo>
                  <a:lnTo>
                    <a:pt x="80" y="81"/>
                  </a:lnTo>
                  <a:lnTo>
                    <a:pt x="80" y="74"/>
                  </a:lnTo>
                  <a:lnTo>
                    <a:pt x="77" y="67"/>
                  </a:lnTo>
                  <a:lnTo>
                    <a:pt x="77" y="59"/>
                  </a:lnTo>
                  <a:lnTo>
                    <a:pt x="74" y="52"/>
                  </a:lnTo>
                  <a:lnTo>
                    <a:pt x="74" y="44"/>
                  </a:lnTo>
                  <a:lnTo>
                    <a:pt x="71" y="37"/>
                  </a:lnTo>
                  <a:lnTo>
                    <a:pt x="71" y="30"/>
                  </a:lnTo>
                  <a:lnTo>
                    <a:pt x="68" y="22"/>
                  </a:lnTo>
                  <a:lnTo>
                    <a:pt x="65" y="15"/>
                  </a:lnTo>
                  <a:lnTo>
                    <a:pt x="62" y="7"/>
                  </a:lnTo>
                  <a:lnTo>
                    <a:pt x="62" y="0"/>
                  </a:lnTo>
                  <a:lnTo>
                    <a:pt x="59" y="7"/>
                  </a:lnTo>
                  <a:lnTo>
                    <a:pt x="59" y="15"/>
                  </a:lnTo>
                  <a:lnTo>
                    <a:pt x="59" y="22"/>
                  </a:lnTo>
                  <a:lnTo>
                    <a:pt x="59" y="30"/>
                  </a:lnTo>
                  <a:lnTo>
                    <a:pt x="59" y="37"/>
                  </a:lnTo>
                  <a:lnTo>
                    <a:pt x="59" y="44"/>
                  </a:lnTo>
                  <a:lnTo>
                    <a:pt x="59" y="52"/>
                  </a:lnTo>
                  <a:lnTo>
                    <a:pt x="56" y="59"/>
                  </a:lnTo>
                  <a:lnTo>
                    <a:pt x="52" y="67"/>
                  </a:lnTo>
                  <a:lnTo>
                    <a:pt x="49" y="74"/>
                  </a:lnTo>
                  <a:lnTo>
                    <a:pt x="46" y="81"/>
                  </a:lnTo>
                  <a:lnTo>
                    <a:pt x="43" y="89"/>
                  </a:lnTo>
                  <a:lnTo>
                    <a:pt x="40" y="96"/>
                  </a:lnTo>
                  <a:lnTo>
                    <a:pt x="34" y="104"/>
                  </a:lnTo>
                  <a:lnTo>
                    <a:pt x="31" y="111"/>
                  </a:lnTo>
                  <a:lnTo>
                    <a:pt x="25" y="118"/>
                  </a:lnTo>
                  <a:lnTo>
                    <a:pt x="22" y="126"/>
                  </a:lnTo>
                  <a:lnTo>
                    <a:pt x="19" y="133"/>
                  </a:lnTo>
                  <a:lnTo>
                    <a:pt x="15" y="141"/>
                  </a:lnTo>
                  <a:lnTo>
                    <a:pt x="12" y="148"/>
                  </a:lnTo>
                  <a:lnTo>
                    <a:pt x="9" y="155"/>
                  </a:lnTo>
                  <a:lnTo>
                    <a:pt x="6" y="163"/>
                  </a:lnTo>
                  <a:lnTo>
                    <a:pt x="3" y="170"/>
                  </a:lnTo>
                  <a:lnTo>
                    <a:pt x="3" y="178"/>
                  </a:lnTo>
                  <a:lnTo>
                    <a:pt x="0" y="185"/>
                  </a:lnTo>
                  <a:lnTo>
                    <a:pt x="0" y="193"/>
                  </a:lnTo>
                  <a:lnTo>
                    <a:pt x="0" y="200"/>
                  </a:lnTo>
                  <a:lnTo>
                    <a:pt x="0" y="207"/>
                  </a:lnTo>
                  <a:lnTo>
                    <a:pt x="0" y="215"/>
                  </a:lnTo>
                  <a:lnTo>
                    <a:pt x="0" y="222"/>
                  </a:lnTo>
                  <a:lnTo>
                    <a:pt x="0" y="230"/>
                  </a:lnTo>
                  <a:lnTo>
                    <a:pt x="0" y="237"/>
                  </a:lnTo>
                  <a:lnTo>
                    <a:pt x="0" y="244"/>
                  </a:lnTo>
                  <a:lnTo>
                    <a:pt x="0" y="252"/>
                  </a:lnTo>
                  <a:lnTo>
                    <a:pt x="0" y="259"/>
                  </a:lnTo>
                  <a:lnTo>
                    <a:pt x="3" y="267"/>
                  </a:lnTo>
                  <a:lnTo>
                    <a:pt x="3" y="274"/>
                  </a:lnTo>
                  <a:lnTo>
                    <a:pt x="3" y="281"/>
                  </a:lnTo>
                  <a:lnTo>
                    <a:pt x="3" y="289"/>
                  </a:lnTo>
                  <a:lnTo>
                    <a:pt x="3" y="296"/>
                  </a:lnTo>
                  <a:lnTo>
                    <a:pt x="3" y="304"/>
                  </a:lnTo>
                  <a:lnTo>
                    <a:pt x="6" y="311"/>
                  </a:lnTo>
                  <a:lnTo>
                    <a:pt x="6" y="318"/>
                  </a:lnTo>
                  <a:lnTo>
                    <a:pt x="9" y="326"/>
                  </a:lnTo>
                  <a:lnTo>
                    <a:pt x="9" y="333"/>
                  </a:lnTo>
                  <a:lnTo>
                    <a:pt x="9" y="341"/>
                  </a:lnTo>
                  <a:lnTo>
                    <a:pt x="9" y="348"/>
                  </a:lnTo>
                  <a:lnTo>
                    <a:pt x="12" y="355"/>
                  </a:lnTo>
                  <a:lnTo>
                    <a:pt x="15" y="363"/>
                  </a:lnTo>
                  <a:lnTo>
                    <a:pt x="19" y="370"/>
                  </a:lnTo>
                  <a:lnTo>
                    <a:pt x="19" y="378"/>
                  </a:lnTo>
                </a:path>
              </a:pathLst>
            </a:custGeom>
            <a:solidFill>
              <a:srgbClr val="FF0000"/>
            </a:solidFill>
            <a:ln w="25400" cap="rnd">
              <a:solidFill>
                <a:srgbClr val="FE9B03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304" y="1843"/>
              <a:ext cx="127" cy="129"/>
            </a:xfrm>
            <a:custGeom>
              <a:avLst/>
              <a:gdLst>
                <a:gd name="T0" fmla="*/ 0 w 127"/>
                <a:gd name="T1" fmla="*/ 128 h 129"/>
                <a:gd name="T2" fmla="*/ 10 w 127"/>
                <a:gd name="T3" fmla="*/ 128 h 129"/>
                <a:gd name="T4" fmla="*/ 15 w 127"/>
                <a:gd name="T5" fmla="*/ 119 h 129"/>
                <a:gd name="T6" fmla="*/ 24 w 127"/>
                <a:gd name="T7" fmla="*/ 119 h 129"/>
                <a:gd name="T8" fmla="*/ 34 w 127"/>
                <a:gd name="T9" fmla="*/ 111 h 129"/>
                <a:gd name="T10" fmla="*/ 44 w 127"/>
                <a:gd name="T11" fmla="*/ 107 h 129"/>
                <a:gd name="T12" fmla="*/ 48 w 127"/>
                <a:gd name="T13" fmla="*/ 98 h 129"/>
                <a:gd name="T14" fmla="*/ 58 w 127"/>
                <a:gd name="T15" fmla="*/ 98 h 129"/>
                <a:gd name="T16" fmla="*/ 63 w 127"/>
                <a:gd name="T17" fmla="*/ 90 h 129"/>
                <a:gd name="T18" fmla="*/ 68 w 127"/>
                <a:gd name="T19" fmla="*/ 81 h 129"/>
                <a:gd name="T20" fmla="*/ 78 w 127"/>
                <a:gd name="T21" fmla="*/ 73 h 129"/>
                <a:gd name="T22" fmla="*/ 78 w 127"/>
                <a:gd name="T23" fmla="*/ 64 h 129"/>
                <a:gd name="T24" fmla="*/ 87 w 127"/>
                <a:gd name="T25" fmla="*/ 60 h 129"/>
                <a:gd name="T26" fmla="*/ 87 w 127"/>
                <a:gd name="T27" fmla="*/ 51 h 129"/>
                <a:gd name="T28" fmla="*/ 87 w 127"/>
                <a:gd name="T29" fmla="*/ 43 h 129"/>
                <a:gd name="T30" fmla="*/ 92 w 127"/>
                <a:gd name="T31" fmla="*/ 34 h 129"/>
                <a:gd name="T32" fmla="*/ 102 w 127"/>
                <a:gd name="T33" fmla="*/ 30 h 129"/>
                <a:gd name="T34" fmla="*/ 102 w 127"/>
                <a:gd name="T35" fmla="*/ 21 h 129"/>
                <a:gd name="T36" fmla="*/ 107 w 127"/>
                <a:gd name="T37" fmla="*/ 13 h 129"/>
                <a:gd name="T38" fmla="*/ 107 w 127"/>
                <a:gd name="T39" fmla="*/ 4 h 129"/>
                <a:gd name="T40" fmla="*/ 116 w 127"/>
                <a:gd name="T41" fmla="*/ 0 h 129"/>
                <a:gd name="T42" fmla="*/ 116 w 127"/>
                <a:gd name="T43" fmla="*/ 9 h 129"/>
                <a:gd name="T44" fmla="*/ 116 w 127"/>
                <a:gd name="T45" fmla="*/ 17 h 129"/>
                <a:gd name="T46" fmla="*/ 121 w 127"/>
                <a:gd name="T47" fmla="*/ 26 h 129"/>
                <a:gd name="T48" fmla="*/ 121 w 127"/>
                <a:gd name="T49" fmla="*/ 34 h 129"/>
                <a:gd name="T50" fmla="*/ 121 w 127"/>
                <a:gd name="T51" fmla="*/ 43 h 129"/>
                <a:gd name="T52" fmla="*/ 126 w 127"/>
                <a:gd name="T53" fmla="*/ 51 h 129"/>
                <a:gd name="T54" fmla="*/ 126 w 127"/>
                <a:gd name="T55" fmla="*/ 60 h 129"/>
                <a:gd name="T56" fmla="*/ 126 w 127"/>
                <a:gd name="T57" fmla="*/ 68 h 129"/>
                <a:gd name="T58" fmla="*/ 126 w 127"/>
                <a:gd name="T59" fmla="*/ 77 h 129"/>
                <a:gd name="T60" fmla="*/ 126 w 127"/>
                <a:gd name="T61" fmla="*/ 85 h 129"/>
                <a:gd name="T62" fmla="*/ 121 w 127"/>
                <a:gd name="T63" fmla="*/ 94 h 129"/>
                <a:gd name="T64" fmla="*/ 111 w 127"/>
                <a:gd name="T65" fmla="*/ 94 h 129"/>
                <a:gd name="T66" fmla="*/ 107 w 127"/>
                <a:gd name="T67" fmla="*/ 102 h 129"/>
                <a:gd name="T68" fmla="*/ 97 w 127"/>
                <a:gd name="T69" fmla="*/ 107 h 129"/>
                <a:gd name="T70" fmla="*/ 87 w 127"/>
                <a:gd name="T71" fmla="*/ 111 h 129"/>
                <a:gd name="T72" fmla="*/ 78 w 127"/>
                <a:gd name="T73" fmla="*/ 115 h 129"/>
                <a:gd name="T74" fmla="*/ 68 w 127"/>
                <a:gd name="T75" fmla="*/ 115 h 129"/>
                <a:gd name="T76" fmla="*/ 58 w 127"/>
                <a:gd name="T77" fmla="*/ 115 h 129"/>
                <a:gd name="T78" fmla="*/ 48 w 127"/>
                <a:gd name="T79" fmla="*/ 115 h 129"/>
                <a:gd name="T80" fmla="*/ 39 w 127"/>
                <a:gd name="T81" fmla="*/ 115 h 129"/>
                <a:gd name="T82" fmla="*/ 29 w 127"/>
                <a:gd name="T83" fmla="*/ 119 h 129"/>
                <a:gd name="T84" fmla="*/ 19 w 127"/>
                <a:gd name="T85" fmla="*/ 124 h 129"/>
                <a:gd name="T86" fmla="*/ 10 w 127"/>
                <a:gd name="T87" fmla="*/ 128 h 129"/>
                <a:gd name="T88" fmla="*/ 0 w 127"/>
                <a:gd name="T89" fmla="*/ 128 h 129"/>
                <a:gd name="T90" fmla="*/ 63 w 127"/>
                <a:gd name="T91" fmla="*/ 98 h 12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27"/>
                <a:gd name="T139" fmla="*/ 0 h 129"/>
                <a:gd name="T140" fmla="*/ 127 w 127"/>
                <a:gd name="T141" fmla="*/ 129 h 12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27" h="129">
                  <a:moveTo>
                    <a:pt x="0" y="128"/>
                  </a:moveTo>
                  <a:lnTo>
                    <a:pt x="10" y="128"/>
                  </a:lnTo>
                  <a:lnTo>
                    <a:pt x="15" y="119"/>
                  </a:lnTo>
                  <a:lnTo>
                    <a:pt x="24" y="119"/>
                  </a:lnTo>
                  <a:lnTo>
                    <a:pt x="34" y="111"/>
                  </a:lnTo>
                  <a:lnTo>
                    <a:pt x="44" y="107"/>
                  </a:lnTo>
                  <a:lnTo>
                    <a:pt x="48" y="98"/>
                  </a:lnTo>
                  <a:lnTo>
                    <a:pt x="58" y="98"/>
                  </a:lnTo>
                  <a:lnTo>
                    <a:pt x="63" y="90"/>
                  </a:lnTo>
                  <a:lnTo>
                    <a:pt x="68" y="81"/>
                  </a:lnTo>
                  <a:lnTo>
                    <a:pt x="78" y="73"/>
                  </a:lnTo>
                  <a:lnTo>
                    <a:pt x="78" y="64"/>
                  </a:lnTo>
                  <a:lnTo>
                    <a:pt x="87" y="60"/>
                  </a:lnTo>
                  <a:lnTo>
                    <a:pt x="87" y="51"/>
                  </a:lnTo>
                  <a:lnTo>
                    <a:pt x="87" y="43"/>
                  </a:lnTo>
                  <a:lnTo>
                    <a:pt x="92" y="34"/>
                  </a:lnTo>
                  <a:lnTo>
                    <a:pt x="102" y="30"/>
                  </a:lnTo>
                  <a:lnTo>
                    <a:pt x="102" y="21"/>
                  </a:lnTo>
                  <a:lnTo>
                    <a:pt x="107" y="13"/>
                  </a:lnTo>
                  <a:lnTo>
                    <a:pt x="107" y="4"/>
                  </a:lnTo>
                  <a:lnTo>
                    <a:pt x="116" y="0"/>
                  </a:lnTo>
                  <a:lnTo>
                    <a:pt x="116" y="9"/>
                  </a:lnTo>
                  <a:lnTo>
                    <a:pt x="116" y="17"/>
                  </a:lnTo>
                  <a:lnTo>
                    <a:pt x="121" y="26"/>
                  </a:lnTo>
                  <a:lnTo>
                    <a:pt x="121" y="34"/>
                  </a:lnTo>
                  <a:lnTo>
                    <a:pt x="121" y="43"/>
                  </a:lnTo>
                  <a:lnTo>
                    <a:pt x="126" y="51"/>
                  </a:lnTo>
                  <a:lnTo>
                    <a:pt x="126" y="60"/>
                  </a:lnTo>
                  <a:lnTo>
                    <a:pt x="126" y="68"/>
                  </a:lnTo>
                  <a:lnTo>
                    <a:pt x="126" y="77"/>
                  </a:lnTo>
                  <a:lnTo>
                    <a:pt x="126" y="85"/>
                  </a:lnTo>
                  <a:lnTo>
                    <a:pt x="121" y="94"/>
                  </a:lnTo>
                  <a:lnTo>
                    <a:pt x="111" y="94"/>
                  </a:lnTo>
                  <a:lnTo>
                    <a:pt x="107" y="102"/>
                  </a:lnTo>
                  <a:lnTo>
                    <a:pt x="97" y="107"/>
                  </a:lnTo>
                  <a:lnTo>
                    <a:pt x="87" y="111"/>
                  </a:lnTo>
                  <a:lnTo>
                    <a:pt x="78" y="115"/>
                  </a:lnTo>
                  <a:lnTo>
                    <a:pt x="68" y="115"/>
                  </a:lnTo>
                  <a:lnTo>
                    <a:pt x="58" y="115"/>
                  </a:lnTo>
                  <a:lnTo>
                    <a:pt x="48" y="115"/>
                  </a:lnTo>
                  <a:lnTo>
                    <a:pt x="39" y="115"/>
                  </a:lnTo>
                  <a:lnTo>
                    <a:pt x="29" y="119"/>
                  </a:lnTo>
                  <a:lnTo>
                    <a:pt x="19" y="124"/>
                  </a:lnTo>
                  <a:lnTo>
                    <a:pt x="10" y="128"/>
                  </a:lnTo>
                  <a:lnTo>
                    <a:pt x="0" y="128"/>
                  </a:lnTo>
                  <a:lnTo>
                    <a:pt x="63" y="98"/>
                  </a:lnTo>
                </a:path>
              </a:pathLst>
            </a:custGeom>
            <a:solidFill>
              <a:srgbClr val="FFCC99"/>
            </a:solid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+mn-cs"/>
                </a:defRPr>
              </a:lvl9pPr>
            </a:lstStyle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7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222" y="1595266"/>
            <a:ext cx="9100218" cy="422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2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2556</TotalTime>
  <Words>141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Comic Sans MS</vt:lpstr>
      <vt:lpstr>Wingdings 3</vt:lpstr>
      <vt:lpstr>Ion</vt:lpstr>
      <vt:lpstr>PowerPoint Presentation</vt:lpstr>
      <vt:lpstr>A Scalable Producer-Consumer Pool Based on Elimination –Diffraction Trees</vt:lpstr>
      <vt:lpstr>PowerPoint Presentation</vt:lpstr>
      <vt:lpstr>Intro</vt:lpstr>
      <vt:lpstr>Intro</vt:lpstr>
      <vt:lpstr>Intro</vt:lpstr>
      <vt:lpstr>Intro</vt:lpstr>
      <vt:lpstr>Intro</vt:lpstr>
      <vt:lpstr>Intro</vt:lpstr>
      <vt:lpstr>Implementation</vt:lpstr>
      <vt:lpstr>Implementation: Thread Pool</vt:lpstr>
      <vt:lpstr>Implementation</vt:lpstr>
      <vt:lpstr>Implementation</vt:lpstr>
      <vt:lpstr>Implementation</vt:lpstr>
      <vt:lpstr>Testing: Test Platform</vt:lpstr>
      <vt:lpstr>Testing: Methodology</vt:lpstr>
      <vt:lpstr>Testing: Experimental vs. Control</vt:lpstr>
      <vt:lpstr>Testing: Data Breakdown</vt:lpstr>
      <vt:lpstr>Testing: Concurrent vs. Sequential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Scalable Producer-Consumer Pool Based on Elimination –Diffraction Trees</dc:title>
  <dc:creator>Clayton Barham</dc:creator>
  <cp:lastModifiedBy>Clayton Barham</cp:lastModifiedBy>
  <cp:revision>25</cp:revision>
  <dcterms:created xsi:type="dcterms:W3CDTF">2016-03-16T20:41:26Z</dcterms:created>
  <dcterms:modified xsi:type="dcterms:W3CDTF">2016-04-11T19:53:39Z</dcterms:modified>
</cp:coreProperties>
</file>