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0"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2934" y="-2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0C4181-6B95-4467-AFD3-E966F09AABB2}"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78C5B-B58F-4F57-90F8-688D1768D0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0C4181-6B95-4467-AFD3-E966F09AABB2}"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78C5B-B58F-4F57-90F8-688D1768D0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0C4181-6B95-4467-AFD3-E966F09AABB2}"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78C5B-B58F-4F57-90F8-688D1768D0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0C4181-6B95-4467-AFD3-E966F09AABB2}"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78C5B-B58F-4F57-90F8-688D1768D0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0C4181-6B95-4467-AFD3-E966F09AABB2}"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78C5B-B58F-4F57-90F8-688D1768D0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0C4181-6B95-4467-AFD3-E966F09AABB2}"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78C5B-B58F-4F57-90F8-688D1768D0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0C4181-6B95-4467-AFD3-E966F09AABB2}" type="datetimeFigureOut">
              <a:rPr lang="en-US" smtClean="0"/>
              <a:pPr/>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D78C5B-B58F-4F57-90F8-688D1768D0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0C4181-6B95-4467-AFD3-E966F09AABB2}" type="datetimeFigureOut">
              <a:rPr lang="en-US" smtClean="0"/>
              <a:pPr/>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D78C5B-B58F-4F57-90F8-688D1768D0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C4181-6B95-4467-AFD3-E966F09AABB2}" type="datetimeFigureOut">
              <a:rPr lang="en-US" smtClean="0"/>
              <a:pPr/>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D78C5B-B58F-4F57-90F8-688D1768D0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0C4181-6B95-4467-AFD3-E966F09AABB2}"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78C5B-B58F-4F57-90F8-688D1768D0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0C4181-6B95-4467-AFD3-E966F09AABB2}"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78C5B-B58F-4F57-90F8-688D1768D0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C4181-6B95-4467-AFD3-E966F09AABB2}" type="datetimeFigureOut">
              <a:rPr lang="en-US" smtClean="0"/>
              <a:pPr/>
              <a:t>5/5/2022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78C5B-B58F-4F57-90F8-688D1768D0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85720" y="214291"/>
            <a:ext cx="8172480" cy="1071569"/>
          </a:xfrm>
        </p:spPr>
        <p:txBody>
          <a:bodyPr>
            <a:noAutofit/>
          </a:bodyPr>
          <a:lstStyle/>
          <a:p>
            <a:r>
              <a:rPr lang="en-US" sz="7500" b="1" dirty="0" smtClean="0">
                <a:solidFill>
                  <a:srgbClr val="002060"/>
                </a:solidFill>
              </a:rPr>
              <a:t/>
            </a:r>
            <a:br>
              <a:rPr lang="en-US" sz="7500" b="1" dirty="0" smtClean="0">
                <a:solidFill>
                  <a:srgbClr val="002060"/>
                </a:solidFill>
              </a:rPr>
            </a:br>
            <a:r>
              <a:rPr lang="en-US" sz="7500" b="1" dirty="0" smtClean="0">
                <a:solidFill>
                  <a:srgbClr val="002060"/>
                </a:solidFill>
              </a:rPr>
              <a:t>Bootstrap</a:t>
            </a:r>
            <a:r>
              <a:rPr lang="en-US" sz="7500" b="1" dirty="0">
                <a:solidFill>
                  <a:srgbClr val="002060"/>
                </a:solidFill>
              </a:rPr>
              <a:t/>
            </a:r>
            <a:br>
              <a:rPr lang="en-US" sz="7500" b="1" dirty="0">
                <a:solidFill>
                  <a:srgbClr val="002060"/>
                </a:solidFill>
              </a:rPr>
            </a:br>
            <a:endParaRPr lang="en-US" sz="7500" b="1" dirty="0">
              <a:solidFill>
                <a:srgbClr val="002060"/>
              </a:solidFill>
            </a:endParaRPr>
          </a:p>
        </p:txBody>
      </p:sp>
      <p:sp>
        <p:nvSpPr>
          <p:cNvPr id="5" name="Title 1"/>
          <p:cNvSpPr>
            <a:spLocks noGrp="1"/>
          </p:cNvSpPr>
          <p:nvPr>
            <p:ph type="subTitle" idx="1"/>
          </p:nvPr>
        </p:nvSpPr>
        <p:spPr>
          <a:xfrm>
            <a:off x="142844" y="1500174"/>
            <a:ext cx="8786874" cy="4138626"/>
          </a:xfrm>
        </p:spPr>
        <p:txBody>
          <a:bodyPr>
            <a:normAutofit fontScale="97500"/>
          </a:bodyPr>
          <a:lstStyle/>
          <a:p>
            <a:endParaRPr lang="en-IN" dirty="0" smtClean="0">
              <a:solidFill>
                <a:srgbClr val="002060"/>
              </a:solidFill>
              <a:latin typeface="Times New Roman" pitchFamily="18" charset="0"/>
              <a:ea typeface="Tahoma" pitchFamily="34" charset="0"/>
              <a:cs typeface="Times New Roman" pitchFamily="18" charset="0"/>
            </a:endParaRPr>
          </a:p>
          <a:p>
            <a:endParaRPr lang="en-IN" dirty="0">
              <a:solidFill>
                <a:srgbClr val="002060"/>
              </a:solidFill>
              <a:latin typeface="Times New Roman" pitchFamily="18" charset="0"/>
              <a:ea typeface="Tahoma" pitchFamily="34" charset="0"/>
              <a:cs typeface="Times New Roman" pitchFamily="18" charset="0"/>
            </a:endParaRPr>
          </a:p>
          <a:p>
            <a:r>
              <a:rPr lang="en-IN" dirty="0" smtClean="0">
                <a:solidFill>
                  <a:srgbClr val="002060"/>
                </a:solidFill>
                <a:latin typeface="Times New Roman" pitchFamily="18" charset="0"/>
                <a:ea typeface="Tahoma" pitchFamily="34" charset="0"/>
                <a:cs typeface="Times New Roman" pitchFamily="18" charset="0"/>
              </a:rPr>
              <a:t>Bootstrap </a:t>
            </a:r>
            <a:r>
              <a:rPr lang="en-IN" dirty="0">
                <a:solidFill>
                  <a:srgbClr val="002060"/>
                </a:solidFill>
                <a:latin typeface="Times New Roman" pitchFamily="18" charset="0"/>
                <a:ea typeface="Tahoma" pitchFamily="34" charset="0"/>
                <a:cs typeface="Times New Roman" pitchFamily="18" charset="0"/>
              </a:rPr>
              <a:t>is the popular HTML, CSS and JavaScript framework for developing a responsive and mobile friendly website.</a:t>
            </a:r>
            <a:endParaRPr lang="en-US" dirty="0">
              <a:solidFill>
                <a:srgbClr val="002060"/>
              </a:solidFill>
              <a:latin typeface="Times New Roman" pitchFamily="18" charset="0"/>
              <a:ea typeface="Tahoma" pitchFamily="34"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latin typeface="Times New Roman" pitchFamily="18" charset="0"/>
                <a:cs typeface="Times New Roman" pitchFamily="18" charset="0"/>
              </a:rPr>
              <a:t>Bootstrap for Mobile</a:t>
            </a: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r>
              <a:rPr lang="en-IN" b="1" dirty="0">
                <a:solidFill>
                  <a:srgbClr val="002060"/>
                </a:solidFill>
                <a:latin typeface="Times New Roman" pitchFamily="18" charset="0"/>
                <a:cs typeface="Times New Roman" pitchFamily="18" charset="0"/>
              </a:rPr>
              <a:t>Bootstrap is mobile friendly:</a:t>
            </a:r>
            <a:r>
              <a:rPr lang="en-IN" dirty="0">
                <a:solidFill>
                  <a:srgbClr val="002060"/>
                </a:solidFill>
                <a:latin typeface="Times New Roman" pitchFamily="18" charset="0"/>
                <a:cs typeface="Times New Roman" pitchFamily="18" charset="0"/>
              </a:rPr>
              <a:t> </a:t>
            </a:r>
            <a:r>
              <a:rPr lang="en-IN" dirty="0" smtClean="0">
                <a:solidFill>
                  <a:srgbClr val="002060"/>
                </a:solidFill>
                <a:latin typeface="Times New Roman" pitchFamily="18" charset="0"/>
                <a:cs typeface="Times New Roman" pitchFamily="18" charset="0"/>
              </a:rPr>
              <a:t>Bootstrap </a:t>
            </a:r>
            <a:r>
              <a:rPr lang="en-IN" dirty="0">
                <a:solidFill>
                  <a:srgbClr val="002060"/>
                </a:solidFill>
                <a:latin typeface="Times New Roman" pitchFamily="18" charset="0"/>
                <a:cs typeface="Times New Roman" pitchFamily="18" charset="0"/>
              </a:rPr>
              <a:t>is designed to be responsive to mobile devices.</a:t>
            </a:r>
          </a:p>
          <a:p>
            <a:r>
              <a:rPr lang="en-IN" dirty="0">
                <a:solidFill>
                  <a:srgbClr val="002060"/>
                </a:solidFill>
                <a:latin typeface="Times New Roman" pitchFamily="18" charset="0"/>
                <a:cs typeface="Times New Roman" pitchFamily="18" charset="0"/>
              </a:rPr>
              <a:t>Mobile-first styles are part of the core framework of </a:t>
            </a:r>
            <a:r>
              <a:rPr lang="en-IN" dirty="0" err="1">
                <a:solidFill>
                  <a:srgbClr val="002060"/>
                </a:solidFill>
                <a:latin typeface="Times New Roman" pitchFamily="18" charset="0"/>
                <a:cs typeface="Times New Roman" pitchFamily="18" charset="0"/>
              </a:rPr>
              <a:t>Bootstrap.You</a:t>
            </a:r>
            <a:r>
              <a:rPr lang="en-IN" dirty="0">
                <a:solidFill>
                  <a:srgbClr val="002060"/>
                </a:solidFill>
                <a:latin typeface="Times New Roman" pitchFamily="18" charset="0"/>
                <a:cs typeface="Times New Roman" pitchFamily="18" charset="0"/>
              </a:rPr>
              <a:t> have to add the following &lt;meta&gt; tag inside the &lt;head&gt; element for proper rendering and touch zooming:</a:t>
            </a:r>
          </a:p>
          <a:p>
            <a:r>
              <a:rPr lang="en-IN" b="1" dirty="0">
                <a:solidFill>
                  <a:srgbClr val="002060"/>
                </a:solidFill>
                <a:latin typeface="Times New Roman" pitchFamily="18" charset="0"/>
                <a:cs typeface="Times New Roman" pitchFamily="18" charset="0"/>
              </a:rPr>
              <a:t>&lt;meta</a:t>
            </a:r>
            <a:r>
              <a:rPr lang="en-IN" dirty="0">
                <a:solidFill>
                  <a:srgbClr val="002060"/>
                </a:solidFill>
                <a:latin typeface="Times New Roman" pitchFamily="18" charset="0"/>
                <a:cs typeface="Times New Roman" pitchFamily="18" charset="0"/>
              </a:rPr>
              <a:t> name="viewport" content="width=device-width, initial-scale=1"</a:t>
            </a:r>
            <a:r>
              <a:rPr lang="en-IN" b="1" dirty="0">
                <a:solidFill>
                  <a:srgbClr val="002060"/>
                </a:solidFill>
                <a:latin typeface="Times New Roman" pitchFamily="18" charset="0"/>
                <a:cs typeface="Times New Roman" pitchFamily="18" charset="0"/>
              </a:rPr>
              <a:t>&gt;</a:t>
            </a:r>
            <a:r>
              <a:rPr lang="en-IN" dirty="0">
                <a:solidFill>
                  <a:srgbClr val="002060"/>
                </a:solidFill>
                <a:latin typeface="Times New Roman" pitchFamily="18" charset="0"/>
                <a:cs typeface="Times New Roman" pitchFamily="18" charset="0"/>
              </a:rPr>
              <a:t>  </a:t>
            </a:r>
          </a:p>
          <a:p>
            <a:r>
              <a:rPr lang="en-IN" b="1" dirty="0">
                <a:solidFill>
                  <a:srgbClr val="002060"/>
                </a:solidFill>
                <a:latin typeface="Times New Roman" pitchFamily="18" charset="0"/>
                <a:cs typeface="Times New Roman" pitchFamily="18" charset="0"/>
              </a:rPr>
              <a:t>Note:</a:t>
            </a:r>
            <a:r>
              <a:rPr lang="en-IN" dirty="0">
                <a:solidFill>
                  <a:srgbClr val="002060"/>
                </a:solidFill>
                <a:latin typeface="Times New Roman" pitchFamily="18" charset="0"/>
                <a:cs typeface="Times New Roman" pitchFamily="18" charset="0"/>
              </a:rPr>
              <a:t> The </a:t>
            </a:r>
            <a:r>
              <a:rPr lang="en-IN" b="1" dirty="0">
                <a:solidFill>
                  <a:srgbClr val="002060"/>
                </a:solidFill>
                <a:latin typeface="Times New Roman" pitchFamily="18" charset="0"/>
                <a:cs typeface="Times New Roman" pitchFamily="18" charset="0"/>
              </a:rPr>
              <a:t>"width=device-width" </a:t>
            </a:r>
            <a:r>
              <a:rPr lang="en-IN" dirty="0">
                <a:solidFill>
                  <a:srgbClr val="002060"/>
                </a:solidFill>
                <a:latin typeface="Times New Roman" pitchFamily="18" charset="0"/>
                <a:cs typeface="Times New Roman" pitchFamily="18" charset="0"/>
              </a:rPr>
              <a:t>part is used to set the width of the page to follow the screen-width of the device (vary according to the devices).</a:t>
            </a:r>
          </a:p>
          <a:p>
            <a:r>
              <a:rPr lang="en-IN" dirty="0">
                <a:solidFill>
                  <a:srgbClr val="002060"/>
                </a:solidFill>
                <a:latin typeface="Times New Roman" pitchFamily="18" charset="0"/>
                <a:cs typeface="Times New Roman" pitchFamily="18" charset="0"/>
              </a:rPr>
              <a:t>The </a:t>
            </a:r>
            <a:r>
              <a:rPr lang="en-IN" b="1" dirty="0">
                <a:solidFill>
                  <a:srgbClr val="002060"/>
                </a:solidFill>
                <a:latin typeface="Times New Roman" pitchFamily="18" charset="0"/>
                <a:cs typeface="Times New Roman" pitchFamily="18" charset="0"/>
              </a:rPr>
              <a:t>initial-scale=1</a:t>
            </a:r>
            <a:r>
              <a:rPr lang="en-IN" dirty="0">
                <a:solidFill>
                  <a:srgbClr val="002060"/>
                </a:solidFill>
                <a:latin typeface="Times New Roman" pitchFamily="18" charset="0"/>
                <a:cs typeface="Times New Roman" pitchFamily="18" charset="0"/>
              </a:rPr>
              <a:t> part is used to set the initial zoom level when the page is first loaded by the browser.</a:t>
            </a:r>
          </a:p>
          <a:p>
            <a:r>
              <a:rPr lang="en-IN" b="1" dirty="0">
                <a:solidFill>
                  <a:srgbClr val="002060"/>
                </a:solidFill>
                <a:latin typeface="Times New Roman" pitchFamily="18" charset="0"/>
                <a:cs typeface="Times New Roman" pitchFamily="18" charset="0"/>
              </a:rPr>
              <a:t>Containers:</a:t>
            </a:r>
            <a:r>
              <a:rPr lang="en-IN" dirty="0">
                <a:solidFill>
                  <a:srgbClr val="002060"/>
                </a:solidFill>
                <a:latin typeface="Times New Roman" pitchFamily="18" charset="0"/>
                <a:cs typeface="Times New Roman" pitchFamily="18" charset="0"/>
              </a:rPr>
              <a:t> container is used to wrap the site contents. There are two container classes.</a:t>
            </a:r>
          </a:p>
          <a:p>
            <a:r>
              <a:rPr lang="en-IN" dirty="0">
                <a:solidFill>
                  <a:srgbClr val="002060"/>
                </a:solidFill>
                <a:latin typeface="Times New Roman" pitchFamily="18" charset="0"/>
                <a:cs typeface="Times New Roman" pitchFamily="18" charset="0"/>
              </a:rPr>
              <a:t>The</a:t>
            </a:r>
            <a:r>
              <a:rPr lang="en-IN" b="1" dirty="0">
                <a:solidFill>
                  <a:srgbClr val="002060"/>
                </a:solidFill>
                <a:latin typeface="Times New Roman" pitchFamily="18" charset="0"/>
                <a:cs typeface="Times New Roman" pitchFamily="18" charset="0"/>
              </a:rPr>
              <a:t> .container class</a:t>
            </a:r>
            <a:r>
              <a:rPr lang="en-IN" dirty="0">
                <a:solidFill>
                  <a:srgbClr val="002060"/>
                </a:solidFill>
                <a:latin typeface="Times New Roman" pitchFamily="18" charset="0"/>
                <a:cs typeface="Times New Roman" pitchFamily="18" charset="0"/>
              </a:rPr>
              <a:t> provides a responsive fixed width container.</a:t>
            </a:r>
          </a:p>
          <a:p>
            <a:r>
              <a:rPr lang="en-IN" dirty="0">
                <a:solidFill>
                  <a:srgbClr val="002060"/>
                </a:solidFill>
                <a:latin typeface="Times New Roman" pitchFamily="18" charset="0"/>
                <a:cs typeface="Times New Roman" pitchFamily="18" charset="0"/>
              </a:rPr>
              <a:t>The </a:t>
            </a:r>
            <a:r>
              <a:rPr lang="en-IN" b="1" dirty="0">
                <a:solidFill>
                  <a:srgbClr val="002060"/>
                </a:solidFill>
                <a:latin typeface="Times New Roman" pitchFamily="18" charset="0"/>
                <a:cs typeface="Times New Roman" pitchFamily="18" charset="0"/>
              </a:rPr>
              <a:t>.container-fluid</a:t>
            </a:r>
            <a:r>
              <a:rPr lang="en-IN" dirty="0">
                <a:solidFill>
                  <a:srgbClr val="002060"/>
                </a:solidFill>
                <a:latin typeface="Times New Roman" pitchFamily="18" charset="0"/>
                <a:cs typeface="Times New Roman" pitchFamily="18" charset="0"/>
              </a:rPr>
              <a:t> class provides a full width container, spanning the entire width of the viewport.</a:t>
            </a:r>
          </a:p>
          <a:p>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Bootstrap </a:t>
            </a:r>
            <a:r>
              <a:rPr lang="en-US" b="1" dirty="0">
                <a:solidFill>
                  <a:srgbClr val="002060"/>
                </a:solidFill>
                <a:latin typeface="Times New Roman" pitchFamily="18" charset="0"/>
                <a:cs typeface="Times New Roman" pitchFamily="18" charset="0"/>
              </a:rPr>
              <a:t>Container</a:t>
            </a:r>
            <a:br>
              <a:rPr lang="en-US" b="1" dirty="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IN" dirty="0">
                <a:solidFill>
                  <a:srgbClr val="002060"/>
                </a:solidFill>
                <a:latin typeface="Times New Roman" pitchFamily="18" charset="0"/>
                <a:cs typeface="Times New Roman" pitchFamily="18" charset="0"/>
              </a:rPr>
              <a:t> Bootstrap, container is used to set the content's margins dealing with the responsive behaviors of your layout. It contains the row elements and the row elements are the container of columns (known as grid system).</a:t>
            </a:r>
          </a:p>
          <a:p>
            <a:r>
              <a:rPr lang="en-IN" dirty="0">
                <a:solidFill>
                  <a:srgbClr val="002060"/>
                </a:solidFill>
                <a:latin typeface="Times New Roman" pitchFamily="18" charset="0"/>
                <a:cs typeface="Times New Roman" pitchFamily="18" charset="0"/>
              </a:rPr>
              <a:t>The </a:t>
            </a:r>
            <a:r>
              <a:rPr lang="en-IN" b="1" dirty="0">
                <a:solidFill>
                  <a:srgbClr val="002060"/>
                </a:solidFill>
                <a:latin typeface="Times New Roman" pitchFamily="18" charset="0"/>
                <a:cs typeface="Times New Roman" pitchFamily="18" charset="0"/>
              </a:rPr>
              <a:t>container class</a:t>
            </a:r>
            <a:r>
              <a:rPr lang="en-IN" dirty="0">
                <a:solidFill>
                  <a:srgbClr val="002060"/>
                </a:solidFill>
                <a:latin typeface="Times New Roman" pitchFamily="18" charset="0"/>
                <a:cs typeface="Times New Roman" pitchFamily="18" charset="0"/>
              </a:rPr>
              <a:t> is used to create boxed content.</a:t>
            </a:r>
          </a:p>
          <a:p>
            <a:pPr>
              <a:buNone/>
            </a:pPr>
            <a:endParaRPr lang="en-IN" dirty="0" smtClean="0">
              <a:solidFill>
                <a:srgbClr val="002060"/>
              </a:solidFill>
              <a:latin typeface="Times New Roman" pitchFamily="18" charset="0"/>
              <a:cs typeface="Times New Roman" pitchFamily="18" charset="0"/>
            </a:endParaRPr>
          </a:p>
          <a:p>
            <a:pPr>
              <a:buNone/>
            </a:pPr>
            <a:r>
              <a:rPr lang="en-IN" dirty="0" smtClean="0">
                <a:solidFill>
                  <a:srgbClr val="002060"/>
                </a:solidFill>
                <a:latin typeface="Times New Roman" pitchFamily="18" charset="0"/>
                <a:cs typeface="Times New Roman" pitchFamily="18" charset="0"/>
              </a:rPr>
              <a:t>There </a:t>
            </a:r>
            <a:r>
              <a:rPr lang="en-IN" dirty="0">
                <a:solidFill>
                  <a:srgbClr val="002060"/>
                </a:solidFill>
                <a:latin typeface="Times New Roman" pitchFamily="18" charset="0"/>
                <a:cs typeface="Times New Roman" pitchFamily="18" charset="0"/>
              </a:rPr>
              <a:t>are two container classes in Bootstrap:</a:t>
            </a:r>
          </a:p>
          <a:p>
            <a:r>
              <a:rPr lang="en-IN" dirty="0">
                <a:solidFill>
                  <a:srgbClr val="002060"/>
                </a:solidFill>
                <a:latin typeface="Times New Roman" pitchFamily="18" charset="0"/>
                <a:cs typeface="Times New Roman" pitchFamily="18" charset="0"/>
              </a:rPr>
              <a:t>container</a:t>
            </a:r>
          </a:p>
          <a:p>
            <a:r>
              <a:rPr lang="en-IN" dirty="0" smtClean="0">
                <a:solidFill>
                  <a:srgbClr val="002060"/>
                </a:solidFill>
                <a:latin typeface="Times New Roman" pitchFamily="18" charset="0"/>
                <a:cs typeface="Times New Roman" pitchFamily="18" charset="0"/>
              </a:rPr>
              <a:t>container-fluid</a:t>
            </a:r>
          </a:p>
          <a:p>
            <a:r>
              <a:rPr lang="en-IN" dirty="0" smtClean="0">
                <a:solidFill>
                  <a:schemeClr val="accent2"/>
                </a:solidFill>
                <a:latin typeface="Times New Roman" pitchFamily="18" charset="0"/>
                <a:cs typeface="Times New Roman" pitchFamily="18" charset="0"/>
              </a:rPr>
              <a:t>.container has a max width pixel value, whereas .container-fluid is max-width 100%.</a:t>
            </a:r>
          </a:p>
          <a:p>
            <a:r>
              <a:rPr lang="en-IN" dirty="0" smtClean="0">
                <a:solidFill>
                  <a:schemeClr val="accent2"/>
                </a:solidFill>
                <a:latin typeface="Times New Roman" pitchFamily="18" charset="0"/>
                <a:cs typeface="Times New Roman" pitchFamily="18" charset="0"/>
              </a:rPr>
              <a:t>.container-fluid continuously resizes as you change the width of your window/browser by any amount.</a:t>
            </a:r>
            <a:endParaRPr lang="en-IN" dirty="0">
              <a:solidFill>
                <a:schemeClr val="accent2"/>
              </a:solidFill>
              <a:latin typeface="Times New Roman" pitchFamily="18" charset="0"/>
              <a:cs typeface="Times New Roman" pitchFamily="18" charset="0"/>
            </a:endParaRPr>
          </a:p>
          <a:p>
            <a:pPr>
              <a:buNone/>
            </a:pP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latin typeface="Times New Roman" pitchFamily="18" charset="0"/>
                <a:cs typeface="Times New Roman" pitchFamily="18" charset="0"/>
              </a:rPr>
              <a:t>Usage of Container</a:t>
            </a: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a:solidFill>
                  <a:srgbClr val="002060"/>
                </a:solidFill>
                <a:latin typeface="Times New Roman" pitchFamily="18" charset="0"/>
                <a:cs typeface="Times New Roman" pitchFamily="18" charset="0"/>
              </a:rPr>
              <a:t>When using .container-fluid because the </a:t>
            </a:r>
            <a:r>
              <a:rPr lang="en-IN" sz="2400" dirty="0" err="1">
                <a:solidFill>
                  <a:srgbClr val="002060"/>
                </a:solidFill>
                <a:latin typeface="Times New Roman" pitchFamily="18" charset="0"/>
                <a:cs typeface="Times New Roman" pitchFamily="18" charset="0"/>
              </a:rPr>
              <a:t>witdh</a:t>
            </a:r>
            <a:r>
              <a:rPr lang="en-IN" sz="2400" dirty="0">
                <a:solidFill>
                  <a:srgbClr val="002060"/>
                </a:solidFill>
                <a:latin typeface="Times New Roman" pitchFamily="18" charset="0"/>
                <a:cs typeface="Times New Roman" pitchFamily="18" charset="0"/>
              </a:rPr>
              <a:t> is related to the viewport width the display is dynamic</a:t>
            </a:r>
          </a:p>
          <a:p>
            <a:r>
              <a:rPr lang="en-IN" sz="2400" dirty="0">
                <a:solidFill>
                  <a:srgbClr val="002060"/>
                </a:solidFill>
                <a:latin typeface="Times New Roman" pitchFamily="18" charset="0"/>
                <a:cs typeface="Times New Roman" pitchFamily="18" charset="0"/>
              </a:rPr>
              <a:t>Use .container-fluid when you want your page to </a:t>
            </a:r>
            <a:r>
              <a:rPr lang="en-IN" sz="2400" b="1" dirty="0" err="1">
                <a:solidFill>
                  <a:srgbClr val="002060"/>
                </a:solidFill>
                <a:latin typeface="Times New Roman" pitchFamily="18" charset="0"/>
                <a:cs typeface="Times New Roman" pitchFamily="18" charset="0"/>
              </a:rPr>
              <a:t>shapeshift</a:t>
            </a:r>
            <a:r>
              <a:rPr lang="en-IN" sz="2400" b="1" dirty="0">
                <a:solidFill>
                  <a:srgbClr val="002060"/>
                </a:solidFill>
                <a:latin typeface="Times New Roman" pitchFamily="18" charset="0"/>
                <a:cs typeface="Times New Roman" pitchFamily="18" charset="0"/>
              </a:rPr>
              <a:t> with every little difference</a:t>
            </a:r>
            <a:r>
              <a:rPr lang="en-IN" sz="2400" dirty="0">
                <a:solidFill>
                  <a:srgbClr val="002060"/>
                </a:solidFill>
                <a:latin typeface="Times New Roman" pitchFamily="18" charset="0"/>
                <a:cs typeface="Times New Roman" pitchFamily="18" charset="0"/>
              </a:rPr>
              <a:t> in its viewport size.</a:t>
            </a:r>
          </a:p>
          <a:p>
            <a:r>
              <a:rPr lang="en-IN" sz="2400" dirty="0">
                <a:solidFill>
                  <a:srgbClr val="002060"/>
                </a:solidFill>
                <a:latin typeface="Times New Roman" pitchFamily="18" charset="0"/>
                <a:cs typeface="Times New Roman" pitchFamily="18" charset="0"/>
              </a:rPr>
              <a:t>Use .container when you want your page to </a:t>
            </a:r>
            <a:r>
              <a:rPr lang="en-IN" sz="2400" b="1" dirty="0" err="1">
                <a:solidFill>
                  <a:srgbClr val="002060"/>
                </a:solidFill>
                <a:latin typeface="Times New Roman" pitchFamily="18" charset="0"/>
                <a:cs typeface="Times New Roman" pitchFamily="18" charset="0"/>
              </a:rPr>
              <a:t>shapeshift</a:t>
            </a:r>
            <a:r>
              <a:rPr lang="en-IN" sz="2400" b="1" dirty="0">
                <a:solidFill>
                  <a:srgbClr val="002060"/>
                </a:solidFill>
                <a:latin typeface="Times New Roman" pitchFamily="18" charset="0"/>
                <a:cs typeface="Times New Roman" pitchFamily="18" charset="0"/>
              </a:rPr>
              <a:t> to only 5 kinds of sizes</a:t>
            </a:r>
            <a:r>
              <a:rPr lang="en-IN" sz="2400" dirty="0">
                <a:solidFill>
                  <a:srgbClr val="002060"/>
                </a:solidFill>
                <a:latin typeface="Times New Roman" pitchFamily="18" charset="0"/>
                <a:cs typeface="Times New Roman" pitchFamily="18" charset="0"/>
              </a:rPr>
              <a:t>, which are also known as </a:t>
            </a:r>
            <a:r>
              <a:rPr lang="en-IN" sz="2400" b="1" dirty="0">
                <a:solidFill>
                  <a:srgbClr val="002060"/>
                </a:solidFill>
                <a:latin typeface="Times New Roman" pitchFamily="18" charset="0"/>
                <a:cs typeface="Times New Roman" pitchFamily="18" charset="0"/>
              </a:rPr>
              <a:t>"breakpoints".</a:t>
            </a:r>
            <a:endParaRPr lang="en-IN" sz="2400" dirty="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Bootstrap </a:t>
            </a:r>
            <a:r>
              <a:rPr lang="en-US" b="1" dirty="0" err="1">
                <a:solidFill>
                  <a:srgbClr val="002060"/>
                </a:solidFill>
                <a:latin typeface="Times New Roman" pitchFamily="18" charset="0"/>
                <a:cs typeface="Times New Roman" pitchFamily="18" charset="0"/>
              </a:rPr>
              <a:t>Jumbotron</a:t>
            </a:r>
            <a:r>
              <a:rPr lang="en-US" b="1" dirty="0">
                <a:solidFill>
                  <a:srgbClr val="002060"/>
                </a:solidFill>
                <a:latin typeface="Times New Roman" pitchFamily="18" charset="0"/>
                <a:cs typeface="Times New Roman" pitchFamily="18" charset="0"/>
              </a:rPr>
              <a:t/>
            </a:r>
            <a:br>
              <a:rPr lang="en-US" b="1" dirty="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r>
              <a:rPr lang="en-IN" dirty="0">
                <a:solidFill>
                  <a:srgbClr val="002060"/>
                </a:solidFill>
                <a:latin typeface="Times New Roman" pitchFamily="18" charset="0"/>
                <a:cs typeface="Times New Roman" pitchFamily="18" charset="0"/>
              </a:rPr>
              <a:t>A Bootstrap </a:t>
            </a:r>
            <a:r>
              <a:rPr lang="en-IN" dirty="0" err="1">
                <a:solidFill>
                  <a:srgbClr val="002060"/>
                </a:solidFill>
                <a:latin typeface="Times New Roman" pitchFamily="18" charset="0"/>
                <a:cs typeface="Times New Roman" pitchFamily="18" charset="0"/>
              </a:rPr>
              <a:t>jumbotron</a:t>
            </a:r>
            <a:r>
              <a:rPr lang="en-IN" dirty="0">
                <a:solidFill>
                  <a:srgbClr val="002060"/>
                </a:solidFill>
                <a:latin typeface="Times New Roman" pitchFamily="18" charset="0"/>
                <a:cs typeface="Times New Roman" pitchFamily="18" charset="0"/>
              </a:rPr>
              <a:t> specifies a big box for getting extra attention to some special content or information. It is displayed as a grey box with rounded corners. It can also enlarge the font sizes of the text inside it.</a:t>
            </a:r>
          </a:p>
          <a:p>
            <a:r>
              <a:rPr lang="en-IN" dirty="0">
                <a:solidFill>
                  <a:srgbClr val="002060"/>
                </a:solidFill>
                <a:latin typeface="Times New Roman" pitchFamily="18" charset="0"/>
                <a:cs typeface="Times New Roman" pitchFamily="18" charset="0"/>
              </a:rPr>
              <a:t>You can put any valid HTML or other Bootstrap elements/ classes inside a </a:t>
            </a:r>
            <a:r>
              <a:rPr lang="en-IN" dirty="0" err="1">
                <a:solidFill>
                  <a:srgbClr val="002060"/>
                </a:solidFill>
                <a:latin typeface="Times New Roman" pitchFamily="18" charset="0"/>
                <a:cs typeface="Times New Roman" pitchFamily="18" charset="0"/>
              </a:rPr>
              <a:t>jumbotron</a:t>
            </a:r>
            <a:r>
              <a:rPr lang="en-IN" dirty="0">
                <a:solidFill>
                  <a:srgbClr val="002060"/>
                </a:solidFill>
                <a:latin typeface="Times New Roman" pitchFamily="18" charset="0"/>
                <a:cs typeface="Times New Roman" pitchFamily="18" charset="0"/>
              </a:rPr>
              <a:t>.</a:t>
            </a:r>
          </a:p>
          <a:p>
            <a:r>
              <a:rPr lang="en-IN" dirty="0">
                <a:solidFill>
                  <a:srgbClr val="002060"/>
                </a:solidFill>
                <a:latin typeface="Times New Roman" pitchFamily="18" charset="0"/>
                <a:cs typeface="Times New Roman" pitchFamily="18" charset="0"/>
              </a:rPr>
              <a:t>The </a:t>
            </a:r>
            <a:r>
              <a:rPr lang="en-IN" b="1" dirty="0">
                <a:solidFill>
                  <a:srgbClr val="002060"/>
                </a:solidFill>
                <a:latin typeface="Times New Roman" pitchFamily="18" charset="0"/>
                <a:cs typeface="Times New Roman" pitchFamily="18" charset="0"/>
              </a:rPr>
              <a:t>class .</a:t>
            </a:r>
            <a:r>
              <a:rPr lang="en-IN" b="1" dirty="0" err="1">
                <a:solidFill>
                  <a:srgbClr val="002060"/>
                </a:solidFill>
                <a:latin typeface="Times New Roman" pitchFamily="18" charset="0"/>
                <a:cs typeface="Times New Roman" pitchFamily="18" charset="0"/>
              </a:rPr>
              <a:t>jumbotron</a:t>
            </a:r>
            <a:r>
              <a:rPr lang="en-IN" dirty="0">
                <a:solidFill>
                  <a:srgbClr val="002060"/>
                </a:solidFill>
                <a:latin typeface="Times New Roman" pitchFamily="18" charset="0"/>
                <a:cs typeface="Times New Roman" pitchFamily="18" charset="0"/>
              </a:rPr>
              <a:t> within the &lt;div&gt; element is used to create a </a:t>
            </a:r>
            <a:r>
              <a:rPr lang="en-IN" dirty="0" err="1">
                <a:solidFill>
                  <a:srgbClr val="002060"/>
                </a:solidFill>
                <a:latin typeface="Times New Roman" pitchFamily="18" charset="0"/>
                <a:cs typeface="Times New Roman" pitchFamily="18" charset="0"/>
              </a:rPr>
              <a:t>jumbotron</a:t>
            </a:r>
            <a:r>
              <a:rPr lang="en-IN" dirty="0">
                <a:solidFill>
                  <a:srgbClr val="002060"/>
                </a:solidFill>
                <a:latin typeface="Times New Roman" pitchFamily="18" charset="0"/>
                <a:cs typeface="Times New Roman" pitchFamily="18" charset="0"/>
              </a:rPr>
              <a:t>.</a:t>
            </a:r>
          </a:p>
          <a:p>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solidFill>
                  <a:srgbClr val="002060"/>
                </a:solidFill>
                <a:latin typeface="Times New Roman" pitchFamily="18" charset="0"/>
                <a:cs typeface="Times New Roman" pitchFamily="18" charset="0"/>
              </a:rPr>
              <a:t>Jumbotron</a:t>
            </a: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smtClean="0">
                <a:solidFill>
                  <a:srgbClr val="002060"/>
                </a:solidFill>
                <a:latin typeface="Times New Roman" pitchFamily="18" charset="0"/>
                <a:cs typeface="Times New Roman" pitchFamily="18" charset="0"/>
              </a:rPr>
              <a:t>Jumbotron</a:t>
            </a:r>
            <a:r>
              <a:rPr lang="en-US" dirty="0" smtClean="0">
                <a:solidFill>
                  <a:srgbClr val="002060"/>
                </a:solidFill>
                <a:latin typeface="Times New Roman" pitchFamily="18" charset="0"/>
                <a:cs typeface="Times New Roman" pitchFamily="18" charset="0"/>
              </a:rPr>
              <a:t> Inside Container</a:t>
            </a:r>
          </a:p>
          <a:p>
            <a:endParaRPr lang="en-US" dirty="0" smtClean="0">
              <a:solidFill>
                <a:srgbClr val="002060"/>
              </a:solidFill>
              <a:latin typeface="Times New Roman" pitchFamily="18" charset="0"/>
              <a:cs typeface="Times New Roman" pitchFamily="18" charset="0"/>
            </a:endParaRPr>
          </a:p>
          <a:p>
            <a:r>
              <a:rPr lang="en-US" dirty="0" err="1" smtClean="0">
                <a:solidFill>
                  <a:srgbClr val="002060"/>
                </a:solidFill>
                <a:latin typeface="Times New Roman" pitchFamily="18" charset="0"/>
                <a:cs typeface="Times New Roman" pitchFamily="18" charset="0"/>
              </a:rPr>
              <a:t>Jumbotron</a:t>
            </a:r>
            <a:r>
              <a:rPr lang="en-US" dirty="0" smtClean="0">
                <a:solidFill>
                  <a:srgbClr val="002060"/>
                </a:solidFill>
                <a:latin typeface="Times New Roman" pitchFamily="18" charset="0"/>
                <a:cs typeface="Times New Roman" pitchFamily="18" charset="0"/>
              </a:rPr>
              <a:t> Outside Container</a:t>
            </a:r>
          </a:p>
          <a:p>
            <a:endParaRPr lang="en-US" dirty="0" smtClean="0">
              <a:solidFill>
                <a:srgbClr val="002060"/>
              </a:solidFill>
              <a:latin typeface="Times New Roman" pitchFamily="18" charset="0"/>
              <a:cs typeface="Times New Roman" pitchFamily="18" charset="0"/>
            </a:endParaRPr>
          </a:p>
          <a:p>
            <a:r>
              <a:rPr lang="en-US" dirty="0" smtClean="0">
                <a:solidFill>
                  <a:srgbClr val="002060"/>
                </a:solidFill>
                <a:latin typeface="Times New Roman" pitchFamily="18" charset="0"/>
                <a:cs typeface="Times New Roman" pitchFamily="18" charset="0"/>
              </a:rPr>
              <a:t>Full-width </a:t>
            </a:r>
            <a:r>
              <a:rPr lang="en-US" dirty="0" err="1" smtClean="0">
                <a:solidFill>
                  <a:srgbClr val="002060"/>
                </a:solidFill>
                <a:latin typeface="Times New Roman" pitchFamily="18" charset="0"/>
                <a:cs typeface="Times New Roman" pitchFamily="18" charset="0"/>
              </a:rPr>
              <a:t>Jumbotron</a:t>
            </a:r>
            <a:endParaRPr lang="en-US" dirty="0" smtClean="0">
              <a:solidFill>
                <a:srgbClr val="002060"/>
              </a:solidFill>
              <a:latin typeface="Times New Roman" pitchFamily="18" charset="0"/>
              <a:cs typeface="Times New Roman" pitchFamily="18" charset="0"/>
            </a:endParaRPr>
          </a:p>
          <a:p>
            <a:endParaRPr lang="en-US" dirty="0" smtClean="0">
              <a:solidFill>
                <a:srgbClr val="002060"/>
              </a:solidFill>
              <a:latin typeface="Times New Roman" pitchFamily="18" charset="0"/>
              <a:cs typeface="Times New Roman" pitchFamily="18" charset="0"/>
            </a:endParaRPr>
          </a:p>
          <a:p>
            <a:r>
              <a:rPr lang="en-US" dirty="0" smtClean="0">
                <a:solidFill>
                  <a:srgbClr val="002060"/>
                </a:solidFill>
                <a:latin typeface="Times New Roman" pitchFamily="18" charset="0"/>
                <a:cs typeface="Times New Roman" pitchFamily="18" charset="0"/>
              </a:rPr>
              <a:t>Bootstrap Page Header</a:t>
            </a:r>
          </a:p>
          <a:p>
            <a:endParaRPr lang="en-US" dirty="0" smtClean="0">
              <a:solidFill>
                <a:srgbClr val="002060"/>
              </a:solidFill>
              <a:latin typeface="Times New Roman" pitchFamily="18" charset="0"/>
              <a:cs typeface="Times New Roman" pitchFamily="18" charset="0"/>
            </a:endParaRPr>
          </a:p>
          <a:p>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Bootstrap </a:t>
            </a:r>
            <a:r>
              <a:rPr lang="en-US" b="1" dirty="0">
                <a:solidFill>
                  <a:srgbClr val="002060"/>
                </a:solidFill>
                <a:latin typeface="Times New Roman" pitchFamily="18" charset="0"/>
                <a:cs typeface="Times New Roman" pitchFamily="18" charset="0"/>
              </a:rPr>
              <a:t>Buttons</a:t>
            </a:r>
            <a:br>
              <a:rPr lang="en-US" b="1" dirty="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IN" dirty="0">
                <a:solidFill>
                  <a:srgbClr val="002060"/>
                </a:solidFill>
                <a:latin typeface="Times New Roman" pitchFamily="18" charset="0"/>
                <a:cs typeface="Times New Roman" pitchFamily="18" charset="0"/>
              </a:rPr>
              <a:t>Use the following classes to achieve the different button styles:</a:t>
            </a:r>
          </a:p>
          <a:p>
            <a:r>
              <a:rPr lang="en-IN" dirty="0">
                <a:solidFill>
                  <a:srgbClr val="002060"/>
                </a:solidFill>
                <a:latin typeface="Times New Roman" pitchFamily="18" charset="0"/>
                <a:cs typeface="Times New Roman" pitchFamily="18" charset="0"/>
              </a:rPr>
              <a:t>.</a:t>
            </a:r>
            <a:r>
              <a:rPr lang="en-IN" dirty="0" err="1">
                <a:solidFill>
                  <a:srgbClr val="002060"/>
                </a:solidFill>
                <a:latin typeface="Times New Roman" pitchFamily="18" charset="0"/>
                <a:cs typeface="Times New Roman" pitchFamily="18" charset="0"/>
              </a:rPr>
              <a:t>btn</a:t>
            </a:r>
            <a:r>
              <a:rPr lang="en-IN" dirty="0">
                <a:solidFill>
                  <a:srgbClr val="002060"/>
                </a:solidFill>
                <a:latin typeface="Times New Roman" pitchFamily="18" charset="0"/>
                <a:cs typeface="Times New Roman" pitchFamily="18" charset="0"/>
              </a:rPr>
              <a:t>-default</a:t>
            </a:r>
          </a:p>
          <a:p>
            <a:r>
              <a:rPr lang="en-IN" dirty="0">
                <a:solidFill>
                  <a:srgbClr val="002060"/>
                </a:solidFill>
                <a:latin typeface="Times New Roman" pitchFamily="18" charset="0"/>
                <a:cs typeface="Times New Roman" pitchFamily="18" charset="0"/>
              </a:rPr>
              <a:t>.</a:t>
            </a:r>
            <a:r>
              <a:rPr lang="en-IN" dirty="0" err="1">
                <a:solidFill>
                  <a:srgbClr val="002060"/>
                </a:solidFill>
                <a:latin typeface="Times New Roman" pitchFamily="18" charset="0"/>
                <a:cs typeface="Times New Roman" pitchFamily="18" charset="0"/>
              </a:rPr>
              <a:t>btn</a:t>
            </a:r>
            <a:r>
              <a:rPr lang="en-IN" dirty="0">
                <a:solidFill>
                  <a:srgbClr val="002060"/>
                </a:solidFill>
                <a:latin typeface="Times New Roman" pitchFamily="18" charset="0"/>
                <a:cs typeface="Times New Roman" pitchFamily="18" charset="0"/>
              </a:rPr>
              <a:t>-primary</a:t>
            </a:r>
          </a:p>
          <a:p>
            <a:r>
              <a:rPr lang="en-IN" dirty="0">
                <a:solidFill>
                  <a:srgbClr val="002060"/>
                </a:solidFill>
                <a:latin typeface="Times New Roman" pitchFamily="18" charset="0"/>
                <a:cs typeface="Times New Roman" pitchFamily="18" charset="0"/>
              </a:rPr>
              <a:t>.</a:t>
            </a:r>
            <a:r>
              <a:rPr lang="en-IN" dirty="0" err="1">
                <a:solidFill>
                  <a:srgbClr val="002060"/>
                </a:solidFill>
                <a:latin typeface="Times New Roman" pitchFamily="18" charset="0"/>
                <a:cs typeface="Times New Roman" pitchFamily="18" charset="0"/>
              </a:rPr>
              <a:t>btn</a:t>
            </a:r>
            <a:r>
              <a:rPr lang="en-IN" dirty="0">
                <a:solidFill>
                  <a:srgbClr val="002060"/>
                </a:solidFill>
                <a:latin typeface="Times New Roman" pitchFamily="18" charset="0"/>
                <a:cs typeface="Times New Roman" pitchFamily="18" charset="0"/>
              </a:rPr>
              <a:t>-success</a:t>
            </a:r>
          </a:p>
          <a:p>
            <a:r>
              <a:rPr lang="en-IN" dirty="0">
                <a:solidFill>
                  <a:srgbClr val="002060"/>
                </a:solidFill>
                <a:latin typeface="Times New Roman" pitchFamily="18" charset="0"/>
                <a:cs typeface="Times New Roman" pitchFamily="18" charset="0"/>
              </a:rPr>
              <a:t>.</a:t>
            </a:r>
            <a:r>
              <a:rPr lang="en-IN" dirty="0" err="1">
                <a:solidFill>
                  <a:srgbClr val="002060"/>
                </a:solidFill>
                <a:latin typeface="Times New Roman" pitchFamily="18" charset="0"/>
                <a:cs typeface="Times New Roman" pitchFamily="18" charset="0"/>
              </a:rPr>
              <a:t>btn</a:t>
            </a:r>
            <a:r>
              <a:rPr lang="en-IN" dirty="0">
                <a:solidFill>
                  <a:srgbClr val="002060"/>
                </a:solidFill>
                <a:latin typeface="Times New Roman" pitchFamily="18" charset="0"/>
                <a:cs typeface="Times New Roman" pitchFamily="18" charset="0"/>
              </a:rPr>
              <a:t>-info</a:t>
            </a:r>
          </a:p>
          <a:p>
            <a:r>
              <a:rPr lang="en-IN" dirty="0">
                <a:solidFill>
                  <a:srgbClr val="002060"/>
                </a:solidFill>
                <a:latin typeface="Times New Roman" pitchFamily="18" charset="0"/>
                <a:cs typeface="Times New Roman" pitchFamily="18" charset="0"/>
              </a:rPr>
              <a:t>.</a:t>
            </a:r>
            <a:r>
              <a:rPr lang="en-IN" dirty="0" err="1">
                <a:solidFill>
                  <a:srgbClr val="002060"/>
                </a:solidFill>
                <a:latin typeface="Times New Roman" pitchFamily="18" charset="0"/>
                <a:cs typeface="Times New Roman" pitchFamily="18" charset="0"/>
              </a:rPr>
              <a:t>btn</a:t>
            </a:r>
            <a:r>
              <a:rPr lang="en-IN" dirty="0">
                <a:solidFill>
                  <a:srgbClr val="002060"/>
                </a:solidFill>
                <a:latin typeface="Times New Roman" pitchFamily="18" charset="0"/>
                <a:cs typeface="Times New Roman" pitchFamily="18" charset="0"/>
              </a:rPr>
              <a:t>-warning</a:t>
            </a:r>
          </a:p>
          <a:p>
            <a:r>
              <a:rPr lang="en-IN" dirty="0">
                <a:solidFill>
                  <a:srgbClr val="002060"/>
                </a:solidFill>
                <a:latin typeface="Times New Roman" pitchFamily="18" charset="0"/>
                <a:cs typeface="Times New Roman" pitchFamily="18" charset="0"/>
              </a:rPr>
              <a:t>.</a:t>
            </a:r>
            <a:r>
              <a:rPr lang="en-IN" dirty="0" err="1">
                <a:solidFill>
                  <a:srgbClr val="002060"/>
                </a:solidFill>
                <a:latin typeface="Times New Roman" pitchFamily="18" charset="0"/>
                <a:cs typeface="Times New Roman" pitchFamily="18" charset="0"/>
              </a:rPr>
              <a:t>btn</a:t>
            </a:r>
            <a:r>
              <a:rPr lang="en-IN" dirty="0">
                <a:solidFill>
                  <a:srgbClr val="002060"/>
                </a:solidFill>
                <a:latin typeface="Times New Roman" pitchFamily="18" charset="0"/>
                <a:cs typeface="Times New Roman" pitchFamily="18" charset="0"/>
              </a:rPr>
              <a:t>-danger</a:t>
            </a:r>
          </a:p>
          <a:p>
            <a:r>
              <a:rPr lang="en-IN" dirty="0">
                <a:solidFill>
                  <a:srgbClr val="002060"/>
                </a:solidFill>
                <a:latin typeface="Times New Roman" pitchFamily="18" charset="0"/>
                <a:cs typeface="Times New Roman" pitchFamily="18" charset="0"/>
              </a:rPr>
              <a:t>.</a:t>
            </a:r>
            <a:r>
              <a:rPr lang="en-IN" dirty="0" err="1">
                <a:solidFill>
                  <a:srgbClr val="002060"/>
                </a:solidFill>
                <a:latin typeface="Times New Roman" pitchFamily="18" charset="0"/>
                <a:cs typeface="Times New Roman" pitchFamily="18" charset="0"/>
              </a:rPr>
              <a:t>btn</a:t>
            </a:r>
            <a:r>
              <a:rPr lang="en-IN" dirty="0">
                <a:solidFill>
                  <a:srgbClr val="002060"/>
                </a:solidFill>
                <a:latin typeface="Times New Roman" pitchFamily="18" charset="0"/>
                <a:cs typeface="Times New Roman" pitchFamily="18" charset="0"/>
              </a:rPr>
              <a:t>-link</a:t>
            </a:r>
          </a:p>
          <a:p>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Bootstrap </a:t>
            </a:r>
            <a:r>
              <a:rPr lang="en-US" b="1" dirty="0">
                <a:solidFill>
                  <a:srgbClr val="002060"/>
                </a:solidFill>
                <a:latin typeface="Times New Roman" pitchFamily="18" charset="0"/>
                <a:cs typeface="Times New Roman" pitchFamily="18" charset="0"/>
              </a:rPr>
              <a:t>Button Size</a:t>
            </a:r>
            <a:br>
              <a:rPr lang="en-US" b="1" dirty="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dirty="0" smtClean="0">
                <a:solidFill>
                  <a:srgbClr val="002060"/>
                </a:solidFill>
                <a:latin typeface="Times New Roman" pitchFamily="18" charset="0"/>
                <a:cs typeface="Times New Roman" pitchFamily="18" charset="0"/>
              </a:rPr>
              <a:t>Bootstrap </a:t>
            </a:r>
            <a:r>
              <a:rPr lang="en-IN" dirty="0">
                <a:solidFill>
                  <a:srgbClr val="002060"/>
                </a:solidFill>
                <a:latin typeface="Times New Roman" pitchFamily="18" charset="0"/>
                <a:cs typeface="Times New Roman" pitchFamily="18" charset="0"/>
              </a:rPr>
              <a:t>provides four button sizes.</a:t>
            </a:r>
          </a:p>
          <a:p>
            <a:r>
              <a:rPr lang="en-IN" dirty="0">
                <a:solidFill>
                  <a:srgbClr val="002060"/>
                </a:solidFill>
                <a:latin typeface="Times New Roman" pitchFamily="18" charset="0"/>
                <a:cs typeface="Times New Roman" pitchFamily="18" charset="0"/>
              </a:rPr>
              <a:t>The following classes define the different sizes:</a:t>
            </a:r>
          </a:p>
          <a:p>
            <a:r>
              <a:rPr lang="en-IN" dirty="0">
                <a:solidFill>
                  <a:srgbClr val="002060"/>
                </a:solidFill>
                <a:latin typeface="Times New Roman" pitchFamily="18" charset="0"/>
                <a:cs typeface="Times New Roman" pitchFamily="18" charset="0"/>
              </a:rPr>
              <a:t>.</a:t>
            </a:r>
            <a:r>
              <a:rPr lang="en-IN" dirty="0" err="1">
                <a:solidFill>
                  <a:srgbClr val="002060"/>
                </a:solidFill>
                <a:latin typeface="Times New Roman" pitchFamily="18" charset="0"/>
                <a:cs typeface="Times New Roman" pitchFamily="18" charset="0"/>
              </a:rPr>
              <a:t>btn-lg</a:t>
            </a:r>
            <a:endParaRPr lang="en-IN" dirty="0">
              <a:solidFill>
                <a:srgbClr val="002060"/>
              </a:solidFill>
              <a:latin typeface="Times New Roman" pitchFamily="18" charset="0"/>
              <a:cs typeface="Times New Roman" pitchFamily="18" charset="0"/>
            </a:endParaRPr>
          </a:p>
          <a:p>
            <a:r>
              <a:rPr lang="en-IN" dirty="0">
                <a:solidFill>
                  <a:srgbClr val="002060"/>
                </a:solidFill>
                <a:latin typeface="Times New Roman" pitchFamily="18" charset="0"/>
                <a:cs typeface="Times New Roman" pitchFamily="18" charset="0"/>
              </a:rPr>
              <a:t>.</a:t>
            </a:r>
            <a:r>
              <a:rPr lang="en-IN" dirty="0" err="1">
                <a:solidFill>
                  <a:srgbClr val="002060"/>
                </a:solidFill>
                <a:latin typeface="Times New Roman" pitchFamily="18" charset="0"/>
                <a:cs typeface="Times New Roman" pitchFamily="18" charset="0"/>
              </a:rPr>
              <a:t>btn-md</a:t>
            </a:r>
            <a:endParaRPr lang="en-IN" dirty="0">
              <a:solidFill>
                <a:srgbClr val="002060"/>
              </a:solidFill>
              <a:latin typeface="Times New Roman" pitchFamily="18" charset="0"/>
              <a:cs typeface="Times New Roman" pitchFamily="18" charset="0"/>
            </a:endParaRPr>
          </a:p>
          <a:p>
            <a:r>
              <a:rPr lang="en-IN" dirty="0">
                <a:solidFill>
                  <a:srgbClr val="002060"/>
                </a:solidFill>
                <a:latin typeface="Times New Roman" pitchFamily="18" charset="0"/>
                <a:cs typeface="Times New Roman" pitchFamily="18" charset="0"/>
              </a:rPr>
              <a:t>.</a:t>
            </a:r>
            <a:r>
              <a:rPr lang="en-IN" dirty="0" err="1">
                <a:solidFill>
                  <a:srgbClr val="002060"/>
                </a:solidFill>
                <a:latin typeface="Times New Roman" pitchFamily="18" charset="0"/>
                <a:cs typeface="Times New Roman" pitchFamily="18" charset="0"/>
              </a:rPr>
              <a:t>btn-sm</a:t>
            </a:r>
            <a:endParaRPr lang="en-IN" dirty="0">
              <a:solidFill>
                <a:srgbClr val="002060"/>
              </a:solidFill>
              <a:latin typeface="Times New Roman" pitchFamily="18" charset="0"/>
              <a:cs typeface="Times New Roman" pitchFamily="18" charset="0"/>
            </a:endParaRPr>
          </a:p>
          <a:p>
            <a:r>
              <a:rPr lang="en-IN" dirty="0">
                <a:solidFill>
                  <a:srgbClr val="002060"/>
                </a:solidFill>
                <a:latin typeface="Times New Roman" pitchFamily="18" charset="0"/>
                <a:cs typeface="Times New Roman" pitchFamily="18" charset="0"/>
              </a:rPr>
              <a:t>.</a:t>
            </a:r>
            <a:r>
              <a:rPr lang="en-IN" dirty="0" err="1" smtClean="0">
                <a:solidFill>
                  <a:srgbClr val="002060"/>
                </a:solidFill>
                <a:latin typeface="Times New Roman" pitchFamily="18" charset="0"/>
                <a:cs typeface="Times New Roman" pitchFamily="18" charset="0"/>
              </a:rPr>
              <a:t>btn-xs</a:t>
            </a: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Bootstrap </a:t>
            </a:r>
            <a:r>
              <a:rPr lang="en-US" b="1" dirty="0">
                <a:solidFill>
                  <a:srgbClr val="002060"/>
                </a:solidFill>
                <a:latin typeface="Times New Roman" pitchFamily="18" charset="0"/>
                <a:cs typeface="Times New Roman" pitchFamily="18" charset="0"/>
              </a:rPr>
              <a:t>Grid</a:t>
            </a:r>
            <a:br>
              <a:rPr lang="en-US" b="1" dirty="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sz="2000" dirty="0">
                <a:solidFill>
                  <a:srgbClr val="002060"/>
                </a:solidFill>
                <a:latin typeface="Times New Roman" pitchFamily="18" charset="0"/>
                <a:cs typeface="Times New Roman" pitchFamily="18" charset="0"/>
              </a:rPr>
              <a:t> </a:t>
            </a:r>
            <a:r>
              <a:rPr lang="en-IN" sz="2000" dirty="0" smtClean="0">
                <a:solidFill>
                  <a:srgbClr val="002060"/>
                </a:solidFill>
                <a:latin typeface="Times New Roman" pitchFamily="18" charset="0"/>
                <a:cs typeface="Times New Roman" pitchFamily="18" charset="0"/>
              </a:rPr>
              <a:t>     </a:t>
            </a:r>
          </a:p>
          <a:p>
            <a:pPr>
              <a:buNone/>
            </a:pPr>
            <a:endParaRPr lang="en-IN" sz="2000" dirty="0">
              <a:solidFill>
                <a:srgbClr val="002060"/>
              </a:solidFill>
              <a:latin typeface="Times New Roman" pitchFamily="18" charset="0"/>
              <a:cs typeface="Times New Roman" pitchFamily="18" charset="0"/>
            </a:endParaRPr>
          </a:p>
          <a:p>
            <a:pPr>
              <a:buNone/>
            </a:pPr>
            <a:endParaRPr lang="en-IN" sz="2000" dirty="0" smtClean="0">
              <a:solidFill>
                <a:srgbClr val="002060"/>
              </a:solidFill>
              <a:latin typeface="Times New Roman" pitchFamily="18" charset="0"/>
              <a:cs typeface="Times New Roman" pitchFamily="18" charset="0"/>
            </a:endParaRPr>
          </a:p>
          <a:p>
            <a:pPr>
              <a:buNone/>
            </a:pPr>
            <a:r>
              <a:rPr lang="en-IN" sz="2000" dirty="0">
                <a:solidFill>
                  <a:srgbClr val="002060"/>
                </a:solidFill>
                <a:latin typeface="Times New Roman" pitchFamily="18" charset="0"/>
                <a:cs typeface="Times New Roman" pitchFamily="18" charset="0"/>
              </a:rPr>
              <a:t> </a:t>
            </a:r>
            <a:r>
              <a:rPr lang="en-IN" sz="2000" dirty="0" smtClean="0">
                <a:solidFill>
                  <a:srgbClr val="002060"/>
                </a:solidFill>
                <a:latin typeface="Times New Roman" pitchFamily="18" charset="0"/>
                <a:cs typeface="Times New Roman" pitchFamily="18" charset="0"/>
              </a:rPr>
              <a:t>     Grid </a:t>
            </a:r>
            <a:r>
              <a:rPr lang="en-IN" sz="2000" dirty="0">
                <a:solidFill>
                  <a:srgbClr val="002060"/>
                </a:solidFill>
                <a:latin typeface="Times New Roman" pitchFamily="18" charset="0"/>
                <a:cs typeface="Times New Roman" pitchFamily="18" charset="0"/>
              </a:rPr>
              <a:t>is a structure (usually two-dimensional) made up of a series of intersecting straight (vertical, horizontal) lines used to structure the content. It is widely used to design layout and content structure in print design. In web design, it is a very effective method to create a consistent layout rapidly and effectively using HTML and CSS</a:t>
            </a:r>
            <a:r>
              <a:rPr lang="en-IN" sz="2000" dirty="0" smtClean="0">
                <a:solidFill>
                  <a:srgbClr val="002060"/>
                </a:solidFill>
                <a:latin typeface="Times New Roman" pitchFamily="18" charset="0"/>
                <a:cs typeface="Times New Roman" pitchFamily="18" charset="0"/>
              </a:rPr>
              <a:t>.“</a:t>
            </a:r>
          </a:p>
          <a:p>
            <a:pPr>
              <a:buNone/>
            </a:pPr>
            <a:endParaRPr lang="en-US" sz="2000" dirty="0">
              <a:solidFill>
                <a:srgbClr val="002060"/>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002060"/>
                </a:solidFill>
                <a:latin typeface="Times New Roman" pitchFamily="18" charset="0"/>
                <a:cs typeface="Times New Roman" pitchFamily="18" charset="0"/>
              </a:rPr>
              <a:t/>
            </a:r>
            <a:br>
              <a:rPr lang="en-IN" b="1" dirty="0" smtClean="0">
                <a:solidFill>
                  <a:srgbClr val="002060"/>
                </a:solidFill>
                <a:latin typeface="Times New Roman" pitchFamily="18" charset="0"/>
                <a:cs typeface="Times New Roman" pitchFamily="18" charset="0"/>
              </a:rPr>
            </a:br>
            <a:r>
              <a:rPr lang="en-IN" b="1" dirty="0" smtClean="0">
                <a:solidFill>
                  <a:srgbClr val="002060"/>
                </a:solidFill>
                <a:latin typeface="Times New Roman" pitchFamily="18" charset="0"/>
                <a:cs typeface="Times New Roman" pitchFamily="18" charset="0"/>
              </a:rPr>
              <a:t>Bootstrap Grid System</a:t>
            </a:r>
            <a:br>
              <a:rPr lang="en-IN" b="1" dirty="0" smtClean="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357158" y="1214422"/>
            <a:ext cx="8329642" cy="4911741"/>
          </a:xfrm>
        </p:spPr>
        <p:txBody>
          <a:bodyPr>
            <a:normAutofit/>
          </a:bodyPr>
          <a:lstStyle/>
          <a:p>
            <a:pPr>
              <a:buNone/>
            </a:pPr>
            <a:endParaRPr lang="en-IN" sz="1500" dirty="0" smtClean="0">
              <a:solidFill>
                <a:srgbClr val="002060"/>
              </a:solidFill>
              <a:latin typeface="Times New Roman" pitchFamily="18" charset="0"/>
              <a:cs typeface="Times New Roman" pitchFamily="18" charset="0"/>
            </a:endParaRPr>
          </a:p>
          <a:p>
            <a:r>
              <a:rPr lang="en-IN" sz="1500" dirty="0" smtClean="0">
                <a:latin typeface="Times New Roman" pitchFamily="18" charset="0"/>
                <a:cs typeface="Times New Roman" pitchFamily="18" charset="0"/>
              </a:rPr>
              <a:t>The Bootstrap Grid System allows up to 12 columns across the page. You can use all 12 columns individually or you can groups the columns together to create wider columns.</a:t>
            </a: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1030" name="Picture 6"/>
          <p:cNvPicPr>
            <a:picLocks noChangeAspect="1" noChangeArrowheads="1"/>
          </p:cNvPicPr>
          <p:nvPr/>
        </p:nvPicPr>
        <p:blipFill>
          <a:blip r:embed="rId2"/>
          <a:srcRect/>
          <a:stretch>
            <a:fillRect/>
          </a:stretch>
        </p:blipFill>
        <p:spPr bwMode="auto">
          <a:xfrm>
            <a:off x="1528763" y="2552700"/>
            <a:ext cx="6086475" cy="1752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Grid </a:t>
            </a:r>
            <a:r>
              <a:rPr lang="en-US" b="1" dirty="0">
                <a:solidFill>
                  <a:srgbClr val="002060"/>
                </a:solidFill>
                <a:latin typeface="Times New Roman" pitchFamily="18" charset="0"/>
                <a:cs typeface="Times New Roman" pitchFamily="18" charset="0"/>
              </a:rPr>
              <a:t>Classes:</a:t>
            </a:r>
            <a:br>
              <a:rPr lang="en-US" b="1" dirty="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a:solidFill>
                  <a:srgbClr val="002060"/>
                </a:solidFill>
                <a:latin typeface="Times New Roman" pitchFamily="18" charset="0"/>
                <a:cs typeface="Times New Roman" pitchFamily="18" charset="0"/>
              </a:rPr>
              <a:t>There are four classes in Bootstrap Grid System</a:t>
            </a:r>
            <a:r>
              <a:rPr lang="en-US" dirty="0" smtClean="0">
                <a:solidFill>
                  <a:srgbClr val="002060"/>
                </a:solidFill>
                <a:latin typeface="Times New Roman" pitchFamily="18" charset="0"/>
                <a:cs typeface="Times New Roman" pitchFamily="18" charset="0"/>
              </a:rPr>
              <a:t>:</a:t>
            </a:r>
          </a:p>
          <a:p>
            <a:pPr>
              <a:buNone/>
            </a:pPr>
            <a:endParaRPr lang="en-US" dirty="0">
              <a:solidFill>
                <a:srgbClr val="002060"/>
              </a:solidFill>
              <a:latin typeface="Times New Roman" pitchFamily="18" charset="0"/>
              <a:cs typeface="Times New Roman" pitchFamily="18" charset="0"/>
            </a:endParaRPr>
          </a:p>
          <a:p>
            <a:r>
              <a:rPr lang="en-US" dirty="0" err="1">
                <a:solidFill>
                  <a:srgbClr val="002060"/>
                </a:solidFill>
                <a:latin typeface="Times New Roman" pitchFamily="18" charset="0"/>
                <a:cs typeface="Times New Roman" pitchFamily="18" charset="0"/>
              </a:rPr>
              <a:t>xs</a:t>
            </a:r>
            <a:r>
              <a:rPr lang="en-US" dirty="0">
                <a:solidFill>
                  <a:srgbClr val="002060"/>
                </a:solidFill>
                <a:latin typeface="Times New Roman" pitchFamily="18" charset="0"/>
                <a:cs typeface="Times New Roman" pitchFamily="18" charset="0"/>
              </a:rPr>
              <a:t> (for phones)</a:t>
            </a:r>
          </a:p>
          <a:p>
            <a:r>
              <a:rPr lang="en-US" dirty="0" err="1">
                <a:solidFill>
                  <a:srgbClr val="002060"/>
                </a:solidFill>
                <a:latin typeface="Times New Roman" pitchFamily="18" charset="0"/>
                <a:cs typeface="Times New Roman" pitchFamily="18" charset="0"/>
              </a:rPr>
              <a:t>sm</a:t>
            </a:r>
            <a:r>
              <a:rPr lang="en-US" dirty="0">
                <a:solidFill>
                  <a:srgbClr val="002060"/>
                </a:solidFill>
                <a:latin typeface="Times New Roman" pitchFamily="18" charset="0"/>
                <a:cs typeface="Times New Roman" pitchFamily="18" charset="0"/>
              </a:rPr>
              <a:t> (for tablets)</a:t>
            </a:r>
          </a:p>
          <a:p>
            <a:r>
              <a:rPr lang="en-US" dirty="0" err="1">
                <a:solidFill>
                  <a:srgbClr val="002060"/>
                </a:solidFill>
                <a:latin typeface="Times New Roman" pitchFamily="18" charset="0"/>
                <a:cs typeface="Times New Roman" pitchFamily="18" charset="0"/>
              </a:rPr>
              <a:t>md</a:t>
            </a:r>
            <a:r>
              <a:rPr lang="en-US" dirty="0">
                <a:solidFill>
                  <a:srgbClr val="002060"/>
                </a:solidFill>
                <a:latin typeface="Times New Roman" pitchFamily="18" charset="0"/>
                <a:cs typeface="Times New Roman" pitchFamily="18" charset="0"/>
              </a:rPr>
              <a:t> (for desktops)</a:t>
            </a:r>
          </a:p>
          <a:p>
            <a:r>
              <a:rPr lang="en-US" dirty="0" err="1">
                <a:solidFill>
                  <a:srgbClr val="002060"/>
                </a:solidFill>
                <a:latin typeface="Times New Roman" pitchFamily="18" charset="0"/>
                <a:cs typeface="Times New Roman" pitchFamily="18" charset="0"/>
              </a:rPr>
              <a:t>lg</a:t>
            </a:r>
            <a:r>
              <a:rPr lang="en-US" dirty="0">
                <a:solidFill>
                  <a:srgbClr val="002060"/>
                </a:solidFill>
                <a:latin typeface="Times New Roman" pitchFamily="18" charset="0"/>
                <a:cs typeface="Times New Roman" pitchFamily="18" charset="0"/>
              </a:rPr>
              <a:t> (for larger desktops)</a:t>
            </a:r>
          </a:p>
          <a:p>
            <a:pPr>
              <a:buNone/>
            </a:pPr>
            <a:endParaRPr lang="en-IN" dirty="0" smtClean="0">
              <a:solidFill>
                <a:srgbClr val="00206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500" b="1" dirty="0" smtClean="0">
                <a:solidFill>
                  <a:srgbClr val="002060"/>
                </a:solidFill>
                <a:latin typeface="Times New Roman" pitchFamily="18" charset="0"/>
                <a:cs typeface="Times New Roman" pitchFamily="18" charset="0"/>
              </a:rPr>
              <a:t/>
            </a:r>
            <a:br>
              <a:rPr lang="en-US" sz="5500" b="1" dirty="0" smtClean="0">
                <a:solidFill>
                  <a:srgbClr val="002060"/>
                </a:solidFill>
                <a:latin typeface="Times New Roman" pitchFamily="18" charset="0"/>
                <a:cs typeface="Times New Roman" pitchFamily="18" charset="0"/>
              </a:rPr>
            </a:br>
            <a:r>
              <a:rPr lang="en-US" sz="5500" b="1" dirty="0" smtClean="0">
                <a:solidFill>
                  <a:srgbClr val="002060"/>
                </a:solidFill>
                <a:latin typeface="Times New Roman" pitchFamily="18" charset="0"/>
                <a:cs typeface="Times New Roman" pitchFamily="18" charset="0"/>
              </a:rPr>
              <a:t>What </a:t>
            </a:r>
            <a:r>
              <a:rPr lang="en-US" sz="5500" b="1" dirty="0">
                <a:solidFill>
                  <a:srgbClr val="002060"/>
                </a:solidFill>
                <a:latin typeface="Times New Roman" pitchFamily="18" charset="0"/>
                <a:cs typeface="Times New Roman" pitchFamily="18" charset="0"/>
              </a:rPr>
              <a:t>is Bootstrap</a:t>
            </a:r>
            <a:br>
              <a:rPr lang="en-US" sz="5500" b="1" dirty="0">
                <a:solidFill>
                  <a:srgbClr val="002060"/>
                </a:solidFill>
                <a:latin typeface="Times New Roman" pitchFamily="18" charset="0"/>
                <a:cs typeface="Times New Roman" pitchFamily="18" charset="0"/>
              </a:rPr>
            </a:br>
            <a:endParaRPr lang="en-US" sz="55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28736"/>
            <a:ext cx="8229600" cy="4697427"/>
          </a:xfrm>
        </p:spPr>
        <p:txBody>
          <a:bodyPr>
            <a:normAutofit fontScale="85000" lnSpcReduction="20000"/>
          </a:bodyPr>
          <a:lstStyle/>
          <a:p>
            <a:r>
              <a:rPr lang="en-IN" dirty="0">
                <a:solidFill>
                  <a:srgbClr val="002060"/>
                </a:solidFill>
              </a:rPr>
              <a:t>Bootstrap is the most popular HTML, CSS and JavaScript framework for developing a responsive and mobile friendly website.</a:t>
            </a:r>
          </a:p>
          <a:p>
            <a:r>
              <a:rPr lang="en-IN" dirty="0">
                <a:solidFill>
                  <a:srgbClr val="002060"/>
                </a:solidFill>
              </a:rPr>
              <a:t>It is absolutely free to download and use.</a:t>
            </a:r>
          </a:p>
          <a:p>
            <a:r>
              <a:rPr lang="en-IN" dirty="0">
                <a:solidFill>
                  <a:srgbClr val="002060"/>
                </a:solidFill>
              </a:rPr>
              <a:t>It is a front-end framework used for easier and faster web development.</a:t>
            </a:r>
          </a:p>
          <a:p>
            <a:r>
              <a:rPr lang="en-IN" dirty="0">
                <a:solidFill>
                  <a:srgbClr val="002060"/>
                </a:solidFill>
              </a:rPr>
              <a:t>It includes HTML and CSS based design templates for typography, forms, buttons, tables, navigation, modals, image carousels and many others.</a:t>
            </a:r>
          </a:p>
          <a:p>
            <a:r>
              <a:rPr lang="en-IN" dirty="0">
                <a:solidFill>
                  <a:srgbClr val="002060"/>
                </a:solidFill>
              </a:rPr>
              <a:t>It can also use JavaScript plug-ins.</a:t>
            </a:r>
          </a:p>
          <a:p>
            <a:r>
              <a:rPr lang="en-IN" dirty="0">
                <a:solidFill>
                  <a:srgbClr val="002060"/>
                </a:solidFill>
              </a:rPr>
              <a:t>It facilitates you to create responsive designs</a:t>
            </a:r>
            <a:r>
              <a:rPr lang="en-IN" dirty="0" smtClean="0">
                <a:solidFill>
                  <a:srgbClr val="002060"/>
                </a:solidFill>
              </a:rPr>
              <a:t>.</a:t>
            </a:r>
            <a:br>
              <a:rPr lang="en-IN" dirty="0" smtClean="0">
                <a:solidFill>
                  <a:srgbClr val="002060"/>
                </a:solidFill>
              </a:rPr>
            </a:br>
            <a:endParaRPr lang="en-US" dirty="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Bootstrap </a:t>
            </a:r>
            <a:r>
              <a:rPr lang="en-US" b="1" dirty="0">
                <a:solidFill>
                  <a:srgbClr val="002060"/>
                </a:solidFill>
                <a:latin typeface="Times New Roman" pitchFamily="18" charset="0"/>
                <a:cs typeface="Times New Roman" pitchFamily="18" charset="0"/>
              </a:rPr>
              <a:t>Tables</a:t>
            </a:r>
            <a:br>
              <a:rPr lang="en-US" b="1" dirty="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28596" y="1214422"/>
            <a:ext cx="8258204" cy="4911741"/>
          </a:xfrm>
        </p:spPr>
        <p:txBody>
          <a:bodyPr>
            <a:normAutofit/>
          </a:bodyPr>
          <a:lstStyle/>
          <a:p>
            <a:pPr>
              <a:buNone/>
            </a:pPr>
            <a:r>
              <a:rPr lang="en-IN" sz="2400" b="1" dirty="0" smtClean="0">
                <a:solidFill>
                  <a:srgbClr val="002060"/>
                </a:solidFill>
                <a:latin typeface="Times New Roman" pitchFamily="18" charset="0"/>
                <a:cs typeface="Times New Roman" pitchFamily="18" charset="0"/>
              </a:rPr>
              <a:t>Different </a:t>
            </a:r>
            <a:r>
              <a:rPr lang="en-IN" sz="2400" b="1" dirty="0">
                <a:solidFill>
                  <a:srgbClr val="002060"/>
                </a:solidFill>
                <a:latin typeface="Times New Roman" pitchFamily="18" charset="0"/>
                <a:cs typeface="Times New Roman" pitchFamily="18" charset="0"/>
              </a:rPr>
              <a:t>types of Bootstrap tables by using different classes to style them</a:t>
            </a:r>
            <a:r>
              <a:rPr lang="en-IN" sz="2400" b="1" dirty="0" smtClean="0">
                <a:solidFill>
                  <a:srgbClr val="002060"/>
                </a:solidFill>
                <a:latin typeface="Times New Roman" pitchFamily="18" charset="0"/>
                <a:cs typeface="Times New Roman" pitchFamily="18" charset="0"/>
              </a:rPr>
              <a:t>.</a:t>
            </a:r>
          </a:p>
          <a:p>
            <a:pPr>
              <a:buNone/>
            </a:pPr>
            <a:endParaRPr lang="en-US" sz="1800" dirty="0" smtClean="0">
              <a:solidFill>
                <a:srgbClr val="002060"/>
              </a:solidFill>
              <a:latin typeface="Times New Roman" pitchFamily="18" charset="0"/>
              <a:cs typeface="Times New Roman" pitchFamily="18" charset="0"/>
            </a:endParaRPr>
          </a:p>
          <a:p>
            <a:pPr>
              <a:buNone/>
            </a:pPr>
            <a:r>
              <a:rPr lang="en-US" sz="1800" b="1" dirty="0" smtClean="0">
                <a:solidFill>
                  <a:srgbClr val="002060"/>
                </a:solidFill>
                <a:latin typeface="Times New Roman" pitchFamily="18" charset="0"/>
                <a:cs typeface="Times New Roman" pitchFamily="18" charset="0"/>
              </a:rPr>
              <a:t>Bootstrap </a:t>
            </a:r>
            <a:r>
              <a:rPr lang="en-US" sz="1800" b="1" dirty="0">
                <a:solidFill>
                  <a:srgbClr val="002060"/>
                </a:solidFill>
                <a:latin typeface="Times New Roman" pitchFamily="18" charset="0"/>
                <a:cs typeface="Times New Roman" pitchFamily="18" charset="0"/>
              </a:rPr>
              <a:t>Basic </a:t>
            </a:r>
            <a:r>
              <a:rPr lang="en-US" sz="1800" b="1" dirty="0" smtClean="0">
                <a:solidFill>
                  <a:srgbClr val="002060"/>
                </a:solidFill>
                <a:latin typeface="Times New Roman" pitchFamily="18" charset="0"/>
                <a:cs typeface="Times New Roman" pitchFamily="18" charset="0"/>
              </a:rPr>
              <a:t>Table </a:t>
            </a:r>
            <a:r>
              <a:rPr lang="en-US" sz="1800" dirty="0" smtClean="0">
                <a:solidFill>
                  <a:srgbClr val="002060"/>
                </a:solidFill>
                <a:latin typeface="Times New Roman" pitchFamily="18" charset="0"/>
                <a:cs typeface="Times New Roman" pitchFamily="18" charset="0"/>
              </a:rPr>
              <a:t>: </a:t>
            </a:r>
            <a:r>
              <a:rPr lang="en-IN" sz="1800" dirty="0" smtClean="0">
                <a:solidFill>
                  <a:srgbClr val="002060"/>
                </a:solidFill>
                <a:latin typeface="Times New Roman" pitchFamily="18" charset="0"/>
                <a:cs typeface="Times New Roman" pitchFamily="18" charset="0"/>
              </a:rPr>
              <a:t>The</a:t>
            </a:r>
            <a:r>
              <a:rPr lang="en-IN" sz="1800" b="1" dirty="0">
                <a:solidFill>
                  <a:srgbClr val="002060"/>
                </a:solidFill>
                <a:latin typeface="Times New Roman" pitchFamily="18" charset="0"/>
                <a:cs typeface="Times New Roman" pitchFamily="18" charset="0"/>
              </a:rPr>
              <a:t> .table class</a:t>
            </a:r>
            <a:r>
              <a:rPr lang="en-IN" sz="1800" dirty="0">
                <a:solidFill>
                  <a:srgbClr val="002060"/>
                </a:solidFill>
                <a:latin typeface="Times New Roman" pitchFamily="18" charset="0"/>
                <a:cs typeface="Times New Roman" pitchFamily="18" charset="0"/>
              </a:rPr>
              <a:t> is used to add basic styling to a table</a:t>
            </a:r>
            <a:r>
              <a:rPr lang="en-IN" sz="1800" dirty="0" smtClean="0">
                <a:solidFill>
                  <a:srgbClr val="002060"/>
                </a:solidFill>
                <a:latin typeface="Times New Roman" pitchFamily="18" charset="0"/>
                <a:cs typeface="Times New Roman" pitchFamily="18" charset="0"/>
              </a:rPr>
              <a:t>.</a:t>
            </a:r>
            <a:endParaRPr lang="en-US" sz="1800" b="1" dirty="0" smtClean="0">
              <a:solidFill>
                <a:srgbClr val="002060"/>
              </a:solidFill>
              <a:latin typeface="Times New Roman" pitchFamily="18" charset="0"/>
              <a:cs typeface="Times New Roman" pitchFamily="18" charset="0"/>
            </a:endParaRPr>
          </a:p>
          <a:p>
            <a:pPr>
              <a:buNone/>
            </a:pPr>
            <a:r>
              <a:rPr lang="en-US" sz="1800" b="1" dirty="0" smtClean="0">
                <a:solidFill>
                  <a:srgbClr val="002060"/>
                </a:solidFill>
                <a:latin typeface="Times New Roman" pitchFamily="18" charset="0"/>
                <a:cs typeface="Times New Roman" pitchFamily="18" charset="0"/>
              </a:rPr>
              <a:t>Bootstrap </a:t>
            </a:r>
            <a:r>
              <a:rPr lang="en-US" sz="1800" b="1" dirty="0">
                <a:solidFill>
                  <a:srgbClr val="002060"/>
                </a:solidFill>
                <a:latin typeface="Times New Roman" pitchFamily="18" charset="0"/>
                <a:cs typeface="Times New Roman" pitchFamily="18" charset="0"/>
              </a:rPr>
              <a:t>Striped Rows </a:t>
            </a:r>
            <a:r>
              <a:rPr lang="en-US" sz="1800" b="1" dirty="0" smtClean="0">
                <a:solidFill>
                  <a:srgbClr val="002060"/>
                </a:solidFill>
                <a:latin typeface="Times New Roman" pitchFamily="18" charset="0"/>
                <a:cs typeface="Times New Roman" pitchFamily="18" charset="0"/>
              </a:rPr>
              <a:t>Table </a:t>
            </a:r>
            <a:r>
              <a:rPr lang="en-US" sz="1800" dirty="0" smtClean="0">
                <a:solidFill>
                  <a:srgbClr val="002060"/>
                </a:solidFill>
                <a:latin typeface="Times New Roman" pitchFamily="18" charset="0"/>
                <a:cs typeface="Times New Roman" pitchFamily="18" charset="0"/>
              </a:rPr>
              <a:t>: </a:t>
            </a:r>
            <a:r>
              <a:rPr lang="en-IN" sz="1800" dirty="0" smtClean="0">
                <a:solidFill>
                  <a:srgbClr val="002060"/>
                </a:solidFill>
                <a:latin typeface="Times New Roman" pitchFamily="18" charset="0"/>
                <a:cs typeface="Times New Roman" pitchFamily="18" charset="0"/>
              </a:rPr>
              <a:t>The</a:t>
            </a:r>
            <a:r>
              <a:rPr lang="en-IN" sz="1800" dirty="0">
                <a:solidFill>
                  <a:srgbClr val="002060"/>
                </a:solidFill>
                <a:latin typeface="Times New Roman" pitchFamily="18" charset="0"/>
                <a:cs typeface="Times New Roman" pitchFamily="18" charset="0"/>
              </a:rPr>
              <a:t> </a:t>
            </a:r>
            <a:r>
              <a:rPr lang="en-IN" sz="1800" b="1" dirty="0">
                <a:solidFill>
                  <a:srgbClr val="002060"/>
                </a:solidFill>
                <a:latin typeface="Times New Roman" pitchFamily="18" charset="0"/>
                <a:cs typeface="Times New Roman" pitchFamily="18" charset="0"/>
              </a:rPr>
              <a:t>.table-striped class</a:t>
            </a:r>
            <a:r>
              <a:rPr lang="en-IN" sz="1800" dirty="0">
                <a:solidFill>
                  <a:srgbClr val="002060"/>
                </a:solidFill>
                <a:latin typeface="Times New Roman" pitchFamily="18" charset="0"/>
                <a:cs typeface="Times New Roman" pitchFamily="18" charset="0"/>
              </a:rPr>
              <a:t> is used to add zebra-stripes to a table</a:t>
            </a:r>
            <a:r>
              <a:rPr lang="en-IN" sz="1800" dirty="0" smtClean="0">
                <a:solidFill>
                  <a:srgbClr val="002060"/>
                </a:solidFill>
                <a:latin typeface="Times New Roman" pitchFamily="18" charset="0"/>
                <a:cs typeface="Times New Roman" pitchFamily="18" charset="0"/>
              </a:rPr>
              <a:t>:</a:t>
            </a:r>
          </a:p>
          <a:p>
            <a:pPr>
              <a:buNone/>
            </a:pPr>
            <a:r>
              <a:rPr lang="en-US" sz="1800" b="1" dirty="0">
                <a:solidFill>
                  <a:srgbClr val="002060"/>
                </a:solidFill>
                <a:latin typeface="Times New Roman" pitchFamily="18" charset="0"/>
                <a:cs typeface="Times New Roman" pitchFamily="18" charset="0"/>
              </a:rPr>
              <a:t>Bootstrap Bordered </a:t>
            </a:r>
            <a:r>
              <a:rPr lang="en-US" sz="1800" b="1" dirty="0" smtClean="0">
                <a:solidFill>
                  <a:srgbClr val="002060"/>
                </a:solidFill>
                <a:latin typeface="Times New Roman" pitchFamily="18" charset="0"/>
                <a:cs typeface="Times New Roman" pitchFamily="18" charset="0"/>
              </a:rPr>
              <a:t>table </a:t>
            </a:r>
            <a:r>
              <a:rPr lang="en-US" sz="1800" dirty="0" smtClean="0">
                <a:solidFill>
                  <a:srgbClr val="002060"/>
                </a:solidFill>
                <a:latin typeface="Times New Roman" pitchFamily="18" charset="0"/>
                <a:cs typeface="Times New Roman" pitchFamily="18" charset="0"/>
              </a:rPr>
              <a:t>: </a:t>
            </a:r>
            <a:r>
              <a:rPr lang="en-IN" sz="1800" dirty="0" smtClean="0">
                <a:solidFill>
                  <a:srgbClr val="002060"/>
                </a:solidFill>
                <a:latin typeface="Times New Roman" pitchFamily="18" charset="0"/>
                <a:cs typeface="Times New Roman" pitchFamily="18" charset="0"/>
              </a:rPr>
              <a:t>The</a:t>
            </a:r>
            <a:r>
              <a:rPr lang="en-IN" sz="1800" dirty="0">
                <a:solidFill>
                  <a:srgbClr val="002060"/>
                </a:solidFill>
                <a:latin typeface="Times New Roman" pitchFamily="18" charset="0"/>
                <a:cs typeface="Times New Roman" pitchFamily="18" charset="0"/>
              </a:rPr>
              <a:t> </a:t>
            </a:r>
            <a:r>
              <a:rPr lang="en-IN" sz="1800" b="1" dirty="0">
                <a:solidFill>
                  <a:srgbClr val="002060"/>
                </a:solidFill>
                <a:latin typeface="Times New Roman" pitchFamily="18" charset="0"/>
                <a:cs typeface="Times New Roman" pitchFamily="18" charset="0"/>
              </a:rPr>
              <a:t>.table-bordered class</a:t>
            </a:r>
            <a:r>
              <a:rPr lang="en-IN" sz="1800" dirty="0">
                <a:solidFill>
                  <a:srgbClr val="002060"/>
                </a:solidFill>
                <a:latin typeface="Times New Roman" pitchFamily="18" charset="0"/>
                <a:cs typeface="Times New Roman" pitchFamily="18" charset="0"/>
              </a:rPr>
              <a:t> is used to add borders on </a:t>
            </a:r>
            <a:r>
              <a:rPr lang="en-IN" sz="1800" dirty="0" smtClean="0">
                <a:solidFill>
                  <a:srgbClr val="002060"/>
                </a:solidFill>
                <a:latin typeface="Times New Roman" pitchFamily="18" charset="0"/>
                <a:cs typeface="Times New Roman" pitchFamily="18" charset="0"/>
              </a:rPr>
              <a:t>all sides </a:t>
            </a:r>
            <a:r>
              <a:rPr lang="en-IN" sz="1800" dirty="0">
                <a:solidFill>
                  <a:srgbClr val="002060"/>
                </a:solidFill>
                <a:latin typeface="Times New Roman" pitchFamily="18" charset="0"/>
                <a:cs typeface="Times New Roman" pitchFamily="18" charset="0"/>
              </a:rPr>
              <a:t>of the table and cells</a:t>
            </a:r>
            <a:r>
              <a:rPr lang="en-IN" sz="1800" dirty="0" smtClean="0">
                <a:solidFill>
                  <a:srgbClr val="002060"/>
                </a:solidFill>
                <a:latin typeface="Times New Roman" pitchFamily="18" charset="0"/>
                <a:cs typeface="Times New Roman" pitchFamily="18" charset="0"/>
              </a:rPr>
              <a:t>:</a:t>
            </a:r>
            <a:endParaRPr lang="en-US" sz="1800" dirty="0" smtClean="0">
              <a:solidFill>
                <a:srgbClr val="002060"/>
              </a:solidFill>
              <a:latin typeface="Times New Roman" pitchFamily="18" charset="0"/>
              <a:cs typeface="Times New Roman" pitchFamily="18" charset="0"/>
            </a:endParaRPr>
          </a:p>
          <a:p>
            <a:pPr>
              <a:buNone/>
            </a:pPr>
            <a:r>
              <a:rPr lang="en-US" sz="1800" b="1" dirty="0" smtClean="0">
                <a:solidFill>
                  <a:srgbClr val="002060"/>
                </a:solidFill>
                <a:latin typeface="Times New Roman" pitchFamily="18" charset="0"/>
                <a:cs typeface="Times New Roman" pitchFamily="18" charset="0"/>
              </a:rPr>
              <a:t>Bootstrap </a:t>
            </a:r>
            <a:r>
              <a:rPr lang="en-US" sz="1800" b="1" dirty="0">
                <a:solidFill>
                  <a:srgbClr val="002060"/>
                </a:solidFill>
                <a:latin typeface="Times New Roman" pitchFamily="18" charset="0"/>
                <a:cs typeface="Times New Roman" pitchFamily="18" charset="0"/>
              </a:rPr>
              <a:t>Hover rows </a:t>
            </a:r>
            <a:r>
              <a:rPr lang="en-US" sz="1800" b="1" dirty="0" smtClean="0">
                <a:solidFill>
                  <a:srgbClr val="002060"/>
                </a:solidFill>
                <a:latin typeface="Times New Roman" pitchFamily="18" charset="0"/>
                <a:cs typeface="Times New Roman" pitchFamily="18" charset="0"/>
              </a:rPr>
              <a:t>Table:</a:t>
            </a:r>
            <a:r>
              <a:rPr lang="en-IN" sz="1800" dirty="0" smtClean="0">
                <a:solidFill>
                  <a:srgbClr val="002060"/>
                </a:solidFill>
                <a:latin typeface="Times New Roman" pitchFamily="18" charset="0"/>
                <a:cs typeface="Times New Roman" pitchFamily="18" charset="0"/>
              </a:rPr>
              <a:t>The</a:t>
            </a:r>
            <a:r>
              <a:rPr lang="en-IN" sz="1800" dirty="0">
                <a:solidFill>
                  <a:srgbClr val="002060"/>
                </a:solidFill>
                <a:latin typeface="Times New Roman" pitchFamily="18" charset="0"/>
                <a:cs typeface="Times New Roman" pitchFamily="18" charset="0"/>
              </a:rPr>
              <a:t> </a:t>
            </a:r>
            <a:r>
              <a:rPr lang="en-IN" sz="1800" b="1" dirty="0">
                <a:solidFill>
                  <a:srgbClr val="002060"/>
                </a:solidFill>
                <a:latin typeface="Times New Roman" pitchFamily="18" charset="0"/>
                <a:cs typeface="Times New Roman" pitchFamily="18" charset="0"/>
              </a:rPr>
              <a:t>.table-hover class</a:t>
            </a:r>
            <a:r>
              <a:rPr lang="en-IN" sz="1800" dirty="0">
                <a:solidFill>
                  <a:srgbClr val="002060"/>
                </a:solidFill>
                <a:latin typeface="Times New Roman" pitchFamily="18" charset="0"/>
                <a:cs typeface="Times New Roman" pitchFamily="18" charset="0"/>
              </a:rPr>
              <a:t> is used to enable a hover state </a:t>
            </a:r>
            <a:r>
              <a:rPr lang="en-IN" sz="1800" dirty="0" smtClean="0">
                <a:solidFill>
                  <a:srgbClr val="002060"/>
                </a:solidFill>
                <a:latin typeface="Times New Roman" pitchFamily="18" charset="0"/>
                <a:cs typeface="Times New Roman" pitchFamily="18" charset="0"/>
              </a:rPr>
              <a:t>on table </a:t>
            </a:r>
            <a:r>
              <a:rPr lang="en-IN" sz="1800" dirty="0">
                <a:solidFill>
                  <a:srgbClr val="002060"/>
                </a:solidFill>
                <a:latin typeface="Times New Roman" pitchFamily="18" charset="0"/>
                <a:cs typeface="Times New Roman" pitchFamily="18" charset="0"/>
              </a:rPr>
              <a:t>rows</a:t>
            </a:r>
            <a:r>
              <a:rPr lang="en-IN" sz="1800" dirty="0" smtClean="0">
                <a:solidFill>
                  <a:srgbClr val="002060"/>
                </a:solidFill>
                <a:latin typeface="Times New Roman" pitchFamily="18" charset="0"/>
                <a:cs typeface="Times New Roman" pitchFamily="18" charset="0"/>
              </a:rPr>
              <a:t>:</a:t>
            </a:r>
            <a:endParaRPr lang="en-US" sz="1800" dirty="0" smtClean="0">
              <a:solidFill>
                <a:srgbClr val="002060"/>
              </a:solidFill>
              <a:latin typeface="Times New Roman" pitchFamily="18" charset="0"/>
              <a:cs typeface="Times New Roman" pitchFamily="18" charset="0"/>
            </a:endParaRPr>
          </a:p>
          <a:p>
            <a:pPr>
              <a:buNone/>
            </a:pPr>
            <a:r>
              <a:rPr lang="en-US" sz="1800" b="1" dirty="0" smtClean="0">
                <a:solidFill>
                  <a:srgbClr val="002060"/>
                </a:solidFill>
                <a:latin typeface="Times New Roman" pitchFamily="18" charset="0"/>
                <a:cs typeface="Times New Roman" pitchFamily="18" charset="0"/>
              </a:rPr>
              <a:t>Bootstrap </a:t>
            </a:r>
            <a:r>
              <a:rPr lang="en-US" sz="1800" b="1" dirty="0">
                <a:solidFill>
                  <a:srgbClr val="002060"/>
                </a:solidFill>
                <a:latin typeface="Times New Roman" pitchFamily="18" charset="0"/>
                <a:cs typeface="Times New Roman" pitchFamily="18" charset="0"/>
              </a:rPr>
              <a:t>Condensed table:</a:t>
            </a:r>
          </a:p>
          <a:p>
            <a:pPr>
              <a:buNone/>
            </a:pPr>
            <a:r>
              <a:rPr lang="en-IN" sz="1800" dirty="0">
                <a:solidFill>
                  <a:srgbClr val="002060"/>
                </a:solidFill>
                <a:latin typeface="Times New Roman" pitchFamily="18" charset="0"/>
                <a:cs typeface="Times New Roman" pitchFamily="18" charset="0"/>
              </a:rPr>
              <a:t>The </a:t>
            </a:r>
            <a:r>
              <a:rPr lang="en-IN" sz="1800" b="1" dirty="0">
                <a:solidFill>
                  <a:srgbClr val="002060"/>
                </a:solidFill>
                <a:latin typeface="Times New Roman" pitchFamily="18" charset="0"/>
                <a:cs typeface="Times New Roman" pitchFamily="18" charset="0"/>
              </a:rPr>
              <a:t>.table-condensed class</a:t>
            </a:r>
            <a:r>
              <a:rPr lang="en-IN" sz="1800" dirty="0">
                <a:solidFill>
                  <a:srgbClr val="002060"/>
                </a:solidFill>
                <a:latin typeface="Times New Roman" pitchFamily="18" charset="0"/>
                <a:cs typeface="Times New Roman" pitchFamily="18" charset="0"/>
              </a:rPr>
              <a:t> is used to make a table more compact by cutting cell padding in half</a:t>
            </a:r>
            <a:r>
              <a:rPr lang="en-IN" sz="1800" dirty="0" smtClean="0">
                <a:solidFill>
                  <a:srgbClr val="002060"/>
                </a:solidFill>
                <a:latin typeface="Times New Roman" pitchFamily="18" charset="0"/>
                <a:cs typeface="Times New Roman" pitchFamily="18" charset="0"/>
              </a:rPr>
              <a:t>:</a:t>
            </a:r>
          </a:p>
          <a:p>
            <a:pPr>
              <a:buNone/>
            </a:pPr>
            <a:r>
              <a:rPr lang="en-US" sz="1800" b="1" dirty="0">
                <a:solidFill>
                  <a:srgbClr val="002060"/>
                </a:solidFill>
                <a:latin typeface="Times New Roman" pitchFamily="18" charset="0"/>
                <a:cs typeface="Times New Roman" pitchFamily="18" charset="0"/>
              </a:rPr>
              <a:t>Bootstrap Contextual </a:t>
            </a:r>
            <a:r>
              <a:rPr lang="en-US" sz="1800" b="1" dirty="0" smtClean="0">
                <a:solidFill>
                  <a:srgbClr val="002060"/>
                </a:solidFill>
                <a:latin typeface="Times New Roman" pitchFamily="18" charset="0"/>
                <a:cs typeface="Times New Roman" pitchFamily="18" charset="0"/>
              </a:rPr>
              <a:t>classes :</a:t>
            </a:r>
          </a:p>
          <a:p>
            <a:pPr>
              <a:buNone/>
            </a:pPr>
            <a:r>
              <a:rPr lang="en-IN" sz="1800" dirty="0" smtClean="0">
                <a:solidFill>
                  <a:srgbClr val="002060"/>
                </a:solidFill>
                <a:latin typeface="Times New Roman" pitchFamily="18" charset="0"/>
                <a:cs typeface="Times New Roman" pitchFamily="18" charset="0"/>
              </a:rPr>
              <a:t>Contextual </a:t>
            </a:r>
            <a:r>
              <a:rPr lang="en-IN" sz="1800" dirty="0">
                <a:solidFill>
                  <a:srgbClr val="002060"/>
                </a:solidFill>
                <a:latin typeface="Times New Roman" pitchFamily="18" charset="0"/>
                <a:cs typeface="Times New Roman" pitchFamily="18" charset="0"/>
              </a:rPr>
              <a:t>classes are used to </a:t>
            </a:r>
            <a:r>
              <a:rPr lang="en-IN" sz="1800" dirty="0" err="1">
                <a:solidFill>
                  <a:srgbClr val="002060"/>
                </a:solidFill>
                <a:latin typeface="Times New Roman" pitchFamily="18" charset="0"/>
                <a:cs typeface="Times New Roman" pitchFamily="18" charset="0"/>
              </a:rPr>
              <a:t>color</a:t>
            </a:r>
            <a:r>
              <a:rPr lang="en-IN" sz="1800" dirty="0">
                <a:solidFill>
                  <a:srgbClr val="002060"/>
                </a:solidFill>
                <a:latin typeface="Times New Roman" pitchFamily="18" charset="0"/>
                <a:cs typeface="Times New Roman" pitchFamily="18" charset="0"/>
              </a:rPr>
              <a:t> table rows (&lt;</a:t>
            </a:r>
            <a:r>
              <a:rPr lang="en-IN" sz="1800" dirty="0" err="1">
                <a:solidFill>
                  <a:srgbClr val="002060"/>
                </a:solidFill>
                <a:latin typeface="Times New Roman" pitchFamily="18" charset="0"/>
                <a:cs typeface="Times New Roman" pitchFamily="18" charset="0"/>
              </a:rPr>
              <a:t>tr</a:t>
            </a:r>
            <a:r>
              <a:rPr lang="en-IN" sz="1800" dirty="0">
                <a:solidFill>
                  <a:srgbClr val="002060"/>
                </a:solidFill>
                <a:latin typeface="Times New Roman" pitchFamily="18" charset="0"/>
                <a:cs typeface="Times New Roman" pitchFamily="18" charset="0"/>
              </a:rPr>
              <a:t>&gt;) or table cells (&lt;td&gt;):</a:t>
            </a:r>
            <a:endParaRPr lang="en-US" sz="1800" dirty="0">
              <a:solidFill>
                <a:srgbClr val="002060"/>
              </a:solidFill>
              <a:latin typeface="Times New Roman" pitchFamily="18" charset="0"/>
              <a:cs typeface="Times New Roman" pitchFamily="18" charset="0"/>
            </a:endParaRPr>
          </a:p>
          <a:p>
            <a:pPr>
              <a:buNone/>
            </a:pPr>
            <a:endParaRPr lang="en-US" sz="1800" dirty="0">
              <a:solidFill>
                <a:srgbClr val="002060"/>
              </a:solidFill>
              <a:latin typeface="Times New Roman" pitchFamily="18" charset="0"/>
              <a:cs typeface="Times New Roman" pitchFamily="18" charset="0"/>
            </a:endParaRPr>
          </a:p>
          <a:p>
            <a:pPr>
              <a:buNone/>
            </a:pPr>
            <a:endParaRPr lang="en-US" sz="1800" dirty="0">
              <a:solidFill>
                <a:srgbClr val="002060"/>
              </a:solidFill>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Bootstrap </a:t>
            </a:r>
            <a:r>
              <a:rPr lang="en-US" b="1" dirty="0">
                <a:solidFill>
                  <a:srgbClr val="002060"/>
                </a:solidFill>
                <a:latin typeface="Times New Roman" pitchFamily="18" charset="0"/>
                <a:cs typeface="Times New Roman" pitchFamily="18" charset="0"/>
              </a:rPr>
              <a:t>Forms</a:t>
            </a:r>
            <a:br>
              <a:rPr lang="en-US" b="1" dirty="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buNone/>
            </a:pPr>
            <a:r>
              <a:rPr lang="en-IN" dirty="0" smtClean="0">
                <a:solidFill>
                  <a:srgbClr val="002060"/>
                </a:solidFill>
                <a:latin typeface="Times New Roman" pitchFamily="18" charset="0"/>
                <a:cs typeface="Times New Roman" pitchFamily="18" charset="0"/>
              </a:rPr>
              <a:t>Three </a:t>
            </a:r>
            <a:r>
              <a:rPr lang="en-IN" dirty="0">
                <a:solidFill>
                  <a:srgbClr val="002060"/>
                </a:solidFill>
                <a:latin typeface="Times New Roman" pitchFamily="18" charset="0"/>
                <a:cs typeface="Times New Roman" pitchFamily="18" charset="0"/>
              </a:rPr>
              <a:t>types of form layouts:</a:t>
            </a:r>
          </a:p>
          <a:p>
            <a:r>
              <a:rPr lang="en-IN" dirty="0">
                <a:solidFill>
                  <a:srgbClr val="002060"/>
                </a:solidFill>
                <a:latin typeface="Times New Roman" pitchFamily="18" charset="0"/>
                <a:cs typeface="Times New Roman" pitchFamily="18" charset="0"/>
              </a:rPr>
              <a:t>Vertical form (this is default)</a:t>
            </a:r>
          </a:p>
          <a:p>
            <a:r>
              <a:rPr lang="en-IN" dirty="0">
                <a:solidFill>
                  <a:srgbClr val="002060"/>
                </a:solidFill>
                <a:latin typeface="Times New Roman" pitchFamily="18" charset="0"/>
                <a:cs typeface="Times New Roman" pitchFamily="18" charset="0"/>
              </a:rPr>
              <a:t>Horizontal form</a:t>
            </a:r>
          </a:p>
          <a:p>
            <a:r>
              <a:rPr lang="en-IN" dirty="0">
                <a:solidFill>
                  <a:srgbClr val="002060"/>
                </a:solidFill>
                <a:latin typeface="Times New Roman" pitchFamily="18" charset="0"/>
                <a:cs typeface="Times New Roman" pitchFamily="18" charset="0"/>
              </a:rPr>
              <a:t>Inline </a:t>
            </a:r>
            <a:r>
              <a:rPr lang="en-IN" dirty="0" smtClean="0">
                <a:solidFill>
                  <a:srgbClr val="002060"/>
                </a:solidFill>
                <a:latin typeface="Times New Roman" pitchFamily="18" charset="0"/>
                <a:cs typeface="Times New Roman" pitchFamily="18" charset="0"/>
              </a:rPr>
              <a:t>form</a:t>
            </a:r>
          </a:p>
          <a:p>
            <a:endParaRPr lang="en-IN" dirty="0">
              <a:solidFill>
                <a:srgbClr val="002060"/>
              </a:solidFill>
              <a:latin typeface="Times New Roman" pitchFamily="18" charset="0"/>
              <a:cs typeface="Times New Roman" pitchFamily="18" charset="0"/>
            </a:endParaRPr>
          </a:p>
          <a:p>
            <a:pPr>
              <a:buNone/>
            </a:pPr>
            <a:r>
              <a:rPr lang="en-IN" b="1" dirty="0">
                <a:solidFill>
                  <a:srgbClr val="002060"/>
                </a:solidFill>
                <a:latin typeface="Times New Roman" pitchFamily="18" charset="0"/>
                <a:cs typeface="Times New Roman" pitchFamily="18" charset="0"/>
              </a:rPr>
              <a:t>Bootstrap Form Rules</a:t>
            </a:r>
          </a:p>
          <a:p>
            <a:r>
              <a:rPr lang="en-IN" dirty="0">
                <a:solidFill>
                  <a:srgbClr val="002060"/>
                </a:solidFill>
                <a:latin typeface="Times New Roman" pitchFamily="18" charset="0"/>
                <a:cs typeface="Times New Roman" pitchFamily="18" charset="0"/>
              </a:rPr>
              <a:t>There are three standard rules for these 3 form layouts:</a:t>
            </a:r>
          </a:p>
          <a:p>
            <a:r>
              <a:rPr lang="en-IN" dirty="0">
                <a:solidFill>
                  <a:srgbClr val="002060"/>
                </a:solidFill>
                <a:latin typeface="Times New Roman" pitchFamily="18" charset="0"/>
                <a:cs typeface="Times New Roman" pitchFamily="18" charset="0"/>
              </a:rPr>
              <a:t>Always use &lt;form role="form"&gt; (helps improve accessibility for people using screen readers)</a:t>
            </a:r>
          </a:p>
          <a:p>
            <a:r>
              <a:rPr lang="en-IN" dirty="0">
                <a:solidFill>
                  <a:srgbClr val="002060"/>
                </a:solidFill>
                <a:latin typeface="Times New Roman" pitchFamily="18" charset="0"/>
                <a:cs typeface="Times New Roman" pitchFamily="18" charset="0"/>
              </a:rPr>
              <a:t>Wrap labels and form controls in &lt;div class="form-group"&gt; (needed for optimum spacing)</a:t>
            </a:r>
          </a:p>
          <a:p>
            <a:r>
              <a:rPr lang="en-IN" dirty="0">
                <a:solidFill>
                  <a:srgbClr val="002060"/>
                </a:solidFill>
                <a:latin typeface="Times New Roman" pitchFamily="18" charset="0"/>
                <a:cs typeface="Times New Roman" pitchFamily="18" charset="0"/>
              </a:rPr>
              <a:t>Add class .form-control to all textual &lt;input&gt;, &lt;</a:t>
            </a:r>
            <a:r>
              <a:rPr lang="en-IN" dirty="0" err="1">
                <a:solidFill>
                  <a:srgbClr val="002060"/>
                </a:solidFill>
                <a:latin typeface="Times New Roman" pitchFamily="18" charset="0"/>
                <a:cs typeface="Times New Roman" pitchFamily="18" charset="0"/>
              </a:rPr>
              <a:t>textarea</a:t>
            </a:r>
            <a:r>
              <a:rPr lang="en-IN" dirty="0">
                <a:solidFill>
                  <a:srgbClr val="002060"/>
                </a:solidFill>
                <a:latin typeface="Times New Roman" pitchFamily="18" charset="0"/>
                <a:cs typeface="Times New Roman" pitchFamily="18" charset="0"/>
              </a:rPr>
              <a:t>&gt;, and &lt;select&gt; elements</a:t>
            </a:r>
          </a:p>
          <a:p>
            <a:pPr>
              <a:buNone/>
            </a:pPr>
            <a:r>
              <a:rPr lang="en-IN" dirty="0" smtClean="0">
                <a:solidFill>
                  <a:srgbClr val="002060"/>
                </a:solidFill>
                <a:latin typeface="Times New Roman" pitchFamily="18" charset="0"/>
                <a:cs typeface="Times New Roman" pitchFamily="18" charset="0"/>
              </a:rPr>
              <a:t/>
            </a:r>
            <a:br>
              <a:rPr lang="en-IN" dirty="0" smtClean="0">
                <a:solidFill>
                  <a:srgbClr val="002060"/>
                </a:solidFill>
                <a:latin typeface="Times New Roman" pitchFamily="18" charset="0"/>
                <a:cs typeface="Times New Roman" pitchFamily="18" charset="0"/>
              </a:rPr>
            </a:b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Bootstrap </a:t>
            </a:r>
            <a:r>
              <a:rPr lang="en-US" b="1" dirty="0">
                <a:solidFill>
                  <a:srgbClr val="002060"/>
                </a:solidFill>
                <a:latin typeface="Times New Roman" pitchFamily="18" charset="0"/>
                <a:cs typeface="Times New Roman" pitchFamily="18" charset="0"/>
              </a:rPr>
              <a:t>Alerts</a:t>
            </a:r>
            <a:br>
              <a:rPr lang="en-US" b="1" dirty="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None/>
            </a:pPr>
            <a:r>
              <a:rPr lang="en-IN" dirty="0">
                <a:solidFill>
                  <a:srgbClr val="002060"/>
                </a:solidFill>
                <a:latin typeface="Times New Roman" pitchFamily="18" charset="0"/>
                <a:cs typeface="Times New Roman" pitchFamily="18" charset="0"/>
              </a:rPr>
              <a:t>Bootstrap Alerts are used to provide an easy way to create predefined alert messages. Alert adds a style to your messages to make it more appealing to the users.</a:t>
            </a:r>
          </a:p>
          <a:p>
            <a:pPr>
              <a:buNone/>
            </a:pPr>
            <a:r>
              <a:rPr lang="en-IN" dirty="0">
                <a:solidFill>
                  <a:srgbClr val="002060"/>
                </a:solidFill>
                <a:latin typeface="Times New Roman" pitchFamily="18" charset="0"/>
                <a:cs typeface="Times New Roman" pitchFamily="18" charset="0"/>
              </a:rPr>
              <a:t>There are four classes that are used within &lt;div&gt; element for alerts.</a:t>
            </a:r>
          </a:p>
          <a:p>
            <a:r>
              <a:rPr lang="en-IN" dirty="0">
                <a:solidFill>
                  <a:srgbClr val="002060"/>
                </a:solidFill>
                <a:latin typeface="Times New Roman" pitchFamily="18" charset="0"/>
                <a:cs typeface="Times New Roman" pitchFamily="18" charset="0"/>
              </a:rPr>
              <a:t>.alert-success</a:t>
            </a:r>
          </a:p>
          <a:p>
            <a:r>
              <a:rPr lang="en-IN" dirty="0">
                <a:solidFill>
                  <a:srgbClr val="002060"/>
                </a:solidFill>
                <a:latin typeface="Times New Roman" pitchFamily="18" charset="0"/>
                <a:cs typeface="Times New Roman" pitchFamily="18" charset="0"/>
              </a:rPr>
              <a:t>.alert-info</a:t>
            </a:r>
          </a:p>
          <a:p>
            <a:r>
              <a:rPr lang="en-IN" dirty="0">
                <a:solidFill>
                  <a:srgbClr val="002060"/>
                </a:solidFill>
                <a:latin typeface="Times New Roman" pitchFamily="18" charset="0"/>
                <a:cs typeface="Times New Roman" pitchFamily="18" charset="0"/>
              </a:rPr>
              <a:t>.alert-warning</a:t>
            </a:r>
          </a:p>
          <a:p>
            <a:r>
              <a:rPr lang="en-IN" dirty="0">
                <a:solidFill>
                  <a:srgbClr val="002060"/>
                </a:solidFill>
                <a:latin typeface="Times New Roman" pitchFamily="18" charset="0"/>
                <a:cs typeface="Times New Roman" pitchFamily="18" charset="0"/>
              </a:rPr>
              <a:t>.alert-danger</a:t>
            </a:r>
          </a:p>
          <a:p>
            <a:pPr>
              <a:buNone/>
            </a:pP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Bootstrap </a:t>
            </a:r>
            <a:r>
              <a:rPr lang="en-US" b="1" dirty="0">
                <a:solidFill>
                  <a:srgbClr val="002060"/>
                </a:solidFill>
                <a:latin typeface="Times New Roman" pitchFamily="18" charset="0"/>
                <a:cs typeface="Times New Roman" pitchFamily="18" charset="0"/>
              </a:rPr>
              <a:t>Panels</a:t>
            </a:r>
            <a:br>
              <a:rPr lang="en-US" b="1" dirty="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buNone/>
            </a:pPr>
            <a:r>
              <a:rPr lang="en-IN" dirty="0">
                <a:solidFill>
                  <a:srgbClr val="002060"/>
                </a:solidFill>
                <a:latin typeface="Times New Roman" pitchFamily="18" charset="0"/>
                <a:cs typeface="Times New Roman" pitchFamily="18" charset="0"/>
              </a:rPr>
              <a:t>Bootstrap, a panel is a bordered box with some padding around its element. The panel components are used when you want to put your DOM component in a box.</a:t>
            </a:r>
          </a:p>
          <a:p>
            <a:pPr>
              <a:buNone/>
            </a:pPr>
            <a:r>
              <a:rPr lang="en-IN" dirty="0">
                <a:solidFill>
                  <a:srgbClr val="002060"/>
                </a:solidFill>
                <a:latin typeface="Times New Roman" pitchFamily="18" charset="0"/>
                <a:cs typeface="Times New Roman" pitchFamily="18" charset="0"/>
              </a:rPr>
              <a:t>The </a:t>
            </a:r>
            <a:r>
              <a:rPr lang="en-IN" b="1" dirty="0">
                <a:solidFill>
                  <a:srgbClr val="002060"/>
                </a:solidFill>
                <a:latin typeface="Times New Roman" pitchFamily="18" charset="0"/>
                <a:cs typeface="Times New Roman" pitchFamily="18" charset="0"/>
              </a:rPr>
              <a:t>class .panel</a:t>
            </a:r>
            <a:r>
              <a:rPr lang="en-IN" dirty="0">
                <a:solidFill>
                  <a:srgbClr val="002060"/>
                </a:solidFill>
                <a:latin typeface="Times New Roman" pitchFamily="18" charset="0"/>
                <a:cs typeface="Times New Roman" pitchFamily="18" charset="0"/>
              </a:rPr>
              <a:t> is used within the &lt;div&gt; element to create Bootstrap panels. The content inside the panel has a </a:t>
            </a:r>
            <a:r>
              <a:rPr lang="en-IN" b="1" dirty="0">
                <a:solidFill>
                  <a:srgbClr val="002060"/>
                </a:solidFill>
                <a:latin typeface="Times New Roman" pitchFamily="18" charset="0"/>
                <a:cs typeface="Times New Roman" pitchFamily="18" charset="0"/>
              </a:rPr>
              <a:t>.panel-body class</a:t>
            </a:r>
            <a:r>
              <a:rPr lang="en-IN" dirty="0">
                <a:solidFill>
                  <a:srgbClr val="002060"/>
                </a:solidFill>
                <a:latin typeface="Times New Roman" pitchFamily="18" charset="0"/>
                <a:cs typeface="Times New Roman" pitchFamily="18" charset="0"/>
              </a:rPr>
              <a:t>.</a:t>
            </a:r>
          </a:p>
          <a:p>
            <a:pPr>
              <a:buNone/>
            </a:pPr>
            <a:r>
              <a:rPr lang="en-IN" dirty="0">
                <a:solidFill>
                  <a:srgbClr val="002060"/>
                </a:solidFill>
                <a:latin typeface="Times New Roman" pitchFamily="18" charset="0"/>
                <a:cs typeface="Times New Roman" pitchFamily="18" charset="0"/>
              </a:rPr>
              <a:t>Generally a panel contains three parts:</a:t>
            </a:r>
          </a:p>
          <a:p>
            <a:r>
              <a:rPr lang="en-IN" dirty="0">
                <a:solidFill>
                  <a:srgbClr val="002060"/>
                </a:solidFill>
                <a:latin typeface="Times New Roman" pitchFamily="18" charset="0"/>
                <a:cs typeface="Times New Roman" pitchFamily="18" charset="0"/>
              </a:rPr>
              <a:t>Panel header</a:t>
            </a:r>
          </a:p>
          <a:p>
            <a:r>
              <a:rPr lang="en-IN" dirty="0">
                <a:solidFill>
                  <a:srgbClr val="002060"/>
                </a:solidFill>
                <a:latin typeface="Times New Roman" pitchFamily="18" charset="0"/>
                <a:cs typeface="Times New Roman" pitchFamily="18" charset="0"/>
              </a:rPr>
              <a:t>Panel content</a:t>
            </a:r>
          </a:p>
          <a:p>
            <a:r>
              <a:rPr lang="en-IN" dirty="0">
                <a:solidFill>
                  <a:srgbClr val="002060"/>
                </a:solidFill>
                <a:latin typeface="Times New Roman" pitchFamily="18" charset="0"/>
                <a:cs typeface="Times New Roman" pitchFamily="18" charset="0"/>
              </a:rPr>
              <a:t>Panel footer</a:t>
            </a:r>
          </a:p>
          <a:p>
            <a:pPr>
              <a:buNone/>
            </a:pP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Bootstrap </a:t>
            </a:r>
            <a:r>
              <a:rPr lang="en-US" b="1" dirty="0">
                <a:solidFill>
                  <a:srgbClr val="002060"/>
                </a:solidFill>
                <a:latin typeface="Times New Roman" pitchFamily="18" charset="0"/>
                <a:cs typeface="Times New Roman" pitchFamily="18" charset="0"/>
              </a:rPr>
              <a:t>Progress Bar</a:t>
            </a:r>
            <a:br>
              <a:rPr lang="en-US" b="1" dirty="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a:solidFill>
                  <a:srgbClr val="002060"/>
                </a:solidFill>
                <a:latin typeface="Times New Roman" pitchFamily="18" charset="0"/>
                <a:cs typeface="Times New Roman" pitchFamily="18" charset="0"/>
              </a:rPr>
              <a:t>The progress bar shows how far a user is in a process. In Bootstrap, there are several types of progress bars.</a:t>
            </a:r>
          </a:p>
          <a:p>
            <a:r>
              <a:rPr lang="en-IN" dirty="0">
                <a:solidFill>
                  <a:srgbClr val="002060"/>
                </a:solidFill>
                <a:latin typeface="Times New Roman" pitchFamily="18" charset="0"/>
                <a:cs typeface="Times New Roman" pitchFamily="18" charset="0"/>
              </a:rPr>
              <a:t>The </a:t>
            </a:r>
            <a:r>
              <a:rPr lang="en-IN" b="1" dirty="0">
                <a:solidFill>
                  <a:srgbClr val="002060"/>
                </a:solidFill>
                <a:latin typeface="Times New Roman" pitchFamily="18" charset="0"/>
                <a:cs typeface="Times New Roman" pitchFamily="18" charset="0"/>
              </a:rPr>
              <a:t>class .progress </a:t>
            </a:r>
            <a:r>
              <a:rPr lang="en-IN" dirty="0">
                <a:solidFill>
                  <a:srgbClr val="002060"/>
                </a:solidFill>
                <a:latin typeface="Times New Roman" pitchFamily="18" charset="0"/>
                <a:cs typeface="Times New Roman" pitchFamily="18" charset="0"/>
              </a:rPr>
              <a:t>within a &lt;div&gt; element is used to create a default progress bar in bootstrap.</a:t>
            </a:r>
          </a:p>
          <a:p>
            <a:pPr>
              <a:buNone/>
            </a:pP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2060"/>
                </a:solidFill>
                <a:latin typeface="Times New Roman" pitchFamily="18" charset="0"/>
                <a:cs typeface="Times New Roman" pitchFamily="18" charset="0"/>
              </a:rPr>
              <a:t/>
            </a:r>
            <a:br>
              <a:rPr lang="en-US" b="1" dirty="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Bootstrap </a:t>
            </a:r>
            <a:r>
              <a:rPr lang="en-US" b="1" dirty="0">
                <a:solidFill>
                  <a:srgbClr val="002060"/>
                </a:solidFill>
                <a:latin typeface="Times New Roman" pitchFamily="18" charset="0"/>
                <a:cs typeface="Times New Roman" pitchFamily="18" charset="0"/>
              </a:rPr>
              <a:t>List Groups</a:t>
            </a:r>
            <a:br>
              <a:rPr lang="en-US" b="1" dirty="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a:solidFill>
                  <a:srgbClr val="002060"/>
                </a:solidFill>
                <a:latin typeface="Times New Roman" pitchFamily="18" charset="0"/>
                <a:cs typeface="Times New Roman" pitchFamily="18" charset="0"/>
              </a:rPr>
              <a:t>Bootstrap list group is used to create a group of list with list items. The most basic list group is an unordered list containing list items.</a:t>
            </a:r>
          </a:p>
          <a:p>
            <a:r>
              <a:rPr lang="en-IN" dirty="0">
                <a:solidFill>
                  <a:srgbClr val="002060"/>
                </a:solidFill>
                <a:latin typeface="Times New Roman" pitchFamily="18" charset="0"/>
                <a:cs typeface="Times New Roman" pitchFamily="18" charset="0"/>
              </a:rPr>
              <a:t>The </a:t>
            </a:r>
            <a:r>
              <a:rPr lang="en-IN" b="1" dirty="0">
                <a:solidFill>
                  <a:srgbClr val="002060"/>
                </a:solidFill>
                <a:latin typeface="Times New Roman" pitchFamily="18" charset="0"/>
                <a:cs typeface="Times New Roman" pitchFamily="18" charset="0"/>
              </a:rPr>
              <a:t>class ".list-group"</a:t>
            </a:r>
            <a:r>
              <a:rPr lang="en-IN" dirty="0">
                <a:solidFill>
                  <a:srgbClr val="002060"/>
                </a:solidFill>
                <a:latin typeface="Times New Roman" pitchFamily="18" charset="0"/>
                <a:cs typeface="Times New Roman" pitchFamily="18" charset="0"/>
              </a:rPr>
              <a:t> within the &lt;</a:t>
            </a:r>
            <a:r>
              <a:rPr lang="en-IN" dirty="0" err="1">
                <a:solidFill>
                  <a:srgbClr val="002060"/>
                </a:solidFill>
                <a:latin typeface="Times New Roman" pitchFamily="18" charset="0"/>
                <a:cs typeface="Times New Roman" pitchFamily="18" charset="0"/>
              </a:rPr>
              <a:t>ul</a:t>
            </a:r>
            <a:r>
              <a:rPr lang="en-IN" dirty="0">
                <a:solidFill>
                  <a:srgbClr val="002060"/>
                </a:solidFill>
                <a:latin typeface="Times New Roman" pitchFamily="18" charset="0"/>
                <a:cs typeface="Times New Roman" pitchFamily="18" charset="0"/>
              </a:rPr>
              <a:t>&gt; element and the </a:t>
            </a:r>
            <a:r>
              <a:rPr lang="en-IN" b="1" dirty="0">
                <a:solidFill>
                  <a:srgbClr val="002060"/>
                </a:solidFill>
                <a:latin typeface="Times New Roman" pitchFamily="18" charset="0"/>
                <a:cs typeface="Times New Roman" pitchFamily="18" charset="0"/>
              </a:rPr>
              <a:t>class ".list-group-item"</a:t>
            </a:r>
            <a:r>
              <a:rPr lang="en-IN" dirty="0">
                <a:solidFill>
                  <a:srgbClr val="002060"/>
                </a:solidFill>
                <a:latin typeface="Times New Roman" pitchFamily="18" charset="0"/>
                <a:cs typeface="Times New Roman" pitchFamily="18" charset="0"/>
              </a:rPr>
              <a:t> within the &lt;</a:t>
            </a:r>
            <a:r>
              <a:rPr lang="en-IN" dirty="0" err="1">
                <a:solidFill>
                  <a:srgbClr val="002060"/>
                </a:solidFill>
                <a:latin typeface="Times New Roman" pitchFamily="18" charset="0"/>
                <a:cs typeface="Times New Roman" pitchFamily="18" charset="0"/>
              </a:rPr>
              <a:t>li</a:t>
            </a:r>
            <a:r>
              <a:rPr lang="en-IN" dirty="0">
                <a:solidFill>
                  <a:srgbClr val="002060"/>
                </a:solidFill>
                <a:latin typeface="Times New Roman" pitchFamily="18" charset="0"/>
                <a:cs typeface="Times New Roman" pitchFamily="18" charset="0"/>
              </a:rPr>
              <a:t>&gt;element are used to create a basic list group.</a:t>
            </a:r>
          </a:p>
          <a:p>
            <a:pPr>
              <a:buNone/>
            </a:pP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Bootstrap </a:t>
            </a:r>
            <a:r>
              <a:rPr lang="en-US" b="1" dirty="0">
                <a:solidFill>
                  <a:srgbClr val="002060"/>
                </a:solidFill>
                <a:latin typeface="Times New Roman" pitchFamily="18" charset="0"/>
                <a:cs typeface="Times New Roman" pitchFamily="18" charset="0"/>
              </a:rPr>
              <a:t>Dropdowns</a:t>
            </a:r>
            <a:br>
              <a:rPr lang="en-US" b="1" dirty="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IN" dirty="0">
                <a:solidFill>
                  <a:srgbClr val="002060"/>
                </a:solidFill>
                <a:latin typeface="Times New Roman" pitchFamily="18" charset="0"/>
                <a:cs typeface="Times New Roman" pitchFamily="18" charset="0"/>
              </a:rPr>
              <a:t>Dropdown menus are </a:t>
            </a:r>
            <a:r>
              <a:rPr lang="en-IN" dirty="0" err="1">
                <a:solidFill>
                  <a:srgbClr val="002060"/>
                </a:solidFill>
                <a:latin typeface="Times New Roman" pitchFamily="18" charset="0"/>
                <a:cs typeface="Times New Roman" pitchFamily="18" charset="0"/>
              </a:rPr>
              <a:t>toggleable</a:t>
            </a:r>
            <a:r>
              <a:rPr lang="en-IN" dirty="0">
                <a:solidFill>
                  <a:srgbClr val="002060"/>
                </a:solidFill>
                <a:latin typeface="Times New Roman" pitchFamily="18" charset="0"/>
                <a:cs typeface="Times New Roman" pitchFamily="18" charset="0"/>
              </a:rPr>
              <a:t>, contextual menus, used for displaying links in a list format. It facilitates users to choose one value from a predefined list. This can be made interactive with the dropdown JavaScript </a:t>
            </a:r>
            <a:r>
              <a:rPr lang="en-IN" dirty="0" err="1">
                <a:solidFill>
                  <a:srgbClr val="002060"/>
                </a:solidFill>
                <a:latin typeface="Times New Roman" pitchFamily="18" charset="0"/>
                <a:cs typeface="Times New Roman" pitchFamily="18" charset="0"/>
              </a:rPr>
              <a:t>plugin</a:t>
            </a:r>
            <a:r>
              <a:rPr lang="en-IN" dirty="0">
                <a:solidFill>
                  <a:srgbClr val="002060"/>
                </a:solidFill>
                <a:latin typeface="Times New Roman" pitchFamily="18" charset="0"/>
                <a:cs typeface="Times New Roman" pitchFamily="18" charset="0"/>
              </a:rPr>
              <a:t>.</a:t>
            </a:r>
          </a:p>
          <a:p>
            <a:r>
              <a:rPr lang="en-IN" dirty="0">
                <a:solidFill>
                  <a:srgbClr val="002060"/>
                </a:solidFill>
                <a:latin typeface="Times New Roman" pitchFamily="18" charset="0"/>
                <a:cs typeface="Times New Roman" pitchFamily="18" charset="0"/>
              </a:rPr>
              <a:t>You have to wrap dropdown menu within the class .dropdown to create Bootstrap Dropdown.</a:t>
            </a:r>
          </a:p>
          <a:p>
            <a:pPr>
              <a:buNone/>
            </a:pP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Button Groups</a:t>
            </a:r>
            <a:br>
              <a:rPr lang="en-US" b="1" dirty="0" smtClean="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IN" dirty="0" smtClean="0">
                <a:solidFill>
                  <a:srgbClr val="002060"/>
                </a:solidFill>
                <a:latin typeface="Times New Roman" pitchFamily="18" charset="0"/>
                <a:ea typeface="Tahoma" pitchFamily="34" charset="0"/>
                <a:cs typeface="Times New Roman" pitchFamily="18" charset="0"/>
              </a:rPr>
              <a:t>Bootstrap 5 allows you to group a series of buttons together (on a single line) in a button group</a:t>
            </a:r>
          </a:p>
          <a:p>
            <a:endParaRPr lang="en-IN" dirty="0" smtClean="0">
              <a:solidFill>
                <a:srgbClr val="002060"/>
              </a:solidFill>
              <a:latin typeface="Times New Roman" pitchFamily="18" charset="0"/>
              <a:ea typeface="Tahoma" pitchFamily="34" charset="0"/>
              <a:cs typeface="Times New Roman" pitchFamily="18" charset="0"/>
            </a:endParaRPr>
          </a:p>
          <a:p>
            <a:r>
              <a:rPr lang="en-IN" dirty="0" smtClean="0">
                <a:solidFill>
                  <a:srgbClr val="002060"/>
                </a:solidFill>
                <a:latin typeface="Times New Roman" pitchFamily="18" charset="0"/>
                <a:cs typeface="Times New Roman" pitchFamily="18" charset="0"/>
              </a:rPr>
              <a:t>Vertical Button Groups</a:t>
            </a:r>
          </a:p>
          <a:p>
            <a:r>
              <a:rPr lang="en-IN" dirty="0" smtClean="0">
                <a:solidFill>
                  <a:srgbClr val="002060"/>
                </a:solidFill>
                <a:latin typeface="Times New Roman" pitchFamily="18" charset="0"/>
                <a:cs typeface="Times New Roman" pitchFamily="18" charset="0"/>
              </a:rPr>
              <a:t>Bootstrap 5 also supports vertical button groups:</a:t>
            </a:r>
          </a:p>
          <a:p>
            <a:r>
              <a:rPr lang="en-IN" dirty="0" smtClean="0">
                <a:solidFill>
                  <a:srgbClr val="002060"/>
                </a:solidFill>
                <a:latin typeface="Times New Roman" pitchFamily="18" charset="0"/>
                <a:cs typeface="Times New Roman" pitchFamily="18" charset="0"/>
              </a:rPr>
              <a:t>Use the class .</a:t>
            </a:r>
            <a:r>
              <a:rPr lang="en-IN" dirty="0" err="1" smtClean="0">
                <a:solidFill>
                  <a:srgbClr val="002060"/>
                </a:solidFill>
                <a:latin typeface="Times New Roman" pitchFamily="18" charset="0"/>
                <a:cs typeface="Times New Roman" pitchFamily="18" charset="0"/>
              </a:rPr>
              <a:t>btn</a:t>
            </a:r>
            <a:r>
              <a:rPr lang="en-IN" dirty="0" smtClean="0">
                <a:solidFill>
                  <a:srgbClr val="002060"/>
                </a:solidFill>
                <a:latin typeface="Times New Roman" pitchFamily="18" charset="0"/>
                <a:cs typeface="Times New Roman" pitchFamily="18" charset="0"/>
              </a:rPr>
              <a:t>-group-vertical to create a vertical button group:</a:t>
            </a:r>
            <a:endParaRPr lang="en-IN" dirty="0" smtClean="0">
              <a:solidFill>
                <a:srgbClr val="002060"/>
              </a:solidFill>
              <a:latin typeface="Times New Roman" pitchFamily="18" charset="0"/>
              <a:ea typeface="Tahoma" pitchFamily="34"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001156" cy="1071545"/>
          </a:xfrm>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Bootstrap 5 Badges</a:t>
            </a:r>
            <a:br>
              <a:rPr lang="en-US" b="1" dirty="0" smtClean="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0" y="1214422"/>
            <a:ext cx="9144000" cy="5643578"/>
          </a:xfrm>
        </p:spPr>
        <p:txBody>
          <a:bodyPr/>
          <a:lstStyle/>
          <a:p>
            <a:pPr algn="l"/>
            <a:r>
              <a:rPr lang="en-IN" sz="1600" dirty="0" smtClean="0">
                <a:solidFill>
                  <a:srgbClr val="002060"/>
                </a:solidFill>
                <a:latin typeface="Times New Roman" pitchFamily="18" charset="0"/>
                <a:cs typeface="Times New Roman" pitchFamily="18" charset="0"/>
              </a:rPr>
              <a:t>Badges are used to add additional information to any content</a:t>
            </a:r>
          </a:p>
          <a:p>
            <a:endParaRPr lang="en-IN" sz="1600" dirty="0" smtClean="0">
              <a:solidFill>
                <a:srgbClr val="002060"/>
              </a:solidFill>
              <a:latin typeface="Times New Roman" pitchFamily="18" charset="0"/>
              <a:cs typeface="Times New Roman" pitchFamily="18" charset="0"/>
            </a:endParaRPr>
          </a:p>
          <a:p>
            <a:pPr algn="l">
              <a:buFont typeface="Arial" pitchFamily="34" charset="0"/>
              <a:buChar char="•"/>
            </a:pPr>
            <a:r>
              <a:rPr lang="en-IN" sz="1600" dirty="0" smtClean="0">
                <a:solidFill>
                  <a:srgbClr val="002060"/>
                </a:solidFill>
                <a:latin typeface="Times New Roman" pitchFamily="18" charset="0"/>
                <a:cs typeface="Times New Roman" pitchFamily="18" charset="0"/>
              </a:rPr>
              <a:t> Use the .badge class together with a contextual class (like .</a:t>
            </a:r>
            <a:r>
              <a:rPr lang="en-IN" sz="1600" dirty="0" err="1" smtClean="0">
                <a:solidFill>
                  <a:srgbClr val="002060"/>
                </a:solidFill>
                <a:latin typeface="Times New Roman" pitchFamily="18" charset="0"/>
                <a:cs typeface="Times New Roman" pitchFamily="18" charset="0"/>
              </a:rPr>
              <a:t>bg</a:t>
            </a:r>
            <a:r>
              <a:rPr lang="en-IN" sz="1600" dirty="0" smtClean="0">
                <a:solidFill>
                  <a:srgbClr val="002060"/>
                </a:solidFill>
                <a:latin typeface="Times New Roman" pitchFamily="18" charset="0"/>
                <a:cs typeface="Times New Roman" pitchFamily="18" charset="0"/>
              </a:rPr>
              <a:t>-secondary) within &lt;span&gt; elements to create rectangular badges. Note that badges scale to match the size of the parent element (if any)</a:t>
            </a:r>
          </a:p>
          <a:p>
            <a:endParaRPr lang="en-IN" sz="1600" dirty="0" smtClean="0">
              <a:solidFill>
                <a:srgbClr val="002060"/>
              </a:solidFill>
              <a:latin typeface="Times New Roman" pitchFamily="18" charset="0"/>
              <a:cs typeface="Times New Roman" pitchFamily="18" charset="0"/>
            </a:endParaRPr>
          </a:p>
          <a:p>
            <a:pPr algn="l"/>
            <a:r>
              <a:rPr lang="en-US" sz="1600" b="1" dirty="0" smtClean="0">
                <a:solidFill>
                  <a:srgbClr val="002060"/>
                </a:solidFill>
                <a:latin typeface="Times New Roman" pitchFamily="18" charset="0"/>
                <a:cs typeface="Times New Roman" pitchFamily="18" charset="0"/>
              </a:rPr>
              <a:t>Contextual Badges</a:t>
            </a:r>
          </a:p>
          <a:p>
            <a:pPr algn="l"/>
            <a:r>
              <a:rPr lang="en-IN" sz="1600" dirty="0" smtClean="0">
                <a:solidFill>
                  <a:srgbClr val="002060"/>
                </a:solidFill>
                <a:latin typeface="Times New Roman" pitchFamily="18" charset="0"/>
                <a:cs typeface="Times New Roman" pitchFamily="18" charset="0"/>
              </a:rPr>
              <a:t>Use any of the contextual classes (.</a:t>
            </a:r>
            <a:r>
              <a:rPr lang="en-IN" sz="1600" dirty="0" err="1" smtClean="0">
                <a:solidFill>
                  <a:srgbClr val="002060"/>
                </a:solidFill>
                <a:latin typeface="Times New Roman" pitchFamily="18" charset="0"/>
                <a:cs typeface="Times New Roman" pitchFamily="18" charset="0"/>
              </a:rPr>
              <a:t>bg</a:t>
            </a:r>
            <a:r>
              <a:rPr lang="en-IN" sz="1600" dirty="0" smtClean="0">
                <a:solidFill>
                  <a:srgbClr val="002060"/>
                </a:solidFill>
                <a:latin typeface="Times New Roman" pitchFamily="18" charset="0"/>
                <a:cs typeface="Times New Roman" pitchFamily="18" charset="0"/>
              </a:rPr>
              <a:t>-*) to change the </a:t>
            </a:r>
            <a:r>
              <a:rPr lang="en-IN" sz="1600" dirty="0" err="1" smtClean="0">
                <a:solidFill>
                  <a:srgbClr val="002060"/>
                </a:solidFill>
                <a:latin typeface="Times New Roman" pitchFamily="18" charset="0"/>
                <a:cs typeface="Times New Roman" pitchFamily="18" charset="0"/>
              </a:rPr>
              <a:t>color</a:t>
            </a:r>
            <a:r>
              <a:rPr lang="en-IN" sz="1600" dirty="0" smtClean="0">
                <a:solidFill>
                  <a:srgbClr val="002060"/>
                </a:solidFill>
                <a:latin typeface="Times New Roman" pitchFamily="18" charset="0"/>
                <a:cs typeface="Times New Roman" pitchFamily="18" charset="0"/>
              </a:rPr>
              <a:t> of a badge</a:t>
            </a:r>
          </a:p>
          <a:p>
            <a:pPr algn="l"/>
            <a:endParaRPr lang="en-IN" sz="1600" dirty="0" smtClean="0">
              <a:solidFill>
                <a:srgbClr val="002060"/>
              </a:solidFill>
              <a:latin typeface="Times New Roman" pitchFamily="18" charset="0"/>
              <a:cs typeface="Times New Roman" pitchFamily="18" charset="0"/>
            </a:endParaRPr>
          </a:p>
          <a:p>
            <a:pPr algn="l"/>
            <a:r>
              <a:rPr lang="en-US" sz="1600" b="1" dirty="0" smtClean="0">
                <a:solidFill>
                  <a:srgbClr val="002060"/>
                </a:solidFill>
                <a:latin typeface="Times New Roman" pitchFamily="18" charset="0"/>
                <a:cs typeface="Times New Roman" pitchFamily="18" charset="0"/>
              </a:rPr>
              <a:t>Pill Badges</a:t>
            </a:r>
          </a:p>
          <a:p>
            <a:pPr algn="l"/>
            <a:r>
              <a:rPr lang="en-IN" sz="1600" dirty="0" smtClean="0">
                <a:solidFill>
                  <a:srgbClr val="002060"/>
                </a:solidFill>
                <a:latin typeface="Times New Roman" pitchFamily="18" charset="0"/>
                <a:cs typeface="Times New Roman" pitchFamily="18" charset="0"/>
              </a:rPr>
              <a:t>Use the .rounded-pill class to make the badges more round</a:t>
            </a:r>
          </a:p>
          <a:p>
            <a:pPr algn="l"/>
            <a:endParaRPr lang="en-IN" sz="1600" dirty="0" smtClean="0">
              <a:solidFill>
                <a:srgbClr val="002060"/>
              </a:solidFill>
              <a:latin typeface="Times New Roman" pitchFamily="18" charset="0"/>
              <a:cs typeface="Times New Roman" pitchFamily="18" charset="0"/>
            </a:endParaRPr>
          </a:p>
          <a:p>
            <a:pPr algn="l"/>
            <a:r>
              <a:rPr lang="en-IN" sz="1600" b="1" dirty="0" smtClean="0">
                <a:solidFill>
                  <a:srgbClr val="002060"/>
                </a:solidFill>
                <a:latin typeface="Times New Roman" pitchFamily="18" charset="0"/>
                <a:cs typeface="Times New Roman" pitchFamily="18" charset="0"/>
              </a:rPr>
              <a:t>Definition and Usage of h tag</a:t>
            </a:r>
          </a:p>
          <a:p>
            <a:pPr algn="l">
              <a:buFont typeface="Arial" pitchFamily="34" charset="0"/>
              <a:buChar char="•"/>
            </a:pPr>
            <a:r>
              <a:rPr lang="en-IN" sz="1600" dirty="0" smtClean="0">
                <a:solidFill>
                  <a:srgbClr val="002060"/>
                </a:solidFill>
                <a:latin typeface="Times New Roman" pitchFamily="18" charset="0"/>
                <a:cs typeface="Times New Roman" pitchFamily="18" charset="0"/>
              </a:rPr>
              <a:t>The &lt;h1&gt; to &lt;h6&gt; tags are used to define HTML headings.</a:t>
            </a:r>
          </a:p>
          <a:p>
            <a:pPr algn="l">
              <a:buFont typeface="Arial" pitchFamily="34" charset="0"/>
              <a:buChar char="•"/>
            </a:pPr>
            <a:endParaRPr lang="en-IN" sz="1600" dirty="0" smtClean="0">
              <a:solidFill>
                <a:srgbClr val="002060"/>
              </a:solidFill>
              <a:latin typeface="Times New Roman" pitchFamily="18" charset="0"/>
              <a:cs typeface="Times New Roman" pitchFamily="18" charset="0"/>
            </a:endParaRPr>
          </a:p>
          <a:p>
            <a:pPr algn="l">
              <a:buFont typeface="Arial" pitchFamily="34" charset="0"/>
              <a:buChar char="•"/>
            </a:pPr>
            <a:r>
              <a:rPr lang="en-IN" sz="1600" dirty="0" smtClean="0">
                <a:solidFill>
                  <a:srgbClr val="002060"/>
                </a:solidFill>
                <a:latin typeface="Times New Roman" pitchFamily="18" charset="0"/>
                <a:cs typeface="Times New Roman" pitchFamily="18" charset="0"/>
              </a:rPr>
              <a:t>&lt;h1&gt; defines the most important heading. &lt;h6&gt; defines the least important heading.</a:t>
            </a:r>
          </a:p>
          <a:p>
            <a:pPr algn="l">
              <a:buFont typeface="Arial" pitchFamily="34" charset="0"/>
              <a:buChar char="•"/>
            </a:pPr>
            <a:endParaRPr lang="en-IN" sz="1600" dirty="0" smtClean="0">
              <a:solidFill>
                <a:srgbClr val="002060"/>
              </a:solidFill>
              <a:latin typeface="Times New Roman" pitchFamily="18" charset="0"/>
              <a:cs typeface="Times New Roman" pitchFamily="18" charset="0"/>
            </a:endParaRPr>
          </a:p>
          <a:p>
            <a:pPr algn="l">
              <a:buFont typeface="Arial" pitchFamily="34" charset="0"/>
              <a:buChar char="•"/>
            </a:pPr>
            <a:r>
              <a:rPr lang="en-IN" sz="1600" b="1" dirty="0" smtClean="0">
                <a:solidFill>
                  <a:srgbClr val="002060"/>
                </a:solidFill>
                <a:latin typeface="Times New Roman" pitchFamily="18" charset="0"/>
                <a:cs typeface="Times New Roman" pitchFamily="18" charset="0"/>
              </a:rPr>
              <a:t>Note:</a:t>
            </a:r>
            <a:r>
              <a:rPr lang="en-IN" sz="1600" dirty="0" smtClean="0">
                <a:solidFill>
                  <a:srgbClr val="002060"/>
                </a:solidFill>
                <a:latin typeface="Times New Roman" pitchFamily="18" charset="0"/>
                <a:cs typeface="Times New Roman" pitchFamily="18" charset="0"/>
              </a:rPr>
              <a:t> Only use one &lt;h1&gt; per page - this should represent the main heading/subject for the whole page. Also, do not skip heading levels - start with &lt;h1&gt;, then use &lt;h2&gt;, and so on.</a:t>
            </a:r>
          </a:p>
          <a:p>
            <a:endParaRPr lang="en-IN" sz="1600" dirty="0" smtClean="0">
              <a:solidFill>
                <a:srgbClr val="002060"/>
              </a:solidFill>
              <a:latin typeface="Times New Roman" pitchFamily="18" charset="0"/>
              <a:cs typeface="Times New Roman" pitchFamily="18" charset="0"/>
            </a:endParaRPr>
          </a:p>
          <a:p>
            <a:endParaRPr lang="en-IN" dirty="0" smtClean="0">
              <a:solidFill>
                <a:srgbClr val="002060"/>
              </a:solidFill>
              <a:latin typeface="Times New Roman" pitchFamily="18" charset="0"/>
              <a:cs typeface="Times New Roman" pitchFamily="18" charset="0"/>
            </a:endParaRPr>
          </a:p>
          <a:p>
            <a:endParaRPr lang="en-IN" dirty="0" smtClean="0">
              <a:solidFill>
                <a:srgbClr val="002060"/>
              </a:solidFill>
              <a:latin typeface="Times New Roman" pitchFamily="18" charset="0"/>
              <a:cs typeface="Times New Roman" pitchFamily="18" charset="0"/>
            </a:endParaRPr>
          </a:p>
          <a:p>
            <a:endParaRPr lang="en-IN" dirty="0" smtClean="0">
              <a:solidFill>
                <a:srgbClr val="002060"/>
              </a:solidFill>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rPr>
              <a:t/>
            </a:r>
            <a:br>
              <a:rPr lang="en-US" b="1" dirty="0" smtClean="0">
                <a:solidFill>
                  <a:srgbClr val="002060"/>
                </a:solidFill>
              </a:rPr>
            </a:br>
            <a:r>
              <a:rPr lang="en-US" b="1" dirty="0" smtClean="0">
                <a:solidFill>
                  <a:srgbClr val="002060"/>
                </a:solidFill>
              </a:rPr>
              <a:t>Bootstrap 5 Spinners</a:t>
            </a:r>
            <a:br>
              <a:rPr lang="en-US" b="1" dirty="0" smtClean="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lstStyle/>
          <a:p>
            <a:pPr>
              <a:buNone/>
            </a:pPr>
            <a:r>
              <a:rPr lang="en-IN" dirty="0" smtClean="0">
                <a:solidFill>
                  <a:srgbClr val="002060"/>
                </a:solidFill>
                <a:latin typeface="Times New Roman" pitchFamily="18" charset="0"/>
                <a:cs typeface="Times New Roman" pitchFamily="18" charset="0"/>
              </a:rPr>
              <a:t>Spinners</a:t>
            </a:r>
          </a:p>
          <a:p>
            <a:r>
              <a:rPr lang="en-IN" dirty="0" smtClean="0">
                <a:solidFill>
                  <a:srgbClr val="002060"/>
                </a:solidFill>
                <a:latin typeface="Times New Roman" pitchFamily="18" charset="0"/>
                <a:cs typeface="Times New Roman" pitchFamily="18" charset="0"/>
              </a:rPr>
              <a:t>To create a spinner/loader, use the .spinner-border class</a:t>
            </a:r>
          </a:p>
          <a:p>
            <a:endParaRPr lang="en-IN" dirty="0" smtClean="0">
              <a:solidFill>
                <a:srgbClr val="002060"/>
              </a:solidFill>
              <a:latin typeface="Times New Roman" pitchFamily="18" charset="0"/>
              <a:cs typeface="Times New Roman" pitchFamily="18" charset="0"/>
            </a:endParaRPr>
          </a:p>
          <a:p>
            <a:pPr>
              <a:buNone/>
            </a:pPr>
            <a:r>
              <a:rPr lang="en-IN" dirty="0" err="1" smtClean="0">
                <a:solidFill>
                  <a:srgbClr val="002060"/>
                </a:solidFill>
                <a:latin typeface="Times New Roman" pitchFamily="18" charset="0"/>
                <a:cs typeface="Times New Roman" pitchFamily="18" charset="0"/>
              </a:rPr>
              <a:t>Colored</a:t>
            </a:r>
            <a:r>
              <a:rPr lang="en-IN" dirty="0" smtClean="0">
                <a:solidFill>
                  <a:srgbClr val="002060"/>
                </a:solidFill>
                <a:latin typeface="Times New Roman" pitchFamily="18" charset="0"/>
                <a:cs typeface="Times New Roman" pitchFamily="18" charset="0"/>
              </a:rPr>
              <a:t> Spinners</a:t>
            </a:r>
          </a:p>
          <a:p>
            <a:r>
              <a:rPr lang="en-IN" dirty="0" smtClean="0">
                <a:solidFill>
                  <a:srgbClr val="002060"/>
                </a:solidFill>
                <a:latin typeface="Times New Roman" pitchFamily="18" charset="0"/>
                <a:cs typeface="Times New Roman" pitchFamily="18" charset="0"/>
              </a:rPr>
              <a:t>Use any </a:t>
            </a:r>
            <a:r>
              <a:rPr lang="en-IN" b="1" dirty="0" smtClean="0">
                <a:solidFill>
                  <a:srgbClr val="002060"/>
                </a:solidFill>
                <a:latin typeface="Times New Roman" pitchFamily="18" charset="0"/>
                <a:cs typeface="Times New Roman" pitchFamily="18" charset="0"/>
              </a:rPr>
              <a:t>text </a:t>
            </a:r>
            <a:r>
              <a:rPr lang="en-IN" b="1" dirty="0" err="1" smtClean="0">
                <a:solidFill>
                  <a:srgbClr val="002060"/>
                </a:solidFill>
                <a:latin typeface="Times New Roman" pitchFamily="18" charset="0"/>
                <a:cs typeface="Times New Roman" pitchFamily="18" charset="0"/>
              </a:rPr>
              <a:t>color</a:t>
            </a:r>
            <a:r>
              <a:rPr lang="en-IN" b="1" dirty="0" smtClean="0">
                <a:solidFill>
                  <a:srgbClr val="002060"/>
                </a:solidFill>
                <a:latin typeface="Times New Roman" pitchFamily="18" charset="0"/>
                <a:cs typeface="Times New Roman" pitchFamily="18" charset="0"/>
              </a:rPr>
              <a:t> </a:t>
            </a:r>
            <a:r>
              <a:rPr lang="en-IN" b="1" dirty="0" err="1" smtClean="0">
                <a:solidFill>
                  <a:srgbClr val="002060"/>
                </a:solidFill>
                <a:latin typeface="Times New Roman" pitchFamily="18" charset="0"/>
                <a:cs typeface="Times New Roman" pitchFamily="18" charset="0"/>
              </a:rPr>
              <a:t>utilites</a:t>
            </a:r>
            <a:r>
              <a:rPr lang="en-IN" dirty="0" smtClean="0">
                <a:solidFill>
                  <a:srgbClr val="002060"/>
                </a:solidFill>
                <a:latin typeface="Times New Roman" pitchFamily="18" charset="0"/>
                <a:cs typeface="Times New Roman" pitchFamily="18" charset="0"/>
              </a:rPr>
              <a:t> to add a </a:t>
            </a:r>
            <a:r>
              <a:rPr lang="en-IN" dirty="0" err="1" smtClean="0">
                <a:solidFill>
                  <a:srgbClr val="002060"/>
                </a:solidFill>
                <a:latin typeface="Times New Roman" pitchFamily="18" charset="0"/>
                <a:cs typeface="Times New Roman" pitchFamily="18" charset="0"/>
              </a:rPr>
              <a:t>color</a:t>
            </a:r>
            <a:r>
              <a:rPr lang="en-IN" dirty="0" smtClean="0">
                <a:solidFill>
                  <a:srgbClr val="002060"/>
                </a:solidFill>
                <a:latin typeface="Times New Roman" pitchFamily="18" charset="0"/>
                <a:cs typeface="Times New Roman" pitchFamily="18" charset="0"/>
              </a:rPr>
              <a:t> to the spinner:</a:t>
            </a:r>
          </a:p>
          <a:p>
            <a:endParaRPr lang="en-IN" dirty="0" smtClean="0">
              <a:solidFill>
                <a:srgbClr val="002060"/>
              </a:solidFill>
              <a:latin typeface="Times New Roman" pitchFamily="18" charset="0"/>
              <a:cs typeface="Times New Roman" pitchFamily="18" charset="0"/>
            </a:endParaRPr>
          </a:p>
          <a:p>
            <a:pPr>
              <a:buNone/>
            </a:pP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History </a:t>
            </a:r>
            <a:r>
              <a:rPr lang="en-US" b="1" dirty="0">
                <a:solidFill>
                  <a:srgbClr val="002060"/>
                </a:solidFill>
                <a:latin typeface="Times New Roman" pitchFamily="18" charset="0"/>
                <a:cs typeface="Times New Roman" pitchFamily="18" charset="0"/>
              </a:rPr>
              <a:t>of Bootstrap</a:t>
            </a:r>
            <a:br>
              <a:rPr lang="en-US" b="1" dirty="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a:solidFill>
                  <a:srgbClr val="002060"/>
                </a:solidFill>
                <a:latin typeface="Times New Roman" pitchFamily="18" charset="0"/>
                <a:cs typeface="Times New Roman" pitchFamily="18" charset="0"/>
              </a:rPr>
              <a:t>Bootstrap was developed by Mark Otto and Jacob Thornton at </a:t>
            </a:r>
            <a:r>
              <a:rPr lang="en-IN" dirty="0" err="1">
                <a:solidFill>
                  <a:srgbClr val="002060"/>
                </a:solidFill>
                <a:latin typeface="Times New Roman" pitchFamily="18" charset="0"/>
                <a:cs typeface="Times New Roman" pitchFamily="18" charset="0"/>
              </a:rPr>
              <a:t>Twitter.It</a:t>
            </a:r>
            <a:r>
              <a:rPr lang="en-IN" dirty="0">
                <a:solidFill>
                  <a:srgbClr val="002060"/>
                </a:solidFill>
                <a:latin typeface="Times New Roman" pitchFamily="18" charset="0"/>
                <a:cs typeface="Times New Roman" pitchFamily="18" charset="0"/>
              </a:rPr>
              <a:t> was released as an open source product in August 2011 on </a:t>
            </a:r>
            <a:r>
              <a:rPr lang="en-IN" dirty="0" err="1">
                <a:solidFill>
                  <a:srgbClr val="002060"/>
                </a:solidFill>
                <a:latin typeface="Times New Roman" pitchFamily="18" charset="0"/>
                <a:cs typeface="Times New Roman" pitchFamily="18" charset="0"/>
              </a:rPr>
              <a:t>GitHub</a:t>
            </a:r>
            <a:r>
              <a:rPr lang="en-IN" dirty="0">
                <a:solidFill>
                  <a:srgbClr val="002060"/>
                </a:solidFill>
                <a:latin typeface="Times New Roman" pitchFamily="18" charset="0"/>
                <a:cs typeface="Times New Roman" pitchFamily="18" charset="0"/>
              </a:rPr>
              <a:t>.</a:t>
            </a:r>
          </a:p>
          <a:p>
            <a:r>
              <a:rPr lang="en-IN" dirty="0">
                <a:solidFill>
                  <a:srgbClr val="002060"/>
                </a:solidFill>
                <a:latin typeface="Times New Roman" pitchFamily="18" charset="0"/>
                <a:cs typeface="Times New Roman" pitchFamily="18" charset="0"/>
              </a:rPr>
              <a:t>In June 2014 Bootstrap was the No.1 project on </a:t>
            </a:r>
            <a:r>
              <a:rPr lang="en-IN" dirty="0" err="1">
                <a:solidFill>
                  <a:srgbClr val="002060"/>
                </a:solidFill>
                <a:latin typeface="Times New Roman" pitchFamily="18" charset="0"/>
                <a:cs typeface="Times New Roman" pitchFamily="18" charset="0"/>
              </a:rPr>
              <a:t>GitHub</a:t>
            </a:r>
            <a:r>
              <a:rPr lang="en-IN" dirty="0">
                <a:solidFill>
                  <a:srgbClr val="002060"/>
                </a:solidFill>
                <a:latin typeface="Times New Roman" pitchFamily="18" charset="0"/>
                <a:cs typeface="Times New Roman" pitchFamily="18" charset="0"/>
              </a:rPr>
              <a:t>.</a:t>
            </a:r>
          </a:p>
          <a:p>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Bootstrap 5 Cards</a:t>
            </a:r>
            <a:br>
              <a:rPr lang="en-US" b="1" dirty="0" smtClean="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sz="1800" b="1" dirty="0" smtClean="0">
                <a:solidFill>
                  <a:srgbClr val="002060"/>
                </a:solidFill>
                <a:latin typeface="Times New Roman" pitchFamily="18" charset="0"/>
                <a:cs typeface="Times New Roman" pitchFamily="18" charset="0"/>
              </a:rPr>
              <a:t>Cards</a:t>
            </a:r>
          </a:p>
          <a:p>
            <a:r>
              <a:rPr lang="en-IN" sz="1800" dirty="0" smtClean="0">
                <a:solidFill>
                  <a:srgbClr val="002060"/>
                </a:solidFill>
                <a:latin typeface="Times New Roman" pitchFamily="18" charset="0"/>
                <a:cs typeface="Times New Roman" pitchFamily="18" charset="0"/>
              </a:rPr>
              <a:t>A card in Bootstrap 5 is a bordered box with some padding around its content. It includes options for headers, footers, content, </a:t>
            </a:r>
            <a:r>
              <a:rPr lang="en-IN" sz="1800" dirty="0" err="1" smtClean="0">
                <a:solidFill>
                  <a:srgbClr val="002060"/>
                </a:solidFill>
                <a:latin typeface="Times New Roman" pitchFamily="18" charset="0"/>
                <a:cs typeface="Times New Roman" pitchFamily="18" charset="0"/>
              </a:rPr>
              <a:t>colors</a:t>
            </a:r>
            <a:r>
              <a:rPr lang="en-IN" sz="1800" dirty="0" smtClean="0">
                <a:solidFill>
                  <a:srgbClr val="002060"/>
                </a:solidFill>
                <a:latin typeface="Times New Roman" pitchFamily="18" charset="0"/>
                <a:cs typeface="Times New Roman" pitchFamily="18" charset="0"/>
              </a:rPr>
              <a:t>, etc.</a:t>
            </a:r>
          </a:p>
          <a:p>
            <a:pPr>
              <a:buNone/>
            </a:pPr>
            <a:r>
              <a:rPr lang="en-IN" sz="1800" b="1" dirty="0" smtClean="0">
                <a:solidFill>
                  <a:srgbClr val="002060"/>
                </a:solidFill>
                <a:latin typeface="Times New Roman" pitchFamily="18" charset="0"/>
                <a:cs typeface="Times New Roman" pitchFamily="18" charset="0"/>
              </a:rPr>
              <a:t>Basic Card</a:t>
            </a:r>
          </a:p>
          <a:p>
            <a:r>
              <a:rPr lang="en-IN" sz="1800" dirty="0" smtClean="0">
                <a:solidFill>
                  <a:srgbClr val="002060"/>
                </a:solidFill>
                <a:latin typeface="Times New Roman" pitchFamily="18" charset="0"/>
                <a:cs typeface="Times New Roman" pitchFamily="18" charset="0"/>
              </a:rPr>
              <a:t>A basic card is created with the .card class, and content inside the card has a .card-body class.</a:t>
            </a:r>
          </a:p>
          <a:p>
            <a:pPr>
              <a:buNone/>
            </a:pPr>
            <a:r>
              <a:rPr lang="en-US" sz="1800" b="1" dirty="0" smtClean="0">
                <a:solidFill>
                  <a:srgbClr val="002060"/>
                </a:solidFill>
                <a:latin typeface="Times New Roman" pitchFamily="18" charset="0"/>
                <a:cs typeface="Times New Roman" pitchFamily="18" charset="0"/>
              </a:rPr>
              <a:t>Header and Footer</a:t>
            </a:r>
          </a:p>
          <a:p>
            <a:r>
              <a:rPr lang="en-IN" sz="1800" dirty="0" smtClean="0">
                <a:solidFill>
                  <a:srgbClr val="002060"/>
                </a:solidFill>
                <a:latin typeface="Times New Roman" pitchFamily="18" charset="0"/>
                <a:cs typeface="Times New Roman" pitchFamily="18" charset="0"/>
              </a:rPr>
              <a:t>The .card-header class adds a heading to the card and the .card-footer class adds a footer to the card</a:t>
            </a:r>
          </a:p>
          <a:p>
            <a:pPr>
              <a:buNone/>
            </a:pPr>
            <a:endParaRPr lang="en-US" sz="1800" b="1" dirty="0" smtClean="0">
              <a:solidFill>
                <a:srgbClr val="002060"/>
              </a:solidFill>
              <a:latin typeface="Times New Roman" pitchFamily="18" charset="0"/>
              <a:cs typeface="Times New Roman" pitchFamily="18" charset="0"/>
            </a:endParaRPr>
          </a:p>
          <a:p>
            <a:pPr>
              <a:buNone/>
            </a:pPr>
            <a:r>
              <a:rPr lang="en-US" sz="1800" b="1" dirty="0" smtClean="0">
                <a:solidFill>
                  <a:srgbClr val="002060"/>
                </a:solidFill>
                <a:latin typeface="Times New Roman" pitchFamily="18" charset="0"/>
                <a:cs typeface="Times New Roman" pitchFamily="18" charset="0"/>
              </a:rPr>
              <a:t>Contextual Cards</a:t>
            </a:r>
          </a:p>
          <a:p>
            <a:r>
              <a:rPr lang="en-IN" sz="1800" dirty="0" smtClean="0">
                <a:solidFill>
                  <a:srgbClr val="002060"/>
                </a:solidFill>
                <a:latin typeface="Times New Roman" pitchFamily="18" charset="0"/>
                <a:cs typeface="Times New Roman" pitchFamily="18" charset="0"/>
              </a:rPr>
              <a:t>To add a background </a:t>
            </a:r>
            <a:r>
              <a:rPr lang="en-IN" sz="1800" dirty="0" err="1" smtClean="0">
                <a:solidFill>
                  <a:srgbClr val="002060"/>
                </a:solidFill>
                <a:latin typeface="Times New Roman" pitchFamily="18" charset="0"/>
                <a:cs typeface="Times New Roman" pitchFamily="18" charset="0"/>
              </a:rPr>
              <a:t>color</a:t>
            </a:r>
            <a:r>
              <a:rPr lang="en-IN" sz="1800" dirty="0" smtClean="0">
                <a:solidFill>
                  <a:srgbClr val="002060"/>
                </a:solidFill>
                <a:latin typeface="Times New Roman" pitchFamily="18" charset="0"/>
                <a:cs typeface="Times New Roman" pitchFamily="18" charset="0"/>
              </a:rPr>
              <a:t> the card, use contextual classes (.</a:t>
            </a:r>
            <a:r>
              <a:rPr lang="en-IN" sz="1800" dirty="0" err="1" smtClean="0">
                <a:solidFill>
                  <a:srgbClr val="002060"/>
                </a:solidFill>
                <a:latin typeface="Times New Roman" pitchFamily="18" charset="0"/>
                <a:cs typeface="Times New Roman" pitchFamily="18" charset="0"/>
              </a:rPr>
              <a:t>bg</a:t>
            </a:r>
            <a:r>
              <a:rPr lang="en-IN" sz="1800" dirty="0" smtClean="0">
                <a:solidFill>
                  <a:srgbClr val="002060"/>
                </a:solidFill>
                <a:latin typeface="Times New Roman" pitchFamily="18" charset="0"/>
                <a:cs typeface="Times New Roman" pitchFamily="18" charset="0"/>
              </a:rPr>
              <a:t>-primary, .</a:t>
            </a:r>
            <a:r>
              <a:rPr lang="en-IN" sz="1800" dirty="0" err="1" smtClean="0">
                <a:solidFill>
                  <a:srgbClr val="002060"/>
                </a:solidFill>
                <a:latin typeface="Times New Roman" pitchFamily="18" charset="0"/>
                <a:cs typeface="Times New Roman" pitchFamily="18" charset="0"/>
              </a:rPr>
              <a:t>bg</a:t>
            </a:r>
            <a:r>
              <a:rPr lang="en-IN" sz="1800" dirty="0" smtClean="0">
                <a:solidFill>
                  <a:srgbClr val="002060"/>
                </a:solidFill>
                <a:latin typeface="Times New Roman" pitchFamily="18" charset="0"/>
                <a:cs typeface="Times New Roman" pitchFamily="18" charset="0"/>
              </a:rPr>
              <a:t>-success, .</a:t>
            </a:r>
            <a:r>
              <a:rPr lang="en-IN" sz="1800" dirty="0" err="1" smtClean="0">
                <a:solidFill>
                  <a:srgbClr val="002060"/>
                </a:solidFill>
                <a:latin typeface="Times New Roman" pitchFamily="18" charset="0"/>
                <a:cs typeface="Times New Roman" pitchFamily="18" charset="0"/>
              </a:rPr>
              <a:t>bg</a:t>
            </a:r>
            <a:r>
              <a:rPr lang="en-IN" sz="1800" dirty="0" smtClean="0">
                <a:solidFill>
                  <a:srgbClr val="002060"/>
                </a:solidFill>
                <a:latin typeface="Times New Roman" pitchFamily="18" charset="0"/>
                <a:cs typeface="Times New Roman" pitchFamily="18" charset="0"/>
              </a:rPr>
              <a:t>-info, .</a:t>
            </a:r>
            <a:r>
              <a:rPr lang="en-IN" sz="1800" dirty="0" err="1" smtClean="0">
                <a:solidFill>
                  <a:srgbClr val="002060"/>
                </a:solidFill>
                <a:latin typeface="Times New Roman" pitchFamily="18" charset="0"/>
                <a:cs typeface="Times New Roman" pitchFamily="18" charset="0"/>
              </a:rPr>
              <a:t>bg</a:t>
            </a:r>
            <a:r>
              <a:rPr lang="en-IN" sz="1800" dirty="0" smtClean="0">
                <a:solidFill>
                  <a:srgbClr val="002060"/>
                </a:solidFill>
                <a:latin typeface="Times New Roman" pitchFamily="18" charset="0"/>
                <a:cs typeface="Times New Roman" pitchFamily="18" charset="0"/>
              </a:rPr>
              <a:t>-warning, .</a:t>
            </a:r>
            <a:r>
              <a:rPr lang="en-IN" sz="1800" dirty="0" err="1" smtClean="0">
                <a:solidFill>
                  <a:srgbClr val="002060"/>
                </a:solidFill>
                <a:latin typeface="Times New Roman" pitchFamily="18" charset="0"/>
                <a:cs typeface="Times New Roman" pitchFamily="18" charset="0"/>
              </a:rPr>
              <a:t>bg</a:t>
            </a:r>
            <a:r>
              <a:rPr lang="en-IN" sz="1800" dirty="0" smtClean="0">
                <a:solidFill>
                  <a:srgbClr val="002060"/>
                </a:solidFill>
                <a:latin typeface="Times New Roman" pitchFamily="18" charset="0"/>
                <a:cs typeface="Times New Roman" pitchFamily="18" charset="0"/>
              </a:rPr>
              <a:t>-danger, .</a:t>
            </a:r>
            <a:r>
              <a:rPr lang="en-IN" sz="1800" dirty="0" err="1" smtClean="0">
                <a:solidFill>
                  <a:srgbClr val="002060"/>
                </a:solidFill>
                <a:latin typeface="Times New Roman" pitchFamily="18" charset="0"/>
                <a:cs typeface="Times New Roman" pitchFamily="18" charset="0"/>
              </a:rPr>
              <a:t>bg</a:t>
            </a:r>
            <a:r>
              <a:rPr lang="en-IN" sz="1800" dirty="0" smtClean="0">
                <a:solidFill>
                  <a:srgbClr val="002060"/>
                </a:solidFill>
                <a:latin typeface="Times New Roman" pitchFamily="18" charset="0"/>
                <a:cs typeface="Times New Roman" pitchFamily="18" charset="0"/>
              </a:rPr>
              <a:t>-secondary, .</a:t>
            </a:r>
            <a:r>
              <a:rPr lang="en-IN" sz="1800" dirty="0" err="1" smtClean="0">
                <a:solidFill>
                  <a:srgbClr val="002060"/>
                </a:solidFill>
                <a:latin typeface="Times New Roman" pitchFamily="18" charset="0"/>
                <a:cs typeface="Times New Roman" pitchFamily="18" charset="0"/>
              </a:rPr>
              <a:t>bg</a:t>
            </a:r>
            <a:r>
              <a:rPr lang="en-IN" sz="1800" dirty="0" smtClean="0">
                <a:solidFill>
                  <a:srgbClr val="002060"/>
                </a:solidFill>
                <a:latin typeface="Times New Roman" pitchFamily="18" charset="0"/>
                <a:cs typeface="Times New Roman" pitchFamily="18" charset="0"/>
              </a:rPr>
              <a:t>-dark and .</a:t>
            </a:r>
            <a:r>
              <a:rPr lang="en-IN" sz="1800" dirty="0" err="1" smtClean="0">
                <a:solidFill>
                  <a:srgbClr val="002060"/>
                </a:solidFill>
                <a:latin typeface="Times New Roman" pitchFamily="18" charset="0"/>
                <a:cs typeface="Times New Roman" pitchFamily="18" charset="0"/>
              </a:rPr>
              <a:t>bg</a:t>
            </a:r>
            <a:r>
              <a:rPr lang="en-IN" sz="1800" dirty="0" smtClean="0">
                <a:solidFill>
                  <a:srgbClr val="002060"/>
                </a:solidFill>
                <a:latin typeface="Times New Roman" pitchFamily="18" charset="0"/>
                <a:cs typeface="Times New Roman" pitchFamily="18" charset="0"/>
              </a:rPr>
              <a:t>-light.</a:t>
            </a:r>
            <a:endParaRPr lang="en-US" sz="1800" dirty="0">
              <a:solidFill>
                <a:srgbClr val="002060"/>
              </a:solidFill>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Bootstrap 5 </a:t>
            </a:r>
            <a:r>
              <a:rPr lang="en-US" b="1" dirty="0" err="1" smtClean="0">
                <a:solidFill>
                  <a:srgbClr val="002060"/>
                </a:solidFill>
                <a:latin typeface="Times New Roman" pitchFamily="18" charset="0"/>
                <a:cs typeface="Times New Roman" pitchFamily="18" charset="0"/>
              </a:rPr>
              <a:t>Navs</a:t>
            </a:r>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b="1" dirty="0" err="1" smtClean="0">
                <a:solidFill>
                  <a:srgbClr val="002060"/>
                </a:solidFill>
                <a:latin typeface="Times New Roman" pitchFamily="18" charset="0"/>
                <a:cs typeface="Times New Roman" pitchFamily="18" charset="0"/>
              </a:rPr>
              <a:t>Nav</a:t>
            </a:r>
            <a:r>
              <a:rPr lang="en-US" sz="2000" b="1" dirty="0" smtClean="0">
                <a:solidFill>
                  <a:srgbClr val="002060"/>
                </a:solidFill>
                <a:latin typeface="Times New Roman" pitchFamily="18" charset="0"/>
                <a:cs typeface="Times New Roman" pitchFamily="18" charset="0"/>
              </a:rPr>
              <a:t> Menus</a:t>
            </a:r>
          </a:p>
          <a:p>
            <a:pPr>
              <a:buNone/>
            </a:pPr>
            <a:r>
              <a:rPr lang="en-IN" sz="1600" dirty="0" smtClean="0">
                <a:solidFill>
                  <a:srgbClr val="002060"/>
                </a:solidFill>
                <a:latin typeface="Times New Roman" pitchFamily="18" charset="0"/>
                <a:cs typeface="Times New Roman" pitchFamily="18" charset="0"/>
              </a:rPr>
              <a:t>If you want to create a simple horizontal menu, add the .</a:t>
            </a:r>
            <a:r>
              <a:rPr lang="en-IN" sz="1600" dirty="0" err="1" smtClean="0">
                <a:solidFill>
                  <a:srgbClr val="002060"/>
                </a:solidFill>
                <a:latin typeface="Times New Roman" pitchFamily="18" charset="0"/>
                <a:cs typeface="Times New Roman" pitchFamily="18" charset="0"/>
              </a:rPr>
              <a:t>nav</a:t>
            </a:r>
            <a:r>
              <a:rPr lang="en-IN" sz="1600" dirty="0" smtClean="0">
                <a:solidFill>
                  <a:srgbClr val="002060"/>
                </a:solidFill>
                <a:latin typeface="Times New Roman" pitchFamily="18" charset="0"/>
                <a:cs typeface="Times New Roman" pitchFamily="18" charset="0"/>
              </a:rPr>
              <a:t> class to a &lt;</a:t>
            </a:r>
            <a:r>
              <a:rPr lang="en-IN" sz="1600" dirty="0" err="1" smtClean="0">
                <a:solidFill>
                  <a:srgbClr val="002060"/>
                </a:solidFill>
                <a:latin typeface="Times New Roman" pitchFamily="18" charset="0"/>
                <a:cs typeface="Times New Roman" pitchFamily="18" charset="0"/>
              </a:rPr>
              <a:t>ul</a:t>
            </a:r>
            <a:r>
              <a:rPr lang="en-IN" sz="1600" dirty="0" smtClean="0">
                <a:solidFill>
                  <a:srgbClr val="002060"/>
                </a:solidFill>
                <a:latin typeface="Times New Roman" pitchFamily="18" charset="0"/>
                <a:cs typeface="Times New Roman" pitchFamily="18" charset="0"/>
              </a:rPr>
              <a:t>&gt; element, followed </a:t>
            </a:r>
          </a:p>
          <a:p>
            <a:pPr>
              <a:buNone/>
            </a:pPr>
            <a:r>
              <a:rPr lang="en-IN" sz="1600" dirty="0" smtClean="0">
                <a:solidFill>
                  <a:srgbClr val="002060"/>
                </a:solidFill>
                <a:latin typeface="Times New Roman" pitchFamily="18" charset="0"/>
                <a:cs typeface="Times New Roman" pitchFamily="18" charset="0"/>
              </a:rPr>
              <a:t>by .</a:t>
            </a:r>
            <a:r>
              <a:rPr lang="en-IN" sz="1600" dirty="0" err="1" smtClean="0">
                <a:solidFill>
                  <a:srgbClr val="002060"/>
                </a:solidFill>
                <a:latin typeface="Times New Roman" pitchFamily="18" charset="0"/>
                <a:cs typeface="Times New Roman" pitchFamily="18" charset="0"/>
              </a:rPr>
              <a:t>nav</a:t>
            </a:r>
            <a:r>
              <a:rPr lang="en-IN" sz="1600" dirty="0" smtClean="0">
                <a:solidFill>
                  <a:srgbClr val="002060"/>
                </a:solidFill>
                <a:latin typeface="Times New Roman" pitchFamily="18" charset="0"/>
                <a:cs typeface="Times New Roman" pitchFamily="18" charset="0"/>
              </a:rPr>
              <a:t>-item for each &lt;</a:t>
            </a:r>
            <a:r>
              <a:rPr lang="en-IN" sz="1600" dirty="0" err="1" smtClean="0">
                <a:solidFill>
                  <a:srgbClr val="002060"/>
                </a:solidFill>
                <a:latin typeface="Times New Roman" pitchFamily="18" charset="0"/>
                <a:cs typeface="Times New Roman" pitchFamily="18" charset="0"/>
              </a:rPr>
              <a:t>li</a:t>
            </a:r>
            <a:r>
              <a:rPr lang="en-IN" sz="1600" dirty="0" smtClean="0">
                <a:solidFill>
                  <a:srgbClr val="002060"/>
                </a:solidFill>
                <a:latin typeface="Times New Roman" pitchFamily="18" charset="0"/>
                <a:cs typeface="Times New Roman" pitchFamily="18" charset="0"/>
              </a:rPr>
              <a:t>&gt; and add the .</a:t>
            </a:r>
            <a:r>
              <a:rPr lang="en-IN" sz="1600" dirty="0" err="1" smtClean="0">
                <a:solidFill>
                  <a:srgbClr val="002060"/>
                </a:solidFill>
                <a:latin typeface="Times New Roman" pitchFamily="18" charset="0"/>
                <a:cs typeface="Times New Roman" pitchFamily="18" charset="0"/>
              </a:rPr>
              <a:t>nav</a:t>
            </a:r>
            <a:r>
              <a:rPr lang="en-IN" sz="1600" dirty="0" smtClean="0">
                <a:solidFill>
                  <a:srgbClr val="002060"/>
                </a:solidFill>
                <a:latin typeface="Times New Roman" pitchFamily="18" charset="0"/>
                <a:cs typeface="Times New Roman" pitchFamily="18" charset="0"/>
              </a:rPr>
              <a:t>-link class to their links</a:t>
            </a:r>
          </a:p>
          <a:p>
            <a:pPr>
              <a:buNone/>
            </a:pPr>
            <a:endParaRPr lang="en-IN" sz="1600" dirty="0" smtClean="0">
              <a:latin typeface="Times New Roman" pitchFamily="18" charset="0"/>
              <a:cs typeface="Times New Roman" pitchFamily="18" charset="0"/>
            </a:endParaRPr>
          </a:p>
          <a:p>
            <a:pPr>
              <a:buNone/>
            </a:pPr>
            <a:r>
              <a:rPr lang="en-US" sz="2000" b="1" dirty="0" smtClean="0">
                <a:solidFill>
                  <a:srgbClr val="002060"/>
                </a:solidFill>
                <a:latin typeface="Times New Roman" pitchFamily="18" charset="0"/>
                <a:cs typeface="Times New Roman" pitchFamily="18" charset="0"/>
              </a:rPr>
              <a:t>Aligned </a:t>
            </a:r>
            <a:r>
              <a:rPr lang="en-US" sz="2000" b="1" dirty="0" err="1" smtClean="0">
                <a:solidFill>
                  <a:srgbClr val="002060"/>
                </a:solidFill>
                <a:latin typeface="Times New Roman" pitchFamily="18" charset="0"/>
                <a:cs typeface="Times New Roman" pitchFamily="18" charset="0"/>
              </a:rPr>
              <a:t>Nav</a:t>
            </a:r>
            <a:endParaRPr lang="en-US" sz="2000" b="1" dirty="0" smtClean="0">
              <a:solidFill>
                <a:srgbClr val="002060"/>
              </a:solidFill>
              <a:latin typeface="Times New Roman" pitchFamily="18" charset="0"/>
              <a:cs typeface="Times New Roman" pitchFamily="18" charset="0"/>
            </a:endParaRPr>
          </a:p>
          <a:p>
            <a:pPr>
              <a:buNone/>
            </a:pPr>
            <a:r>
              <a:rPr lang="en-IN" sz="1600" dirty="0" smtClean="0">
                <a:solidFill>
                  <a:srgbClr val="002060"/>
                </a:solidFill>
              </a:rPr>
              <a:t>Add the .justify-content-</a:t>
            </a:r>
            <a:r>
              <a:rPr lang="en-IN" sz="1600" dirty="0" err="1" smtClean="0">
                <a:solidFill>
                  <a:srgbClr val="002060"/>
                </a:solidFill>
              </a:rPr>
              <a:t>center</a:t>
            </a:r>
            <a:r>
              <a:rPr lang="en-IN" sz="1600" dirty="0" smtClean="0">
                <a:solidFill>
                  <a:srgbClr val="002060"/>
                </a:solidFill>
              </a:rPr>
              <a:t> class to </a:t>
            </a:r>
            <a:r>
              <a:rPr lang="en-IN" sz="1600" dirty="0" err="1" smtClean="0">
                <a:solidFill>
                  <a:srgbClr val="002060"/>
                </a:solidFill>
              </a:rPr>
              <a:t>center</a:t>
            </a:r>
            <a:r>
              <a:rPr lang="en-IN" sz="1600" dirty="0" smtClean="0">
                <a:solidFill>
                  <a:srgbClr val="002060"/>
                </a:solidFill>
              </a:rPr>
              <a:t> the </a:t>
            </a:r>
            <a:r>
              <a:rPr lang="en-IN" sz="1600" dirty="0" err="1" smtClean="0">
                <a:solidFill>
                  <a:srgbClr val="002060"/>
                </a:solidFill>
              </a:rPr>
              <a:t>nav</a:t>
            </a:r>
            <a:r>
              <a:rPr lang="en-IN" sz="1600" dirty="0" smtClean="0">
                <a:solidFill>
                  <a:srgbClr val="002060"/>
                </a:solidFill>
              </a:rPr>
              <a:t>, and the .justify-content-end class to right-align the nav.</a:t>
            </a:r>
          </a:p>
          <a:p>
            <a:pPr>
              <a:buNone/>
            </a:pPr>
            <a:endParaRPr lang="en-US" sz="1600" dirty="0" smtClean="0"/>
          </a:p>
          <a:p>
            <a:pPr>
              <a:buNone/>
            </a:pPr>
            <a:r>
              <a:rPr lang="en-US" sz="2000" b="1" dirty="0" smtClean="0">
                <a:solidFill>
                  <a:srgbClr val="002060"/>
                </a:solidFill>
                <a:latin typeface="Times New Roman" pitchFamily="18" charset="0"/>
                <a:cs typeface="Times New Roman" pitchFamily="18" charset="0"/>
              </a:rPr>
              <a:t>Vertical </a:t>
            </a:r>
            <a:r>
              <a:rPr lang="en-US" sz="2000" b="1" dirty="0" err="1" smtClean="0">
                <a:solidFill>
                  <a:srgbClr val="002060"/>
                </a:solidFill>
                <a:latin typeface="Times New Roman" pitchFamily="18" charset="0"/>
                <a:cs typeface="Times New Roman" pitchFamily="18" charset="0"/>
              </a:rPr>
              <a:t>Nav</a:t>
            </a:r>
            <a:endParaRPr lang="en-IN" sz="1600" dirty="0" smtClean="0">
              <a:latin typeface="Times New Roman" pitchFamily="18" charset="0"/>
              <a:cs typeface="Times New Roman" pitchFamily="18" charset="0"/>
            </a:endParaRPr>
          </a:p>
          <a:p>
            <a:pPr>
              <a:buNone/>
            </a:pPr>
            <a:r>
              <a:rPr lang="en-IN" sz="1600" dirty="0" smtClean="0">
                <a:solidFill>
                  <a:srgbClr val="002060"/>
                </a:solidFill>
                <a:latin typeface="Times New Roman" pitchFamily="18" charset="0"/>
                <a:cs typeface="Times New Roman" pitchFamily="18" charset="0"/>
              </a:rPr>
              <a:t>Add the .flex-column class to create a vertical </a:t>
            </a:r>
            <a:r>
              <a:rPr lang="en-IN" sz="1600" dirty="0" err="1" smtClean="0">
                <a:solidFill>
                  <a:srgbClr val="002060"/>
                </a:solidFill>
                <a:latin typeface="Times New Roman" pitchFamily="18" charset="0"/>
                <a:cs typeface="Times New Roman" pitchFamily="18" charset="0"/>
              </a:rPr>
              <a:t>nav</a:t>
            </a:r>
            <a:endParaRPr lang="en-IN" sz="1600" dirty="0" smtClean="0">
              <a:solidFill>
                <a:srgbClr val="002060"/>
              </a:solidFill>
              <a:latin typeface="Times New Roman" pitchFamily="18" charset="0"/>
              <a:cs typeface="Times New Roman" pitchFamily="18" charset="0"/>
            </a:endParaRPr>
          </a:p>
          <a:p>
            <a:pPr>
              <a:buNone/>
            </a:pPr>
            <a:endParaRPr lang="en-IN" sz="1600" dirty="0" smtClean="0">
              <a:solidFill>
                <a:srgbClr val="002060"/>
              </a:solidFill>
              <a:latin typeface="Times New Roman" pitchFamily="18" charset="0"/>
              <a:cs typeface="Times New Roman" pitchFamily="18" charset="0"/>
            </a:endParaRPr>
          </a:p>
          <a:p>
            <a:pPr>
              <a:buNone/>
            </a:pPr>
            <a:r>
              <a:rPr lang="en-US" sz="1600" b="1" dirty="0" smtClean="0">
                <a:solidFill>
                  <a:srgbClr val="002060"/>
                </a:solidFill>
                <a:latin typeface="Times New Roman" pitchFamily="18" charset="0"/>
                <a:cs typeface="Times New Roman" pitchFamily="18" charset="0"/>
              </a:rPr>
              <a:t>Tabs</a:t>
            </a:r>
          </a:p>
          <a:p>
            <a:pPr>
              <a:buNone/>
            </a:pPr>
            <a:r>
              <a:rPr lang="en-IN" sz="1600" dirty="0" smtClean="0">
                <a:solidFill>
                  <a:srgbClr val="002060"/>
                </a:solidFill>
                <a:latin typeface="Times New Roman" pitchFamily="18" charset="0"/>
                <a:cs typeface="Times New Roman" pitchFamily="18" charset="0"/>
              </a:rPr>
              <a:t>Turn the </a:t>
            </a:r>
            <a:r>
              <a:rPr lang="en-IN" sz="1600" dirty="0" err="1" smtClean="0">
                <a:solidFill>
                  <a:srgbClr val="002060"/>
                </a:solidFill>
                <a:latin typeface="Times New Roman" pitchFamily="18" charset="0"/>
                <a:cs typeface="Times New Roman" pitchFamily="18" charset="0"/>
              </a:rPr>
              <a:t>nav</a:t>
            </a:r>
            <a:r>
              <a:rPr lang="en-IN" sz="1600" dirty="0" smtClean="0">
                <a:solidFill>
                  <a:srgbClr val="002060"/>
                </a:solidFill>
                <a:latin typeface="Times New Roman" pitchFamily="18" charset="0"/>
                <a:cs typeface="Times New Roman" pitchFamily="18" charset="0"/>
              </a:rPr>
              <a:t> menu into navigation tabs with the .</a:t>
            </a:r>
            <a:r>
              <a:rPr lang="en-IN" sz="1600" dirty="0" err="1" smtClean="0">
                <a:solidFill>
                  <a:srgbClr val="002060"/>
                </a:solidFill>
                <a:latin typeface="Times New Roman" pitchFamily="18" charset="0"/>
                <a:cs typeface="Times New Roman" pitchFamily="18" charset="0"/>
              </a:rPr>
              <a:t>nav</a:t>
            </a:r>
            <a:r>
              <a:rPr lang="en-IN" sz="1600" dirty="0" smtClean="0">
                <a:solidFill>
                  <a:srgbClr val="002060"/>
                </a:solidFill>
                <a:latin typeface="Times New Roman" pitchFamily="18" charset="0"/>
                <a:cs typeface="Times New Roman" pitchFamily="18" charset="0"/>
              </a:rPr>
              <a:t>-tabs class. Add the .active class to the active/current link. </a:t>
            </a:r>
            <a:endParaRPr lang="en-US" sz="1600" dirty="0">
              <a:solidFill>
                <a:srgbClr val="002060"/>
              </a:solidFill>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Bootstrap 5 </a:t>
            </a:r>
            <a:r>
              <a:rPr lang="en-US" b="1" dirty="0" err="1" smtClean="0">
                <a:solidFill>
                  <a:srgbClr val="002060"/>
                </a:solidFill>
                <a:latin typeface="Times New Roman" pitchFamily="18" charset="0"/>
                <a:cs typeface="Times New Roman" pitchFamily="18" charset="0"/>
              </a:rPr>
              <a:t>Navbars</a:t>
            </a:r>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1600" dirty="0" smtClean="0"/>
              <a:t>Navigation Bars</a:t>
            </a:r>
          </a:p>
          <a:p>
            <a:pPr>
              <a:buNone/>
            </a:pPr>
            <a:r>
              <a:rPr lang="en-IN" sz="1600" dirty="0" smtClean="0"/>
              <a:t>A navigation bar is a navigation header that is placed at the top of the page</a:t>
            </a:r>
          </a:p>
          <a:p>
            <a:pPr>
              <a:buNone/>
            </a:pPr>
            <a:r>
              <a:rPr lang="en-US" sz="1600" dirty="0" smtClean="0"/>
              <a:t>Basic </a:t>
            </a:r>
            <a:r>
              <a:rPr lang="en-US" sz="1600" dirty="0" err="1" smtClean="0"/>
              <a:t>Navbar</a:t>
            </a:r>
            <a:endParaRPr lang="en-US" sz="1600" dirty="0" smtClean="0"/>
          </a:p>
          <a:p>
            <a:r>
              <a:rPr lang="en-IN" sz="1600" dirty="0" smtClean="0"/>
              <a:t>A standard navigation bar is created with the .</a:t>
            </a:r>
            <a:r>
              <a:rPr lang="en-IN" sz="1600" dirty="0" err="1" smtClean="0"/>
              <a:t>navbar</a:t>
            </a:r>
            <a:r>
              <a:rPr lang="en-IN" sz="1600" dirty="0" smtClean="0"/>
              <a:t> class, followed by a responsive collapsing class: .</a:t>
            </a:r>
            <a:r>
              <a:rPr lang="en-IN" sz="1600" dirty="0" err="1" smtClean="0"/>
              <a:t>navbar</a:t>
            </a:r>
            <a:r>
              <a:rPr lang="en-IN" sz="1600" dirty="0" smtClean="0"/>
              <a:t>-expand-</a:t>
            </a:r>
            <a:r>
              <a:rPr lang="en-IN" sz="1600" dirty="0" err="1" smtClean="0"/>
              <a:t>xxl|xl|lg|md|sm</a:t>
            </a:r>
            <a:r>
              <a:rPr lang="en-IN" sz="1600" dirty="0" smtClean="0"/>
              <a:t> (stacks the </a:t>
            </a:r>
            <a:r>
              <a:rPr lang="en-IN" sz="1600" dirty="0" err="1" smtClean="0"/>
              <a:t>navbar</a:t>
            </a:r>
            <a:r>
              <a:rPr lang="en-IN" sz="1600" dirty="0" smtClean="0"/>
              <a:t> vertically on </a:t>
            </a:r>
            <a:r>
              <a:rPr lang="en-IN" sz="1600" dirty="0" err="1" smtClean="0"/>
              <a:t>xxlarge</a:t>
            </a:r>
            <a:r>
              <a:rPr lang="en-IN" sz="1600" dirty="0" smtClean="0"/>
              <a:t>, extra large, large, medium or small screens).</a:t>
            </a:r>
          </a:p>
          <a:p>
            <a:r>
              <a:rPr lang="en-IN" sz="1600" dirty="0" smtClean="0"/>
              <a:t>To add links inside the </a:t>
            </a:r>
            <a:r>
              <a:rPr lang="en-IN" sz="1600" dirty="0" err="1" smtClean="0"/>
              <a:t>navbar</a:t>
            </a:r>
            <a:r>
              <a:rPr lang="en-IN" sz="1600" dirty="0" smtClean="0"/>
              <a:t>, use either an &lt;</a:t>
            </a:r>
            <a:r>
              <a:rPr lang="en-IN" sz="1600" dirty="0" err="1" smtClean="0"/>
              <a:t>ul</a:t>
            </a:r>
            <a:r>
              <a:rPr lang="en-IN" sz="1600" dirty="0" smtClean="0"/>
              <a:t>&gt; element (or a &lt;div&gt;) with class="</a:t>
            </a:r>
            <a:r>
              <a:rPr lang="en-IN" sz="1600" dirty="0" err="1" smtClean="0"/>
              <a:t>navbar-nav</a:t>
            </a:r>
            <a:r>
              <a:rPr lang="en-IN" sz="1600" dirty="0" smtClean="0"/>
              <a:t>". Then add &lt;</a:t>
            </a:r>
            <a:r>
              <a:rPr lang="en-IN" sz="1600" dirty="0" err="1" smtClean="0"/>
              <a:t>li</a:t>
            </a:r>
            <a:r>
              <a:rPr lang="en-IN" sz="1600" dirty="0" smtClean="0"/>
              <a:t>&gt; elements with a .</a:t>
            </a:r>
            <a:r>
              <a:rPr lang="en-IN" sz="1600" dirty="0" err="1" smtClean="0"/>
              <a:t>nav</a:t>
            </a:r>
            <a:r>
              <a:rPr lang="en-IN" sz="1600" dirty="0" smtClean="0"/>
              <a:t>-item class followed by an &lt;a&gt; element with a .</a:t>
            </a:r>
            <a:r>
              <a:rPr lang="en-IN" sz="1600" dirty="0" err="1" smtClean="0"/>
              <a:t>nav</a:t>
            </a:r>
            <a:r>
              <a:rPr lang="en-IN" sz="1600" dirty="0" smtClean="0"/>
              <a:t>-link class</a:t>
            </a:r>
          </a:p>
          <a:p>
            <a:r>
              <a:rPr lang="en-IN" sz="1600" dirty="0" smtClean="0"/>
              <a:t>Vertical </a:t>
            </a:r>
            <a:r>
              <a:rPr lang="en-IN" sz="1600" dirty="0" err="1" smtClean="0"/>
              <a:t>Navbar</a:t>
            </a:r>
            <a:endParaRPr lang="en-IN" sz="1600" dirty="0" smtClean="0"/>
          </a:p>
          <a:p>
            <a:r>
              <a:rPr lang="en-IN" sz="1600" dirty="0" smtClean="0"/>
              <a:t>Remove the .</a:t>
            </a:r>
            <a:r>
              <a:rPr lang="en-IN" sz="1600" dirty="0" err="1" smtClean="0"/>
              <a:t>navbar</a:t>
            </a:r>
            <a:r>
              <a:rPr lang="en-IN" sz="1600" dirty="0" smtClean="0"/>
              <a:t>-expand-* class to create a navigation bar that will always be vertical</a:t>
            </a:r>
          </a:p>
          <a:p>
            <a:r>
              <a:rPr lang="en-IN" sz="1600" dirty="0" err="1" smtClean="0"/>
              <a:t>Centered</a:t>
            </a:r>
            <a:r>
              <a:rPr lang="en-IN" sz="1600" dirty="0" smtClean="0"/>
              <a:t> </a:t>
            </a:r>
            <a:r>
              <a:rPr lang="en-IN" sz="1600" dirty="0" err="1" smtClean="0"/>
              <a:t>Navbar</a:t>
            </a:r>
            <a:endParaRPr lang="en-IN" sz="1600" dirty="0" smtClean="0"/>
          </a:p>
          <a:p>
            <a:r>
              <a:rPr lang="en-IN" sz="1600" dirty="0" smtClean="0"/>
              <a:t>Add the .justify-content-</a:t>
            </a:r>
            <a:r>
              <a:rPr lang="en-IN" sz="1600" dirty="0" err="1" smtClean="0"/>
              <a:t>center</a:t>
            </a:r>
            <a:r>
              <a:rPr lang="en-IN" sz="1600" dirty="0" smtClean="0"/>
              <a:t> class to </a:t>
            </a:r>
            <a:r>
              <a:rPr lang="en-IN" sz="1600" dirty="0" err="1" smtClean="0"/>
              <a:t>center</a:t>
            </a:r>
            <a:r>
              <a:rPr lang="en-IN" sz="1600" dirty="0" smtClean="0"/>
              <a:t> the navigation bar</a:t>
            </a:r>
          </a:p>
          <a:p>
            <a:pPr>
              <a:buNone/>
            </a:pPr>
            <a:r>
              <a:rPr lang="en-US" sz="1600" dirty="0" smtClean="0"/>
              <a:t>Colored </a:t>
            </a:r>
            <a:r>
              <a:rPr lang="en-US" sz="1600" dirty="0" err="1" smtClean="0"/>
              <a:t>Navbar</a:t>
            </a:r>
            <a:endParaRPr lang="en-US" sz="1600" dirty="0" smtClean="0"/>
          </a:p>
          <a:p>
            <a:pPr>
              <a:buNone/>
            </a:pPr>
            <a:r>
              <a:rPr lang="en-IN" sz="1600" dirty="0" smtClean="0"/>
              <a:t>Use any of the .</a:t>
            </a:r>
            <a:r>
              <a:rPr lang="en-IN" sz="1600" dirty="0" err="1" smtClean="0"/>
              <a:t>bg-color</a:t>
            </a:r>
            <a:r>
              <a:rPr lang="en-IN" sz="1600" dirty="0" smtClean="0"/>
              <a:t> classes to change the background </a:t>
            </a:r>
            <a:r>
              <a:rPr lang="en-IN" sz="1600" dirty="0" err="1" smtClean="0"/>
              <a:t>color</a:t>
            </a:r>
            <a:r>
              <a:rPr lang="en-IN" sz="1600" dirty="0" smtClean="0"/>
              <a:t> of the </a:t>
            </a:r>
            <a:r>
              <a:rPr lang="en-IN" sz="1600" dirty="0" err="1" smtClean="0"/>
              <a:t>navbar</a:t>
            </a:r>
            <a:r>
              <a:rPr lang="en-IN" sz="1600" dirty="0" smtClean="0"/>
              <a:t> (.</a:t>
            </a:r>
            <a:r>
              <a:rPr lang="en-IN" sz="1600" dirty="0" err="1" smtClean="0"/>
              <a:t>bg</a:t>
            </a:r>
            <a:r>
              <a:rPr lang="en-IN" sz="1600" dirty="0" smtClean="0"/>
              <a:t>-primary, .</a:t>
            </a:r>
            <a:r>
              <a:rPr lang="en-IN" sz="1600" dirty="0" err="1" smtClean="0"/>
              <a:t>bg</a:t>
            </a:r>
            <a:r>
              <a:rPr lang="en-IN" sz="1600" dirty="0" smtClean="0"/>
              <a:t>-success, .</a:t>
            </a:r>
            <a:r>
              <a:rPr lang="en-IN" sz="1600" dirty="0" err="1" smtClean="0"/>
              <a:t>bg</a:t>
            </a:r>
            <a:r>
              <a:rPr lang="en-IN" sz="1600" dirty="0" smtClean="0"/>
              <a:t>-info, .</a:t>
            </a:r>
            <a:r>
              <a:rPr lang="en-IN" sz="1600" dirty="0" err="1" smtClean="0"/>
              <a:t>bg</a:t>
            </a:r>
            <a:r>
              <a:rPr lang="en-IN" sz="1600" dirty="0" smtClean="0"/>
              <a:t>-warning, .</a:t>
            </a:r>
            <a:r>
              <a:rPr lang="en-IN" sz="1600" dirty="0" err="1" smtClean="0"/>
              <a:t>bg</a:t>
            </a:r>
            <a:r>
              <a:rPr lang="en-IN" sz="1600" dirty="0" smtClean="0"/>
              <a:t>-danger, .</a:t>
            </a:r>
            <a:r>
              <a:rPr lang="en-IN" sz="1600" dirty="0" err="1" smtClean="0"/>
              <a:t>bg</a:t>
            </a:r>
            <a:r>
              <a:rPr lang="en-IN" sz="1600" dirty="0" smtClean="0"/>
              <a:t>-secondary, .</a:t>
            </a:r>
            <a:r>
              <a:rPr lang="en-IN" sz="1600" dirty="0" err="1" smtClean="0"/>
              <a:t>bg</a:t>
            </a:r>
            <a:r>
              <a:rPr lang="en-IN" sz="1600" dirty="0" smtClean="0"/>
              <a:t>-dark and .</a:t>
            </a:r>
            <a:r>
              <a:rPr lang="en-IN" sz="1600" dirty="0" err="1" smtClean="0"/>
              <a:t>bg</a:t>
            </a:r>
            <a:r>
              <a:rPr lang="en-IN" sz="1600" dirty="0" smtClean="0"/>
              <a:t>-light)</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latin typeface="Times New Roman" pitchFamily="18" charset="0"/>
                <a:ea typeface="Tahoma" pitchFamily="34" charset="0"/>
                <a:cs typeface="Times New Roman" pitchFamily="18" charset="0"/>
              </a:rPr>
              <a:t>How to add bootstrap in Angular</a:t>
            </a:r>
            <a:endParaRPr lang="en-US" b="1" dirty="0">
              <a:solidFill>
                <a:srgbClr val="002060"/>
              </a:solidFill>
              <a:latin typeface="Times New Roman" pitchFamily="18" charset="0"/>
              <a:ea typeface="Tahoma" pitchFamily="34"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2639107" y="1600200"/>
            <a:ext cx="3865785" cy="4525963"/>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643042" y="500042"/>
            <a:ext cx="6491307" cy="5861004"/>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latin typeface="Times New Roman" pitchFamily="18" charset="0"/>
                <a:cs typeface="Times New Roman" pitchFamily="18" charset="0"/>
              </a:rPr>
              <a:t>Design </a:t>
            </a: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357158" y="1643050"/>
            <a:ext cx="8276535" cy="392909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sz="8000" dirty="0" smtClean="0">
                <a:solidFill>
                  <a:srgbClr val="002060"/>
                </a:solidFill>
                <a:latin typeface="Times New Roman" pitchFamily="18" charset="0"/>
                <a:cs typeface="Times New Roman" pitchFamily="18" charset="0"/>
              </a:rPr>
              <a:t>   </a:t>
            </a:r>
          </a:p>
          <a:p>
            <a:pPr>
              <a:buNone/>
            </a:pPr>
            <a:r>
              <a:rPr lang="en-IN" sz="8000" dirty="0" smtClean="0">
                <a:solidFill>
                  <a:srgbClr val="002060"/>
                </a:solidFill>
                <a:latin typeface="Times New Roman" pitchFamily="18" charset="0"/>
                <a:cs typeface="Times New Roman" pitchFamily="18" charset="0"/>
              </a:rPr>
              <a:t>    THANK YOU </a:t>
            </a:r>
            <a:endParaRPr lang="en-US" sz="8000" dirty="0">
              <a:solidFill>
                <a:srgbClr val="002060"/>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Why </a:t>
            </a:r>
            <a:r>
              <a:rPr lang="en-US" b="1" dirty="0">
                <a:solidFill>
                  <a:srgbClr val="002060"/>
                </a:solidFill>
                <a:latin typeface="Times New Roman" pitchFamily="18" charset="0"/>
                <a:cs typeface="Times New Roman" pitchFamily="18" charset="0"/>
              </a:rPr>
              <a:t>use Bootstrap</a:t>
            </a:r>
            <a:br>
              <a:rPr lang="en-US" b="1" dirty="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r>
              <a:rPr lang="en-IN" dirty="0" smtClean="0">
                <a:solidFill>
                  <a:srgbClr val="002060"/>
                </a:solidFill>
                <a:latin typeface="Times New Roman" pitchFamily="18" charset="0"/>
                <a:cs typeface="Times New Roman" pitchFamily="18" charset="0"/>
              </a:rPr>
              <a:t>Following </a:t>
            </a:r>
            <a:r>
              <a:rPr lang="en-IN" dirty="0">
                <a:solidFill>
                  <a:srgbClr val="002060"/>
                </a:solidFill>
                <a:latin typeface="Times New Roman" pitchFamily="18" charset="0"/>
                <a:cs typeface="Times New Roman" pitchFamily="18" charset="0"/>
              </a:rPr>
              <a:t>are the main advantage of Bootstrap:</a:t>
            </a:r>
          </a:p>
          <a:p>
            <a:r>
              <a:rPr lang="en-IN" dirty="0">
                <a:solidFill>
                  <a:srgbClr val="002060"/>
                </a:solidFill>
                <a:latin typeface="Times New Roman" pitchFamily="18" charset="0"/>
                <a:cs typeface="Times New Roman" pitchFamily="18" charset="0"/>
              </a:rPr>
              <a:t>It is very easy to use. Anybody having basic knowledge of HTML and CSS can use Bootstrap.</a:t>
            </a:r>
          </a:p>
          <a:p>
            <a:r>
              <a:rPr lang="en-IN" dirty="0">
                <a:solidFill>
                  <a:srgbClr val="002060"/>
                </a:solidFill>
                <a:latin typeface="Times New Roman" pitchFamily="18" charset="0"/>
                <a:cs typeface="Times New Roman" pitchFamily="18" charset="0"/>
              </a:rPr>
              <a:t>It facilitates users to develop a responsive website.</a:t>
            </a:r>
          </a:p>
          <a:p>
            <a:r>
              <a:rPr lang="en-IN" dirty="0">
                <a:solidFill>
                  <a:srgbClr val="002060"/>
                </a:solidFill>
                <a:latin typeface="Times New Roman" pitchFamily="18" charset="0"/>
                <a:cs typeface="Times New Roman" pitchFamily="18" charset="0"/>
              </a:rPr>
              <a:t>It is compatible on most of browsers like Chrome, Firefox, Internet Explorer, Safari and Opera etc.</a:t>
            </a:r>
          </a:p>
          <a:p>
            <a:pPr>
              <a:buNone/>
            </a:pP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002060"/>
                </a:solidFill>
                <a:latin typeface="Times New Roman" pitchFamily="18" charset="0"/>
                <a:cs typeface="Times New Roman" pitchFamily="18" charset="0"/>
              </a:rPr>
              <a:t/>
            </a:r>
            <a:br>
              <a:rPr lang="en-IN" b="1" dirty="0" smtClean="0">
                <a:solidFill>
                  <a:srgbClr val="002060"/>
                </a:solidFill>
                <a:latin typeface="Times New Roman" pitchFamily="18" charset="0"/>
                <a:cs typeface="Times New Roman" pitchFamily="18" charset="0"/>
              </a:rPr>
            </a:br>
            <a:r>
              <a:rPr lang="en-IN" b="1" dirty="0" smtClean="0">
                <a:solidFill>
                  <a:srgbClr val="002060"/>
                </a:solidFill>
                <a:latin typeface="Times New Roman" pitchFamily="18" charset="0"/>
                <a:cs typeface="Times New Roman" pitchFamily="18" charset="0"/>
              </a:rPr>
              <a:t>What </a:t>
            </a:r>
            <a:r>
              <a:rPr lang="en-IN" b="1" dirty="0">
                <a:solidFill>
                  <a:srgbClr val="002060"/>
                </a:solidFill>
                <a:latin typeface="Times New Roman" pitchFamily="18" charset="0"/>
                <a:cs typeface="Times New Roman" pitchFamily="18" charset="0"/>
              </a:rPr>
              <a:t>is a responsive website</a:t>
            </a:r>
            <a:br>
              <a:rPr lang="en-IN" b="1" dirty="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endParaRPr lang="en-IN" dirty="0" smtClean="0">
              <a:solidFill>
                <a:srgbClr val="002060"/>
              </a:solidFill>
              <a:latin typeface="Times New Roman" pitchFamily="18" charset="0"/>
              <a:cs typeface="Times New Roman" pitchFamily="18" charset="0"/>
            </a:endParaRPr>
          </a:p>
          <a:p>
            <a:pPr>
              <a:buNone/>
            </a:pPr>
            <a:r>
              <a:rPr lang="en-IN" dirty="0" smtClean="0">
                <a:solidFill>
                  <a:srgbClr val="002060"/>
                </a:solidFill>
                <a:latin typeface="Times New Roman" pitchFamily="18" charset="0"/>
                <a:cs typeface="Times New Roman" pitchFamily="18" charset="0"/>
              </a:rPr>
              <a:t>A </a:t>
            </a:r>
            <a:r>
              <a:rPr lang="en-IN" dirty="0">
                <a:solidFill>
                  <a:srgbClr val="002060"/>
                </a:solidFill>
                <a:latin typeface="Times New Roman" pitchFamily="18" charset="0"/>
                <a:cs typeface="Times New Roman" pitchFamily="18" charset="0"/>
              </a:rPr>
              <a:t>website is called responsive website which </a:t>
            </a:r>
            <a:r>
              <a:rPr lang="en-IN" dirty="0" smtClean="0">
                <a:solidFill>
                  <a:srgbClr val="002060"/>
                </a:solidFill>
                <a:latin typeface="Times New Roman" pitchFamily="18" charset="0"/>
                <a:cs typeface="Times New Roman" pitchFamily="18" charset="0"/>
              </a:rPr>
              <a:t>can </a:t>
            </a:r>
          </a:p>
          <a:p>
            <a:pPr>
              <a:buNone/>
            </a:pPr>
            <a:r>
              <a:rPr lang="en-IN" dirty="0" smtClean="0">
                <a:solidFill>
                  <a:srgbClr val="002060"/>
                </a:solidFill>
                <a:latin typeface="Times New Roman" pitchFamily="18" charset="0"/>
                <a:cs typeface="Times New Roman" pitchFamily="18" charset="0"/>
              </a:rPr>
              <a:t>automatically </a:t>
            </a:r>
            <a:r>
              <a:rPr lang="en-IN" dirty="0">
                <a:solidFill>
                  <a:srgbClr val="002060"/>
                </a:solidFill>
                <a:latin typeface="Times New Roman" pitchFamily="18" charset="0"/>
                <a:cs typeface="Times New Roman" pitchFamily="18" charset="0"/>
              </a:rPr>
              <a:t>adjust itself to look good on all </a:t>
            </a:r>
            <a:endParaRPr lang="en-IN" dirty="0" smtClean="0">
              <a:solidFill>
                <a:srgbClr val="002060"/>
              </a:solidFill>
              <a:latin typeface="Times New Roman" pitchFamily="18" charset="0"/>
              <a:cs typeface="Times New Roman" pitchFamily="18" charset="0"/>
            </a:endParaRPr>
          </a:p>
          <a:p>
            <a:pPr>
              <a:buNone/>
            </a:pPr>
            <a:r>
              <a:rPr lang="en-IN" dirty="0" smtClean="0">
                <a:solidFill>
                  <a:srgbClr val="002060"/>
                </a:solidFill>
                <a:latin typeface="Times New Roman" pitchFamily="18" charset="0"/>
                <a:cs typeface="Times New Roman" pitchFamily="18" charset="0"/>
              </a:rPr>
              <a:t>devices</a:t>
            </a:r>
            <a:r>
              <a:rPr lang="en-IN" dirty="0">
                <a:solidFill>
                  <a:srgbClr val="002060"/>
                </a:solidFill>
                <a:latin typeface="Times New Roman" pitchFamily="18" charset="0"/>
                <a:cs typeface="Times New Roman" pitchFamily="18" charset="0"/>
              </a:rPr>
              <a:t>, from smart phones to desktops etc.</a:t>
            </a: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a:solidFill>
                  <a:srgbClr val="002060"/>
                </a:solidFill>
                <a:latin typeface="Times New Roman" pitchFamily="18" charset="0"/>
                <a:cs typeface="Times New Roman" pitchFamily="18" charset="0"/>
              </a:rPr>
              <a:t/>
            </a:r>
            <a:br>
              <a:rPr lang="en-US" b="1" dirty="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What </a:t>
            </a:r>
            <a:r>
              <a:rPr lang="en-US" b="1" dirty="0">
                <a:solidFill>
                  <a:srgbClr val="002060"/>
                </a:solidFill>
                <a:latin typeface="Times New Roman" pitchFamily="18" charset="0"/>
                <a:cs typeface="Times New Roman" pitchFamily="18" charset="0"/>
              </a:rPr>
              <a:t>Bootstrap package contains</a:t>
            </a:r>
            <a:br>
              <a:rPr lang="en-US" b="1" dirty="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714488"/>
            <a:ext cx="8229600" cy="4786346"/>
          </a:xfrm>
        </p:spPr>
        <p:txBody>
          <a:bodyPr>
            <a:noAutofit/>
          </a:bodyPr>
          <a:lstStyle/>
          <a:p>
            <a:r>
              <a:rPr lang="en-IN" sz="2300" b="1" dirty="0">
                <a:solidFill>
                  <a:srgbClr val="002060"/>
                </a:solidFill>
                <a:latin typeface="Times New Roman" pitchFamily="18" charset="0"/>
                <a:cs typeface="Times New Roman" pitchFamily="18" charset="0"/>
              </a:rPr>
              <a:t>Scaffolding:</a:t>
            </a:r>
            <a:r>
              <a:rPr lang="en-IN" sz="2300" dirty="0">
                <a:solidFill>
                  <a:srgbClr val="002060"/>
                </a:solidFill>
                <a:latin typeface="Times New Roman" pitchFamily="18" charset="0"/>
                <a:cs typeface="Times New Roman" pitchFamily="18" charset="0"/>
              </a:rPr>
              <a:t> Bootstrap provides a basic structure with Grid System, link styles, and background.</a:t>
            </a:r>
          </a:p>
          <a:p>
            <a:r>
              <a:rPr lang="en-IN" sz="2300" b="1" dirty="0">
                <a:solidFill>
                  <a:srgbClr val="002060"/>
                </a:solidFill>
                <a:latin typeface="Times New Roman" pitchFamily="18" charset="0"/>
                <a:cs typeface="Times New Roman" pitchFamily="18" charset="0"/>
              </a:rPr>
              <a:t>CSS:</a:t>
            </a:r>
            <a:r>
              <a:rPr lang="en-IN" sz="2300" dirty="0">
                <a:solidFill>
                  <a:srgbClr val="002060"/>
                </a:solidFill>
                <a:latin typeface="Times New Roman" pitchFamily="18" charset="0"/>
                <a:cs typeface="Times New Roman" pitchFamily="18" charset="0"/>
              </a:rPr>
              <a:t> Bootstrap comes with the feature of global CSS settings, fundamental HTML elements style and an advanced grid system.</a:t>
            </a:r>
          </a:p>
          <a:p>
            <a:r>
              <a:rPr lang="en-IN" sz="2300" b="1" dirty="0">
                <a:solidFill>
                  <a:srgbClr val="002060"/>
                </a:solidFill>
                <a:latin typeface="Times New Roman" pitchFamily="18" charset="0"/>
                <a:cs typeface="Times New Roman" pitchFamily="18" charset="0"/>
              </a:rPr>
              <a:t>Components:</a:t>
            </a:r>
            <a:r>
              <a:rPr lang="en-IN" sz="2300" dirty="0">
                <a:solidFill>
                  <a:srgbClr val="002060"/>
                </a:solidFill>
                <a:latin typeface="Times New Roman" pitchFamily="18" charset="0"/>
                <a:cs typeface="Times New Roman" pitchFamily="18" charset="0"/>
              </a:rPr>
              <a:t> Bootstrap contains a lot of reusable components built to provide iconography, dropdowns, navigation, alerts, pop-</a:t>
            </a:r>
            <a:r>
              <a:rPr lang="en-IN" sz="2300" dirty="0" err="1">
                <a:solidFill>
                  <a:srgbClr val="002060"/>
                </a:solidFill>
                <a:latin typeface="Times New Roman" pitchFamily="18" charset="0"/>
                <a:cs typeface="Times New Roman" pitchFamily="18" charset="0"/>
              </a:rPr>
              <a:t>overs</a:t>
            </a:r>
            <a:r>
              <a:rPr lang="en-IN" sz="2300" dirty="0">
                <a:solidFill>
                  <a:srgbClr val="002060"/>
                </a:solidFill>
                <a:latin typeface="Times New Roman" pitchFamily="18" charset="0"/>
                <a:cs typeface="Times New Roman" pitchFamily="18" charset="0"/>
              </a:rPr>
              <a:t>, and much more.</a:t>
            </a:r>
          </a:p>
          <a:p>
            <a:r>
              <a:rPr lang="en-IN" sz="2300" b="1" dirty="0">
                <a:solidFill>
                  <a:srgbClr val="002060"/>
                </a:solidFill>
                <a:latin typeface="Times New Roman" pitchFamily="18" charset="0"/>
                <a:cs typeface="Times New Roman" pitchFamily="18" charset="0"/>
              </a:rPr>
              <a:t>JavaScript </a:t>
            </a:r>
            <a:r>
              <a:rPr lang="en-IN" sz="2300" b="1" dirty="0" err="1">
                <a:solidFill>
                  <a:srgbClr val="002060"/>
                </a:solidFill>
                <a:latin typeface="Times New Roman" pitchFamily="18" charset="0"/>
                <a:cs typeface="Times New Roman" pitchFamily="18" charset="0"/>
              </a:rPr>
              <a:t>Plugins</a:t>
            </a:r>
            <a:r>
              <a:rPr lang="en-IN" sz="2300" b="1" dirty="0">
                <a:solidFill>
                  <a:srgbClr val="002060"/>
                </a:solidFill>
                <a:latin typeface="Times New Roman" pitchFamily="18" charset="0"/>
                <a:cs typeface="Times New Roman" pitchFamily="18" charset="0"/>
              </a:rPr>
              <a:t>:</a:t>
            </a:r>
            <a:r>
              <a:rPr lang="en-IN" sz="2300" dirty="0">
                <a:solidFill>
                  <a:srgbClr val="002060"/>
                </a:solidFill>
                <a:latin typeface="Times New Roman" pitchFamily="18" charset="0"/>
                <a:cs typeface="Times New Roman" pitchFamily="18" charset="0"/>
              </a:rPr>
              <a:t> Bootstrap also contains a lot of custom </a:t>
            </a:r>
            <a:r>
              <a:rPr lang="en-IN" sz="2300" dirty="0" err="1">
                <a:solidFill>
                  <a:srgbClr val="002060"/>
                </a:solidFill>
                <a:latin typeface="Times New Roman" pitchFamily="18" charset="0"/>
                <a:cs typeface="Times New Roman" pitchFamily="18" charset="0"/>
              </a:rPr>
              <a:t>jQuery</a:t>
            </a:r>
            <a:r>
              <a:rPr lang="en-IN" sz="2300" dirty="0">
                <a:solidFill>
                  <a:srgbClr val="002060"/>
                </a:solidFill>
                <a:latin typeface="Times New Roman" pitchFamily="18" charset="0"/>
                <a:cs typeface="Times New Roman" pitchFamily="18" charset="0"/>
              </a:rPr>
              <a:t> </a:t>
            </a:r>
            <a:r>
              <a:rPr lang="en-IN" sz="2300" dirty="0" err="1">
                <a:solidFill>
                  <a:srgbClr val="002060"/>
                </a:solidFill>
                <a:latin typeface="Times New Roman" pitchFamily="18" charset="0"/>
                <a:cs typeface="Times New Roman" pitchFamily="18" charset="0"/>
              </a:rPr>
              <a:t>plugins</a:t>
            </a:r>
            <a:r>
              <a:rPr lang="en-IN" sz="2300" dirty="0">
                <a:solidFill>
                  <a:srgbClr val="002060"/>
                </a:solidFill>
                <a:latin typeface="Times New Roman" pitchFamily="18" charset="0"/>
                <a:cs typeface="Times New Roman" pitchFamily="18" charset="0"/>
              </a:rPr>
              <a:t>. You can easily include them all, or one by one.</a:t>
            </a:r>
          </a:p>
          <a:p>
            <a:r>
              <a:rPr lang="en-IN" sz="2300" b="1" dirty="0">
                <a:solidFill>
                  <a:srgbClr val="002060"/>
                </a:solidFill>
                <a:latin typeface="Times New Roman" pitchFamily="18" charset="0"/>
                <a:cs typeface="Times New Roman" pitchFamily="18" charset="0"/>
              </a:rPr>
              <a:t>Customize:</a:t>
            </a:r>
            <a:r>
              <a:rPr lang="en-IN" sz="2300" dirty="0">
                <a:solidFill>
                  <a:srgbClr val="002060"/>
                </a:solidFill>
                <a:latin typeface="Times New Roman" pitchFamily="18" charset="0"/>
                <a:cs typeface="Times New Roman" pitchFamily="18" charset="0"/>
              </a:rPr>
              <a:t> Bootstrap components are customizable and you can customize Bootstrap's components, LESS variables, and </a:t>
            </a:r>
            <a:r>
              <a:rPr lang="en-IN" sz="2300" dirty="0" err="1">
                <a:solidFill>
                  <a:srgbClr val="002060"/>
                </a:solidFill>
                <a:latin typeface="Times New Roman" pitchFamily="18" charset="0"/>
                <a:cs typeface="Times New Roman" pitchFamily="18" charset="0"/>
              </a:rPr>
              <a:t>jQuery</a:t>
            </a:r>
            <a:r>
              <a:rPr lang="en-IN" sz="2300" dirty="0">
                <a:solidFill>
                  <a:srgbClr val="002060"/>
                </a:solidFill>
                <a:latin typeface="Times New Roman" pitchFamily="18" charset="0"/>
                <a:cs typeface="Times New Roman" pitchFamily="18" charset="0"/>
              </a:rPr>
              <a:t> </a:t>
            </a:r>
            <a:r>
              <a:rPr lang="en-IN" sz="2300" dirty="0" err="1">
                <a:solidFill>
                  <a:srgbClr val="002060"/>
                </a:solidFill>
                <a:latin typeface="Times New Roman" pitchFamily="18" charset="0"/>
                <a:cs typeface="Times New Roman" pitchFamily="18" charset="0"/>
              </a:rPr>
              <a:t>plugins</a:t>
            </a:r>
            <a:r>
              <a:rPr lang="en-IN" sz="2300" dirty="0">
                <a:solidFill>
                  <a:srgbClr val="002060"/>
                </a:solidFill>
                <a:latin typeface="Times New Roman" pitchFamily="18" charset="0"/>
                <a:cs typeface="Times New Roman" pitchFamily="18" charset="0"/>
              </a:rPr>
              <a:t> to get your own style.</a:t>
            </a:r>
          </a:p>
          <a:p>
            <a:pPr>
              <a:buNone/>
            </a:pPr>
            <a:endParaRPr lang="en-US" sz="2300" dirty="0">
              <a:solidFill>
                <a:srgbClr val="002060"/>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What </a:t>
            </a:r>
            <a:r>
              <a:rPr lang="en-US" b="1" dirty="0">
                <a:solidFill>
                  <a:srgbClr val="002060"/>
                </a:solidFill>
                <a:latin typeface="Times New Roman" pitchFamily="18" charset="0"/>
                <a:cs typeface="Times New Roman" pitchFamily="18" charset="0"/>
              </a:rPr>
              <a:t>is Bootstrap </a:t>
            </a:r>
            <a:r>
              <a:rPr lang="en-US" b="1" dirty="0" smtClean="0">
                <a:solidFill>
                  <a:srgbClr val="002060"/>
                </a:solidFill>
                <a:latin typeface="Times New Roman" pitchFamily="18" charset="0"/>
                <a:cs typeface="Times New Roman" pitchFamily="18" charset="0"/>
              </a:rPr>
              <a:t>?</a:t>
            </a:r>
            <a:r>
              <a:rPr lang="en-US" b="1" dirty="0">
                <a:solidFill>
                  <a:srgbClr val="002060"/>
                </a:solidFill>
                <a:latin typeface="Times New Roman" pitchFamily="18" charset="0"/>
                <a:cs typeface="Times New Roman" pitchFamily="18" charset="0"/>
              </a:rPr>
              <a:t/>
            </a:r>
            <a:br>
              <a:rPr lang="en-US" b="1" dirty="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endParaRPr lang="en-IN" dirty="0" smtClean="0">
              <a:solidFill>
                <a:srgbClr val="002060"/>
              </a:solidFill>
              <a:latin typeface="Times New Roman" pitchFamily="18" charset="0"/>
              <a:cs typeface="Times New Roman" pitchFamily="18" charset="0"/>
            </a:endParaRPr>
          </a:p>
          <a:p>
            <a:pPr>
              <a:buNone/>
            </a:pPr>
            <a:r>
              <a:rPr lang="en-IN" dirty="0" smtClean="0">
                <a:solidFill>
                  <a:srgbClr val="002060"/>
                </a:solidFill>
                <a:latin typeface="Times New Roman" pitchFamily="18" charset="0"/>
                <a:cs typeface="Times New Roman" pitchFamily="18" charset="0"/>
              </a:rPr>
              <a:t>    It </a:t>
            </a:r>
            <a:r>
              <a:rPr lang="en-IN" dirty="0">
                <a:solidFill>
                  <a:srgbClr val="002060"/>
                </a:solidFill>
                <a:latin typeface="Times New Roman" pitchFamily="18" charset="0"/>
                <a:cs typeface="Times New Roman" pitchFamily="18" charset="0"/>
              </a:rPr>
              <a:t>is the most popular HTML, CSS, JavaScript framework for developing responsive, mobile first websites.</a:t>
            </a: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Is </a:t>
            </a:r>
            <a:r>
              <a:rPr lang="en-US" b="1" dirty="0">
                <a:solidFill>
                  <a:srgbClr val="002060"/>
                </a:solidFill>
                <a:latin typeface="Times New Roman" pitchFamily="18" charset="0"/>
                <a:cs typeface="Times New Roman" pitchFamily="18" charset="0"/>
              </a:rPr>
              <a:t>Bootstrap Best?</a:t>
            </a:r>
            <a:br>
              <a:rPr lang="en-US" b="1" dirty="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a:solidFill>
                  <a:srgbClr val="002060"/>
                </a:solidFill>
                <a:latin typeface="Times New Roman" pitchFamily="18" charset="0"/>
                <a:cs typeface="Times New Roman" pitchFamily="18" charset="0"/>
              </a:rPr>
              <a:t>Bootstrap is more than efficient to create a responsive and mobile first website but it is not the best in the industry. There is an alternative of Bootstrap named W3.CSS which is smaller, faster, and easier to use.</a:t>
            </a:r>
            <a:endParaRPr lang="en-US" dirty="0">
              <a:solidFill>
                <a:srgbClr val="002060"/>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
            </a:r>
            <a:br>
              <a:rPr lang="en-US" b="1" dirty="0" smtClean="0">
                <a:solidFill>
                  <a:srgbClr val="002060"/>
                </a:solidFill>
                <a:latin typeface="Times New Roman" pitchFamily="18" charset="0"/>
                <a:cs typeface="Times New Roman" pitchFamily="18" charset="0"/>
              </a:rPr>
            </a:br>
            <a:r>
              <a:rPr lang="en-US" b="1" dirty="0" smtClean="0">
                <a:solidFill>
                  <a:srgbClr val="002060"/>
                </a:solidFill>
                <a:latin typeface="Times New Roman" pitchFamily="18" charset="0"/>
                <a:cs typeface="Times New Roman" pitchFamily="18" charset="0"/>
              </a:rPr>
              <a:t>Bootstrap </a:t>
            </a:r>
            <a:r>
              <a:rPr lang="en-US" b="1" dirty="0">
                <a:solidFill>
                  <a:srgbClr val="002060"/>
                </a:solidFill>
                <a:latin typeface="Times New Roman" pitchFamily="18" charset="0"/>
                <a:cs typeface="Times New Roman" pitchFamily="18" charset="0"/>
              </a:rPr>
              <a:t>Example</a:t>
            </a:r>
            <a:br>
              <a:rPr lang="en-US" b="1" dirty="0">
                <a:solidFill>
                  <a:srgbClr val="002060"/>
                </a:solidFill>
                <a:latin typeface="Times New Roman" pitchFamily="18" charset="0"/>
                <a:cs typeface="Times New Roman" pitchFamily="18" charset="0"/>
              </a:rPr>
            </a:b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endParaRPr lang="en-US" sz="2100" dirty="0" smtClean="0"/>
          </a:p>
          <a:p>
            <a:pPr>
              <a:buNone/>
            </a:pPr>
            <a:endParaRPr lang="en-US" sz="2100" dirty="0"/>
          </a:p>
          <a:p>
            <a:pPr>
              <a:buNone/>
            </a:pPr>
            <a:r>
              <a:rPr lang="en-IN" sz="2100" b="1" dirty="0"/>
              <a:t>Add the HTML 5 </a:t>
            </a:r>
            <a:r>
              <a:rPr lang="en-IN" sz="2100" b="1" dirty="0" err="1"/>
              <a:t>doctype</a:t>
            </a:r>
            <a:r>
              <a:rPr lang="en-IN" sz="2100" b="1" dirty="0"/>
              <a:t>:</a:t>
            </a:r>
            <a:r>
              <a:rPr lang="en-IN" sz="2100" dirty="0"/>
              <a:t> Bootstrap uses HTML elements and CSS properties, so you have to add the HTML 5 </a:t>
            </a:r>
            <a:r>
              <a:rPr lang="en-IN" sz="2100" dirty="0" err="1"/>
              <a:t>doctype</a:t>
            </a:r>
            <a:r>
              <a:rPr lang="en-IN" sz="2100" dirty="0"/>
              <a:t> at the beginning of the page with </a:t>
            </a:r>
            <a:r>
              <a:rPr lang="en-IN" sz="2100" dirty="0" err="1"/>
              <a:t>lang</a:t>
            </a:r>
            <a:r>
              <a:rPr lang="en-IN" sz="2100" dirty="0"/>
              <a:t> attribute and correct character set.</a:t>
            </a:r>
          </a:p>
          <a:p>
            <a:pPr>
              <a:buNone/>
            </a:pPr>
            <a:endParaRPr lang="en-IN" sz="1200" b="1" dirty="0" smtClean="0"/>
          </a:p>
          <a:p>
            <a:pPr>
              <a:buNone/>
            </a:pPr>
            <a:r>
              <a:rPr lang="en-IN" sz="1200" b="1" dirty="0" smtClean="0"/>
              <a:t>Ex</a:t>
            </a:r>
            <a:r>
              <a:rPr lang="en-IN" sz="1200" b="1" dirty="0"/>
              <a:t>:</a:t>
            </a:r>
            <a:endParaRPr lang="en-IN" sz="1200" dirty="0"/>
          </a:p>
          <a:p>
            <a:pPr>
              <a:buNone/>
            </a:pPr>
            <a:endParaRPr lang="en-US" sz="1200" dirty="0"/>
          </a:p>
          <a:p>
            <a:pPr>
              <a:buNone/>
            </a:pPr>
            <a:r>
              <a:rPr lang="en-US" sz="1200" dirty="0" smtClean="0"/>
              <a:t>&lt;!</a:t>
            </a:r>
            <a:r>
              <a:rPr lang="en-US" sz="1200" dirty="0"/>
              <a:t>DOCTYPE html</a:t>
            </a:r>
            <a:r>
              <a:rPr lang="en-US" sz="1200" b="1" dirty="0"/>
              <a:t>&gt;</a:t>
            </a:r>
            <a:r>
              <a:rPr lang="en-US" sz="1200" dirty="0"/>
              <a:t>    </a:t>
            </a:r>
          </a:p>
          <a:p>
            <a:pPr>
              <a:buNone/>
            </a:pPr>
            <a:r>
              <a:rPr lang="en-US" sz="1200" b="1" dirty="0"/>
              <a:t>&lt;html</a:t>
            </a:r>
            <a:r>
              <a:rPr lang="en-US" sz="1200" dirty="0"/>
              <a:t> </a:t>
            </a:r>
            <a:r>
              <a:rPr lang="en-US" sz="1200" dirty="0" err="1"/>
              <a:t>lang</a:t>
            </a:r>
            <a:r>
              <a:rPr lang="en-US" sz="1200" dirty="0"/>
              <a:t>="en"</a:t>
            </a:r>
            <a:r>
              <a:rPr lang="en-US" sz="1200" b="1" dirty="0"/>
              <a:t>&gt;</a:t>
            </a:r>
            <a:r>
              <a:rPr lang="en-US" sz="1200" dirty="0"/>
              <a:t>    </a:t>
            </a:r>
          </a:p>
          <a:p>
            <a:pPr>
              <a:buNone/>
            </a:pPr>
            <a:r>
              <a:rPr lang="en-US" sz="1200" b="1" dirty="0"/>
              <a:t>&lt;head&gt;&lt;meta</a:t>
            </a:r>
            <a:r>
              <a:rPr lang="en-US" sz="1200" dirty="0"/>
              <a:t> http-equiv="Content-Type" content="text/html; </a:t>
            </a:r>
            <a:r>
              <a:rPr lang="en-US" sz="1200" dirty="0" err="1"/>
              <a:t>charset</a:t>
            </a:r>
            <a:r>
              <a:rPr lang="en-US" sz="1200" dirty="0"/>
              <a:t>=windows-1252"</a:t>
            </a:r>
            <a:r>
              <a:rPr lang="en-US" sz="1200" b="1" dirty="0"/>
              <a:t>&gt;</a:t>
            </a:r>
            <a:r>
              <a:rPr lang="en-US" sz="1200" dirty="0"/>
              <a:t>  </a:t>
            </a:r>
          </a:p>
          <a:p>
            <a:pPr>
              <a:buNone/>
            </a:pPr>
            <a:r>
              <a:rPr lang="en-US" sz="1200" dirty="0"/>
              <a:t>    </a:t>
            </a:r>
          </a:p>
          <a:p>
            <a:pPr>
              <a:buNone/>
            </a:pPr>
            <a:r>
              <a:rPr lang="en-US" sz="1200" b="1" dirty="0"/>
              <a:t>&lt;title&gt;</a:t>
            </a:r>
            <a:r>
              <a:rPr lang="en-US" sz="1200" dirty="0"/>
              <a:t>Any title</a:t>
            </a:r>
            <a:r>
              <a:rPr lang="en-US" sz="1200" b="1" dirty="0"/>
              <a:t>&lt;/title&gt;</a:t>
            </a:r>
            <a:r>
              <a:rPr lang="en-US" sz="1200" dirty="0"/>
              <a:t>    </a:t>
            </a:r>
          </a:p>
          <a:p>
            <a:pPr>
              <a:buNone/>
            </a:pPr>
            <a:r>
              <a:rPr lang="en-US" sz="1200" b="1" dirty="0"/>
              <a:t>&lt;/head&gt;</a:t>
            </a:r>
            <a:r>
              <a:rPr lang="en-US" sz="1200" dirty="0"/>
              <a:t>    </a:t>
            </a:r>
          </a:p>
          <a:p>
            <a:pPr>
              <a:buNone/>
            </a:pPr>
            <a:r>
              <a:rPr lang="en-US" sz="1200" b="1" dirty="0"/>
              <a:t>&lt;body&gt;</a:t>
            </a:r>
            <a:r>
              <a:rPr lang="en-US" sz="1200" dirty="0"/>
              <a:t>    </a:t>
            </a:r>
          </a:p>
          <a:p>
            <a:pPr>
              <a:buNone/>
            </a:pPr>
            <a:r>
              <a:rPr lang="en-US" sz="1200" dirty="0"/>
              <a:t>//write code    </a:t>
            </a:r>
          </a:p>
          <a:p>
            <a:pPr>
              <a:buNone/>
            </a:pPr>
            <a:r>
              <a:rPr lang="en-US" sz="1200" b="1" dirty="0"/>
              <a:t>&lt;/body&gt;</a:t>
            </a:r>
            <a:r>
              <a:rPr lang="en-US" sz="1200" dirty="0"/>
              <a:t>    </a:t>
            </a:r>
          </a:p>
          <a:p>
            <a:pPr>
              <a:buNone/>
            </a:pPr>
            <a:r>
              <a:rPr lang="en-US" sz="1200" b="1" dirty="0"/>
              <a:t>&lt;/html</a:t>
            </a:r>
            <a:endParaRPr lang="en-US" sz="1200" dirty="0"/>
          </a:p>
          <a:p>
            <a:pPr>
              <a:buNone/>
            </a:pP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998</Words>
  <Application>Microsoft Office PowerPoint</Application>
  <PresentationFormat>On-screen Show (4:3)</PresentationFormat>
  <Paragraphs>234</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 Bootstrap </vt:lpstr>
      <vt:lpstr> What is Bootstrap </vt:lpstr>
      <vt:lpstr> History of Bootstrap </vt:lpstr>
      <vt:lpstr> Why use Bootstrap </vt:lpstr>
      <vt:lpstr> What is a responsive website </vt:lpstr>
      <vt:lpstr>  What Bootstrap package contains  </vt:lpstr>
      <vt:lpstr> What is Bootstrap ? </vt:lpstr>
      <vt:lpstr> Is Bootstrap Best? </vt:lpstr>
      <vt:lpstr> Bootstrap Example </vt:lpstr>
      <vt:lpstr>Bootstrap for Mobile</vt:lpstr>
      <vt:lpstr> Bootstrap Container </vt:lpstr>
      <vt:lpstr>Usage of Container</vt:lpstr>
      <vt:lpstr> Bootstrap Jumbotron </vt:lpstr>
      <vt:lpstr>Jumbotron</vt:lpstr>
      <vt:lpstr> Bootstrap Buttons </vt:lpstr>
      <vt:lpstr> Bootstrap Button Size </vt:lpstr>
      <vt:lpstr> Bootstrap Grid </vt:lpstr>
      <vt:lpstr> Bootstrap Grid System </vt:lpstr>
      <vt:lpstr> Grid Classes: </vt:lpstr>
      <vt:lpstr> Bootstrap Tables </vt:lpstr>
      <vt:lpstr> Bootstrap Forms </vt:lpstr>
      <vt:lpstr> Bootstrap Alerts </vt:lpstr>
      <vt:lpstr> Bootstrap Panels </vt:lpstr>
      <vt:lpstr> Bootstrap Progress Bar </vt:lpstr>
      <vt:lpstr> Bootstrap List Groups </vt:lpstr>
      <vt:lpstr> Bootstrap Dropdowns </vt:lpstr>
      <vt:lpstr> Button Groups </vt:lpstr>
      <vt:lpstr>  Bootstrap 5 Badges </vt:lpstr>
      <vt:lpstr> Bootstrap 5 Spinners </vt:lpstr>
      <vt:lpstr> Bootstrap 5 Cards </vt:lpstr>
      <vt:lpstr> Bootstrap 5 Navs </vt:lpstr>
      <vt:lpstr> Bootstrap 5 Navbars </vt:lpstr>
      <vt:lpstr>How to add bootstrap in Angular</vt:lpstr>
      <vt:lpstr>Slide 34</vt:lpstr>
      <vt:lpstr>Design </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Jino V</dc:creator>
  <cp:lastModifiedBy>Jino V</cp:lastModifiedBy>
  <cp:revision>38</cp:revision>
  <dcterms:created xsi:type="dcterms:W3CDTF">2022-05-02T15:30:52Z</dcterms:created>
  <dcterms:modified xsi:type="dcterms:W3CDTF">2022-05-05T01:29:19Z</dcterms:modified>
</cp:coreProperties>
</file>