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357471-0559-4CE8-B884-7E048B8EB81D}"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57471-0559-4CE8-B884-7E048B8EB81D}"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57471-0559-4CE8-B884-7E048B8EB81D}"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57471-0559-4CE8-B884-7E048B8EB81D}"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57471-0559-4CE8-B884-7E048B8EB81D}"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357471-0559-4CE8-B884-7E048B8EB81D}"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357471-0559-4CE8-B884-7E048B8EB81D}"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57471-0559-4CE8-B884-7E048B8EB81D}"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57471-0559-4CE8-B884-7E048B8EB81D}"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57471-0559-4CE8-B884-7E048B8EB81D}"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57471-0559-4CE8-B884-7E048B8EB81D}"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26BD-DB7A-4A9B-ACF6-F6E5299D94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471-0559-4CE8-B884-7E048B8EB81D}" type="datetimeFigureOut">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926BD-DB7A-4A9B-ACF6-F6E5299D94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javatpoint.com/typescript-opera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3116"/>
            <a:ext cx="7815290" cy="1457334"/>
          </a:xfrm>
        </p:spPr>
        <p:txBody>
          <a:bodyPr>
            <a:noAutofit/>
          </a:bodyPr>
          <a:lstStyle/>
          <a:p>
            <a:r>
              <a:rPr lang="en-US" sz="8000" b="1" dirty="0" smtClean="0">
                <a:solidFill>
                  <a:srgbClr val="002060"/>
                </a:solidFill>
                <a:latin typeface="Times New Roman" pitchFamily="18" charset="0"/>
                <a:cs typeface="Times New Roman" pitchFamily="18" charset="0"/>
              </a:rPr>
              <a:t/>
            </a:r>
            <a:br>
              <a:rPr lang="en-US" sz="8000" b="1" dirty="0" smtClean="0">
                <a:solidFill>
                  <a:srgbClr val="002060"/>
                </a:solidFill>
                <a:latin typeface="Times New Roman" pitchFamily="18" charset="0"/>
                <a:cs typeface="Times New Roman" pitchFamily="18" charset="0"/>
              </a:rPr>
            </a:br>
            <a:r>
              <a:rPr lang="en-US" sz="8000" b="1" dirty="0" smtClean="0">
                <a:solidFill>
                  <a:srgbClr val="002060"/>
                </a:solidFill>
                <a:latin typeface="Times New Roman" pitchFamily="18" charset="0"/>
                <a:cs typeface="Times New Roman" pitchFamily="18" charset="0"/>
              </a:rPr>
              <a:t>TypeScript</a:t>
            </a:r>
            <a:r>
              <a:rPr lang="en-US" sz="8000" dirty="0">
                <a:solidFill>
                  <a:srgbClr val="002060"/>
                </a:solidFill>
                <a:latin typeface="Times New Roman" pitchFamily="18" charset="0"/>
                <a:cs typeface="Times New Roman" pitchFamily="18" charset="0"/>
              </a:rPr>
              <a:t/>
            </a:r>
            <a:br>
              <a:rPr lang="en-US" sz="8000" dirty="0">
                <a:solidFill>
                  <a:srgbClr val="002060"/>
                </a:solidFill>
                <a:latin typeface="Times New Roman" pitchFamily="18" charset="0"/>
                <a:cs typeface="Times New Roman" pitchFamily="18" charset="0"/>
              </a:rPr>
            </a:br>
            <a:endParaRPr lang="en-US" sz="8000" dirty="0">
              <a:solidFill>
                <a:srgbClr val="00206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543956" cy="5911873"/>
          </a:xfrm>
        </p:spPr>
        <p:txBody>
          <a:bodyPr>
            <a:noAutofit/>
          </a:bodyPr>
          <a:lstStyle/>
          <a:p>
            <a:pPr algn="ctr">
              <a:buNone/>
            </a:pPr>
            <a:r>
              <a:rPr lang="en-IN" sz="2000" b="1" dirty="0" smtClean="0">
                <a:solidFill>
                  <a:srgbClr val="002060"/>
                </a:solidFill>
                <a:latin typeface="Times New Roman" pitchFamily="18" charset="0"/>
                <a:cs typeface="Times New Roman" pitchFamily="18" charset="0"/>
              </a:rPr>
              <a:t>Advantage of </a:t>
            </a:r>
            <a:r>
              <a:rPr lang="en-IN" sz="2000" b="1" dirty="0" err="1" smtClean="0">
                <a:solidFill>
                  <a:srgbClr val="002060"/>
                </a:solidFill>
                <a:latin typeface="Times New Roman" pitchFamily="18" charset="0"/>
                <a:cs typeface="Times New Roman" pitchFamily="18" charset="0"/>
              </a:rPr>
              <a:t>TypeScript</a:t>
            </a:r>
            <a:r>
              <a:rPr lang="en-IN" sz="2000" b="1" dirty="0" smtClean="0">
                <a:solidFill>
                  <a:srgbClr val="002060"/>
                </a:solidFill>
                <a:latin typeface="Times New Roman" pitchFamily="18" charset="0"/>
                <a:cs typeface="Times New Roman" pitchFamily="18" charset="0"/>
              </a:rPr>
              <a:t> over JavaScript</a:t>
            </a:r>
          </a:p>
          <a:p>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always highlights errors at compilation time during the time of development, whereas JavaScript points out errors at the runtime.</a:t>
            </a:r>
          </a:p>
          <a:p>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supports strongly typed or static typing, whereas this is not in JavaScript.</a:t>
            </a:r>
          </a:p>
          <a:p>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runs on any browser or JavaScript engine.</a:t>
            </a:r>
          </a:p>
          <a:p>
            <a:r>
              <a:rPr lang="en-IN" sz="2000" dirty="0" smtClean="0">
                <a:solidFill>
                  <a:srgbClr val="002060"/>
                </a:solidFill>
                <a:latin typeface="Times New Roman" pitchFamily="18" charset="0"/>
                <a:cs typeface="Times New Roman" pitchFamily="18" charset="0"/>
              </a:rPr>
              <a:t>Great tooling supports with IntelliSense which provides active hints as the code is added.</a:t>
            </a:r>
          </a:p>
          <a:p>
            <a:r>
              <a:rPr lang="en-IN" sz="2000" dirty="0" smtClean="0">
                <a:solidFill>
                  <a:srgbClr val="002060"/>
                </a:solidFill>
                <a:latin typeface="Times New Roman" pitchFamily="18" charset="0"/>
                <a:cs typeface="Times New Roman" pitchFamily="18" charset="0"/>
              </a:rPr>
              <a:t>It has a namespace concept by defining a module.</a:t>
            </a:r>
          </a:p>
          <a:p>
            <a:pPr algn="ctr">
              <a:buNone/>
            </a:pPr>
            <a:endParaRPr lang="en-IN" sz="2000" b="1" dirty="0" smtClean="0">
              <a:solidFill>
                <a:srgbClr val="002060"/>
              </a:solidFill>
              <a:latin typeface="Times New Roman" pitchFamily="18" charset="0"/>
              <a:cs typeface="Times New Roman" pitchFamily="18" charset="0"/>
            </a:endParaRPr>
          </a:p>
          <a:p>
            <a:pPr algn="ctr">
              <a:buNone/>
            </a:pPr>
            <a:r>
              <a:rPr lang="en-IN" sz="2000" b="1" dirty="0" smtClean="0">
                <a:solidFill>
                  <a:srgbClr val="002060"/>
                </a:solidFill>
                <a:latin typeface="Times New Roman" pitchFamily="18" charset="0"/>
                <a:cs typeface="Times New Roman" pitchFamily="18" charset="0"/>
              </a:rPr>
              <a:t>Disadvantage of </a:t>
            </a:r>
            <a:r>
              <a:rPr lang="en-IN" sz="2000" b="1" dirty="0" err="1" smtClean="0">
                <a:solidFill>
                  <a:srgbClr val="002060"/>
                </a:solidFill>
                <a:latin typeface="Times New Roman" pitchFamily="18" charset="0"/>
                <a:cs typeface="Times New Roman" pitchFamily="18" charset="0"/>
              </a:rPr>
              <a:t>TypeScript</a:t>
            </a:r>
            <a:r>
              <a:rPr lang="en-IN" sz="2000" b="1" dirty="0" smtClean="0">
                <a:solidFill>
                  <a:srgbClr val="002060"/>
                </a:solidFill>
                <a:latin typeface="Times New Roman" pitchFamily="18" charset="0"/>
                <a:cs typeface="Times New Roman" pitchFamily="18" charset="0"/>
              </a:rPr>
              <a:t> over JavaScript</a:t>
            </a:r>
          </a:p>
          <a:p>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takes a long time to compile the code.</a:t>
            </a:r>
          </a:p>
          <a:p>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does not support abstract classes.</a:t>
            </a:r>
          </a:p>
          <a:p>
            <a:r>
              <a:rPr lang="en-IN" sz="2000" dirty="0" smtClean="0">
                <a:solidFill>
                  <a:srgbClr val="002060"/>
                </a:solidFill>
                <a:latin typeface="Times New Roman" pitchFamily="18" charset="0"/>
                <a:cs typeface="Times New Roman" pitchFamily="18" charset="0"/>
              </a:rPr>
              <a:t>If we run the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application in the browser, a compilation step is required to transform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into JavaScript.</a:t>
            </a:r>
          </a:p>
          <a:p>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Vs. JavaScript</a:t>
            </a:r>
            <a:br>
              <a:rPr lang="en-US" b="1" dirty="0" smtClean="0">
                <a:solidFill>
                  <a:srgbClr val="002060"/>
                </a:solidFill>
              </a:rPr>
            </a:br>
            <a:endParaRPr lang="en-US" b="1" dirty="0">
              <a:solidFill>
                <a:srgbClr val="00206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1342523" y="1214422"/>
            <a:ext cx="6330043" cy="491174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Features </a:t>
            </a:r>
            <a:r>
              <a:rPr lang="en-US" b="1" dirty="0" smtClean="0">
                <a:solidFill>
                  <a:srgbClr val="002060"/>
                </a:solidFill>
              </a:rPr>
              <a:t>of TypeScript</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1862137" y="1929606"/>
            <a:ext cx="5419725" cy="38671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Features </a:t>
            </a:r>
            <a:r>
              <a:rPr lang="en-US" b="1" dirty="0" smtClean="0">
                <a:solidFill>
                  <a:srgbClr val="002060"/>
                </a:solidFill>
                <a:latin typeface="Times New Roman" pitchFamily="18" charset="0"/>
                <a:cs typeface="Times New Roman" pitchFamily="18" charset="0"/>
              </a:rPr>
              <a:t>of TypeScript</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329642" cy="4911741"/>
          </a:xfrm>
        </p:spPr>
        <p:txBody>
          <a:bodyPr>
            <a:noAutofit/>
          </a:bodyPr>
          <a:lstStyle/>
          <a:p>
            <a:r>
              <a:rPr lang="en-IN" sz="1500" b="1" dirty="0" smtClean="0">
                <a:solidFill>
                  <a:srgbClr val="002060"/>
                </a:solidFill>
                <a:latin typeface="Times New Roman" pitchFamily="18" charset="0"/>
                <a:cs typeface="Times New Roman" pitchFamily="18" charset="0"/>
              </a:rPr>
              <a:t>Object-Oriented language:</a:t>
            </a:r>
            <a:r>
              <a:rPr lang="en-IN" sz="1500" dirty="0" smtClean="0">
                <a:solidFill>
                  <a:srgbClr val="002060"/>
                </a:solidFill>
                <a:latin typeface="Times New Roman" pitchFamily="18" charset="0"/>
                <a:cs typeface="Times New Roman" pitchFamily="18" charset="0"/>
              </a:rPr>
              <a:t>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provides a complete feature of an object-oriented programming language such as classes, interfaces, inheritance, modules, etc. In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we can write code for both client-side as well as server-side development.</a:t>
            </a:r>
          </a:p>
          <a:p>
            <a:r>
              <a:rPr lang="en-IN" sz="1500" b="1" dirty="0" err="1" smtClean="0">
                <a:solidFill>
                  <a:srgbClr val="002060"/>
                </a:solidFill>
                <a:latin typeface="Times New Roman" pitchFamily="18" charset="0"/>
                <a:cs typeface="Times New Roman" pitchFamily="18" charset="0"/>
              </a:rPr>
              <a:t>TypeScript</a:t>
            </a:r>
            <a:r>
              <a:rPr lang="en-IN" sz="1500" b="1" dirty="0" smtClean="0">
                <a:solidFill>
                  <a:srgbClr val="002060"/>
                </a:solidFill>
                <a:latin typeface="Times New Roman" pitchFamily="18" charset="0"/>
                <a:cs typeface="Times New Roman" pitchFamily="18" charset="0"/>
              </a:rPr>
              <a:t> supports JavaScript libraries:</a:t>
            </a:r>
            <a:r>
              <a:rPr lang="en-IN" sz="1500" dirty="0" smtClean="0">
                <a:solidFill>
                  <a:srgbClr val="002060"/>
                </a:solidFill>
                <a:latin typeface="Times New Roman" pitchFamily="18" charset="0"/>
                <a:cs typeface="Times New Roman" pitchFamily="18" charset="0"/>
              </a:rPr>
              <a:t>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supports each JavaScript elements. It allows the developers to use existing JavaScript code with the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Here, we can use all of the JavaScript frameworks, tools, and other libraries easily.</a:t>
            </a:r>
          </a:p>
          <a:p>
            <a:r>
              <a:rPr lang="en-IN" sz="1500" b="1" dirty="0" smtClean="0">
                <a:solidFill>
                  <a:srgbClr val="002060"/>
                </a:solidFill>
                <a:latin typeface="Times New Roman" pitchFamily="18" charset="0"/>
                <a:cs typeface="Times New Roman" pitchFamily="18" charset="0"/>
              </a:rPr>
              <a:t>JavaScript is </a:t>
            </a:r>
            <a:r>
              <a:rPr lang="en-IN" sz="1500" b="1" dirty="0" err="1" smtClean="0">
                <a:solidFill>
                  <a:srgbClr val="002060"/>
                </a:solidFill>
                <a:latin typeface="Times New Roman" pitchFamily="18" charset="0"/>
                <a:cs typeface="Times New Roman" pitchFamily="18" charset="0"/>
              </a:rPr>
              <a:t>TypeScript</a:t>
            </a:r>
            <a:r>
              <a:rPr lang="en-IN" sz="1500" b="1" dirty="0" smtClean="0">
                <a:solidFill>
                  <a:srgbClr val="002060"/>
                </a:solidFill>
                <a:latin typeface="Times New Roman" pitchFamily="18" charset="0"/>
                <a:cs typeface="Times New Roman" pitchFamily="18" charset="0"/>
              </a:rPr>
              <a:t>:</a:t>
            </a:r>
            <a:r>
              <a:rPr lang="en-IN" sz="1500" dirty="0" smtClean="0">
                <a:solidFill>
                  <a:srgbClr val="002060"/>
                </a:solidFill>
                <a:latin typeface="Times New Roman" pitchFamily="18" charset="0"/>
                <a:cs typeface="Times New Roman" pitchFamily="18" charset="0"/>
              </a:rPr>
              <a:t> It means the code written in JavaScript with valid .</a:t>
            </a:r>
            <a:r>
              <a:rPr lang="en-IN" sz="1500" dirty="0" err="1" smtClean="0">
                <a:solidFill>
                  <a:srgbClr val="002060"/>
                </a:solidFill>
                <a:latin typeface="Times New Roman" pitchFamily="18" charset="0"/>
                <a:cs typeface="Times New Roman" pitchFamily="18" charset="0"/>
              </a:rPr>
              <a:t>js</a:t>
            </a:r>
            <a:r>
              <a:rPr lang="en-IN" sz="1500" dirty="0" smtClean="0">
                <a:solidFill>
                  <a:srgbClr val="002060"/>
                </a:solidFill>
                <a:latin typeface="Times New Roman" pitchFamily="18" charset="0"/>
                <a:cs typeface="Times New Roman" pitchFamily="18" charset="0"/>
              </a:rPr>
              <a:t> extension can be converted to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by changing the extension from .</a:t>
            </a:r>
            <a:r>
              <a:rPr lang="en-IN" sz="1500" dirty="0" err="1" smtClean="0">
                <a:solidFill>
                  <a:srgbClr val="002060"/>
                </a:solidFill>
                <a:latin typeface="Times New Roman" pitchFamily="18" charset="0"/>
                <a:cs typeface="Times New Roman" pitchFamily="18" charset="0"/>
              </a:rPr>
              <a:t>js</a:t>
            </a:r>
            <a:r>
              <a:rPr lang="en-IN" sz="1500" dirty="0" smtClean="0">
                <a:solidFill>
                  <a:srgbClr val="002060"/>
                </a:solidFill>
                <a:latin typeface="Times New Roman" pitchFamily="18" charset="0"/>
                <a:cs typeface="Times New Roman" pitchFamily="18" charset="0"/>
              </a:rPr>
              <a:t> to .</a:t>
            </a:r>
            <a:r>
              <a:rPr lang="en-IN" sz="1500" dirty="0" err="1" smtClean="0">
                <a:solidFill>
                  <a:srgbClr val="002060"/>
                </a:solidFill>
                <a:latin typeface="Times New Roman" pitchFamily="18" charset="0"/>
                <a:cs typeface="Times New Roman" pitchFamily="18" charset="0"/>
              </a:rPr>
              <a:t>ts</a:t>
            </a:r>
            <a:r>
              <a:rPr lang="en-IN" sz="1500" dirty="0" smtClean="0">
                <a:solidFill>
                  <a:srgbClr val="002060"/>
                </a:solidFill>
                <a:latin typeface="Times New Roman" pitchFamily="18" charset="0"/>
                <a:cs typeface="Times New Roman" pitchFamily="18" charset="0"/>
              </a:rPr>
              <a:t> and compiled with other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files.</a:t>
            </a:r>
          </a:p>
          <a:p>
            <a:r>
              <a:rPr lang="en-IN" sz="1500" b="1" dirty="0" err="1" smtClean="0">
                <a:solidFill>
                  <a:srgbClr val="002060"/>
                </a:solidFill>
                <a:latin typeface="Times New Roman" pitchFamily="18" charset="0"/>
                <a:cs typeface="Times New Roman" pitchFamily="18" charset="0"/>
              </a:rPr>
              <a:t>TypeScript</a:t>
            </a:r>
            <a:r>
              <a:rPr lang="en-IN" sz="1500" b="1" dirty="0" smtClean="0">
                <a:solidFill>
                  <a:srgbClr val="002060"/>
                </a:solidFill>
                <a:latin typeface="Times New Roman" pitchFamily="18" charset="0"/>
                <a:cs typeface="Times New Roman" pitchFamily="18" charset="0"/>
              </a:rPr>
              <a:t> is portable:</a:t>
            </a:r>
            <a:r>
              <a:rPr lang="en-IN" sz="1500" dirty="0" smtClean="0">
                <a:solidFill>
                  <a:srgbClr val="002060"/>
                </a:solidFill>
                <a:latin typeface="Times New Roman" pitchFamily="18" charset="0"/>
                <a:cs typeface="Times New Roman" pitchFamily="18" charset="0"/>
              </a:rPr>
              <a:t>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is portable because it can be executed on any browsers, devices, or any operating systems. It can be run in any environment where JavaScript runs on. It is not specific to any virtual-machine for execution.</a:t>
            </a:r>
          </a:p>
          <a:p>
            <a:r>
              <a:rPr lang="en-IN" sz="1500" b="1" dirty="0" smtClean="0">
                <a:solidFill>
                  <a:srgbClr val="002060"/>
                </a:solidFill>
                <a:latin typeface="Times New Roman" pitchFamily="18" charset="0"/>
                <a:cs typeface="Times New Roman" pitchFamily="18" charset="0"/>
              </a:rPr>
              <a:t>DOM Manipulation:</a:t>
            </a:r>
            <a:r>
              <a:rPr lang="en-IN" sz="1500" dirty="0" smtClean="0">
                <a:solidFill>
                  <a:srgbClr val="002060"/>
                </a:solidFill>
                <a:latin typeface="Times New Roman" pitchFamily="18" charset="0"/>
                <a:cs typeface="Times New Roman" pitchFamily="18" charset="0"/>
              </a:rPr>
              <a:t>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can be used to manipulate the DOM for adding or removing elements similar to JavaScript.</a:t>
            </a:r>
          </a:p>
          <a:p>
            <a:r>
              <a:rPr lang="en-IN" sz="1500" b="1" dirty="0" err="1" smtClean="0">
                <a:solidFill>
                  <a:srgbClr val="002060"/>
                </a:solidFill>
                <a:latin typeface="Times New Roman" pitchFamily="18" charset="0"/>
                <a:cs typeface="Times New Roman" pitchFamily="18" charset="0"/>
              </a:rPr>
              <a:t>TypeScript</a:t>
            </a:r>
            <a:r>
              <a:rPr lang="en-IN" sz="1500" b="1" dirty="0" smtClean="0">
                <a:solidFill>
                  <a:srgbClr val="002060"/>
                </a:solidFill>
                <a:latin typeface="Times New Roman" pitchFamily="18" charset="0"/>
                <a:cs typeface="Times New Roman" pitchFamily="18" charset="0"/>
              </a:rPr>
              <a:t> is just a JS:</a:t>
            </a:r>
            <a:r>
              <a:rPr lang="en-IN" sz="1500" dirty="0" smtClean="0">
                <a:solidFill>
                  <a:srgbClr val="002060"/>
                </a:solidFill>
                <a:latin typeface="Times New Roman" pitchFamily="18" charset="0"/>
                <a:cs typeface="Times New Roman" pitchFamily="18" charset="0"/>
              </a:rPr>
              <a:t>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code is not executed on any browsers directly. The program written in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always starts with JavaScript and ends with JavaScript. Hence, we only need to know JavaScript to use it in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The code written in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is compiled and converted into its JavaScript equivalent for the execution. This process is known as </a:t>
            </a:r>
            <a:r>
              <a:rPr lang="en-IN" sz="1500" b="1" dirty="0" smtClean="0">
                <a:solidFill>
                  <a:srgbClr val="002060"/>
                </a:solidFill>
                <a:latin typeface="Times New Roman" pitchFamily="18" charset="0"/>
                <a:cs typeface="Times New Roman" pitchFamily="18" charset="0"/>
              </a:rPr>
              <a:t>Trans-piled</a:t>
            </a:r>
            <a:r>
              <a:rPr lang="en-IN" sz="1500" dirty="0" smtClean="0">
                <a:solidFill>
                  <a:srgbClr val="002060"/>
                </a:solidFill>
                <a:latin typeface="Times New Roman" pitchFamily="18" charset="0"/>
                <a:cs typeface="Times New Roman" pitchFamily="18" charset="0"/>
              </a:rPr>
              <a:t>. With the help of JavaScript code, browsers can read the </a:t>
            </a:r>
            <a:r>
              <a:rPr lang="en-IN" sz="1500" dirty="0" err="1" smtClean="0">
                <a:solidFill>
                  <a:srgbClr val="002060"/>
                </a:solidFill>
                <a:latin typeface="Times New Roman" pitchFamily="18" charset="0"/>
                <a:cs typeface="Times New Roman" pitchFamily="18" charset="0"/>
              </a:rPr>
              <a:t>TypeScript</a:t>
            </a:r>
            <a:r>
              <a:rPr lang="en-IN" sz="1500" dirty="0" smtClean="0">
                <a:solidFill>
                  <a:srgbClr val="002060"/>
                </a:solidFill>
                <a:latin typeface="Times New Roman" pitchFamily="18" charset="0"/>
                <a:cs typeface="Times New Roman" pitchFamily="18" charset="0"/>
              </a:rPr>
              <a:t> code and display the output.</a:t>
            </a:r>
          </a:p>
          <a:p>
            <a:pPr>
              <a:buNone/>
            </a:pPr>
            <a:r>
              <a:rPr lang="en-IN" sz="1500" dirty="0" smtClean="0">
                <a:solidFill>
                  <a:srgbClr val="002060"/>
                </a:solidFill>
                <a:latin typeface="Times New Roman" pitchFamily="18" charset="0"/>
                <a:cs typeface="Times New Roman" pitchFamily="18" charset="0"/>
              </a:rPr>
              <a:t/>
            </a:r>
            <a:br>
              <a:rPr lang="en-IN" sz="1500" dirty="0" smtClean="0">
                <a:solidFill>
                  <a:srgbClr val="002060"/>
                </a:solidFill>
                <a:latin typeface="Times New Roman" pitchFamily="18" charset="0"/>
                <a:cs typeface="Times New Roman" pitchFamily="18" charset="0"/>
              </a:rPr>
            </a:br>
            <a:endParaRPr lang="en-US" sz="1500" dirty="0">
              <a:solidFill>
                <a:srgbClr val="00206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Components </a:t>
            </a:r>
            <a:r>
              <a:rPr lang="en-US" b="1" dirty="0" smtClean="0">
                <a:solidFill>
                  <a:srgbClr val="002060"/>
                </a:solidFill>
                <a:latin typeface="Times New Roman" pitchFamily="18" charset="0"/>
                <a:cs typeface="Times New Roman" pitchFamily="18" charset="0"/>
              </a:rPr>
              <a:t>of TypeScript</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800" dirty="0" smtClean="0">
                <a:solidFill>
                  <a:srgbClr val="002060"/>
                </a:solidFill>
                <a:latin typeface="Times New Roman" pitchFamily="18" charset="0"/>
                <a:cs typeface="Times New Roman" pitchFamily="18" charset="0"/>
              </a:rPr>
              <a:t>The </a:t>
            </a:r>
            <a:r>
              <a:rPr lang="en-IN" sz="2800" dirty="0" err="1" smtClean="0">
                <a:solidFill>
                  <a:srgbClr val="002060"/>
                </a:solidFill>
                <a:latin typeface="Times New Roman" pitchFamily="18" charset="0"/>
                <a:cs typeface="Times New Roman" pitchFamily="18" charset="0"/>
              </a:rPr>
              <a:t>TypeScript</a:t>
            </a:r>
            <a:r>
              <a:rPr lang="en-IN" sz="2800" dirty="0" smtClean="0">
                <a:solidFill>
                  <a:srgbClr val="002060"/>
                </a:solidFill>
                <a:latin typeface="Times New Roman" pitchFamily="18" charset="0"/>
                <a:cs typeface="Times New Roman" pitchFamily="18" charset="0"/>
              </a:rPr>
              <a:t> language is internally divided into three main layers. Each of these layers is divided into </a:t>
            </a:r>
            <a:r>
              <a:rPr lang="en-IN" sz="2800" dirty="0" err="1" smtClean="0">
                <a:solidFill>
                  <a:srgbClr val="002060"/>
                </a:solidFill>
                <a:latin typeface="Times New Roman" pitchFamily="18" charset="0"/>
                <a:cs typeface="Times New Roman" pitchFamily="18" charset="0"/>
              </a:rPr>
              <a:t>sublayers</a:t>
            </a:r>
            <a:r>
              <a:rPr lang="en-IN" sz="2800" dirty="0" smtClean="0">
                <a:solidFill>
                  <a:srgbClr val="002060"/>
                </a:solidFill>
                <a:latin typeface="Times New Roman" pitchFamily="18" charset="0"/>
                <a:cs typeface="Times New Roman" pitchFamily="18" charset="0"/>
              </a:rPr>
              <a:t> or components. In the following diagram, we can see the three layers and each of their internal components. </a:t>
            </a:r>
            <a:endParaRPr lang="en-IN" sz="2800" dirty="0" smtClean="0">
              <a:solidFill>
                <a:srgbClr val="002060"/>
              </a:solidFill>
              <a:latin typeface="Times New Roman" pitchFamily="18" charset="0"/>
              <a:cs typeface="Times New Roman" pitchFamily="18" charset="0"/>
            </a:endParaRPr>
          </a:p>
          <a:p>
            <a:pPr>
              <a:buNone/>
            </a:pPr>
            <a:r>
              <a:rPr lang="en-IN" sz="2800" dirty="0" smtClean="0">
                <a:solidFill>
                  <a:srgbClr val="002060"/>
                </a:solidFill>
                <a:latin typeface="Times New Roman" pitchFamily="18" charset="0"/>
                <a:cs typeface="Times New Roman" pitchFamily="18" charset="0"/>
              </a:rPr>
              <a:t>These </a:t>
            </a:r>
            <a:r>
              <a:rPr lang="en-IN" sz="2800" dirty="0" smtClean="0">
                <a:solidFill>
                  <a:srgbClr val="002060"/>
                </a:solidFill>
                <a:latin typeface="Times New Roman" pitchFamily="18" charset="0"/>
                <a:cs typeface="Times New Roman" pitchFamily="18" charset="0"/>
              </a:rPr>
              <a:t>layers are:</a:t>
            </a:r>
          </a:p>
          <a:p>
            <a:r>
              <a:rPr lang="en-IN" sz="2800" dirty="0" smtClean="0">
                <a:solidFill>
                  <a:srgbClr val="002060"/>
                </a:solidFill>
                <a:latin typeface="Times New Roman" pitchFamily="18" charset="0"/>
                <a:cs typeface="Times New Roman" pitchFamily="18" charset="0"/>
              </a:rPr>
              <a:t>Language</a:t>
            </a:r>
          </a:p>
          <a:p>
            <a:r>
              <a:rPr lang="en-IN" sz="2800" dirty="0" smtClean="0">
                <a:solidFill>
                  <a:srgbClr val="002060"/>
                </a:solidFill>
                <a:latin typeface="Times New Roman" pitchFamily="18" charset="0"/>
                <a:cs typeface="Times New Roman" pitchFamily="18" charset="0"/>
              </a:rPr>
              <a:t>The </a:t>
            </a:r>
            <a:r>
              <a:rPr lang="en-IN" sz="2800" dirty="0" err="1" smtClean="0">
                <a:solidFill>
                  <a:srgbClr val="002060"/>
                </a:solidFill>
                <a:latin typeface="Times New Roman" pitchFamily="18" charset="0"/>
                <a:cs typeface="Times New Roman" pitchFamily="18" charset="0"/>
              </a:rPr>
              <a:t>TypeScript</a:t>
            </a:r>
            <a:r>
              <a:rPr lang="en-IN" sz="2800" dirty="0" smtClean="0">
                <a:solidFill>
                  <a:srgbClr val="002060"/>
                </a:solidFill>
                <a:latin typeface="Times New Roman" pitchFamily="18" charset="0"/>
                <a:cs typeface="Times New Roman" pitchFamily="18" charset="0"/>
              </a:rPr>
              <a:t> Compiler</a:t>
            </a:r>
          </a:p>
          <a:p>
            <a:r>
              <a:rPr lang="en-IN" sz="2800" dirty="0" smtClean="0">
                <a:solidFill>
                  <a:srgbClr val="002060"/>
                </a:solidFill>
                <a:latin typeface="Times New Roman" pitchFamily="18" charset="0"/>
                <a:cs typeface="Times New Roman" pitchFamily="18" charset="0"/>
              </a:rPr>
              <a:t>The </a:t>
            </a:r>
            <a:r>
              <a:rPr lang="en-IN" sz="2800" dirty="0" err="1" smtClean="0">
                <a:solidFill>
                  <a:srgbClr val="002060"/>
                </a:solidFill>
                <a:latin typeface="Times New Roman" pitchFamily="18" charset="0"/>
                <a:cs typeface="Times New Roman" pitchFamily="18" charset="0"/>
              </a:rPr>
              <a:t>TypeScript</a:t>
            </a:r>
            <a:r>
              <a:rPr lang="en-IN" sz="2800" dirty="0" smtClean="0">
                <a:solidFill>
                  <a:srgbClr val="002060"/>
                </a:solidFill>
                <a:latin typeface="Times New Roman" pitchFamily="18" charset="0"/>
                <a:cs typeface="Times New Roman" pitchFamily="18" charset="0"/>
              </a:rPr>
              <a:t> Language Services</a:t>
            </a:r>
          </a:p>
          <a:p>
            <a:endParaRPr lang="en-US" sz="2800" dirty="0">
              <a:solidFill>
                <a:srgbClr val="00206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Components of TypeScript</a:t>
            </a:r>
            <a:br>
              <a:rPr lang="en-US" b="1" dirty="0" smtClean="0">
                <a:solidFill>
                  <a:srgbClr val="002060"/>
                </a:solidFill>
                <a:latin typeface="Times New Roman" pitchFamily="18" charset="0"/>
                <a:cs typeface="Times New Roman" pitchFamily="18" charset="0"/>
              </a:rPr>
            </a:b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985837" y="1910556"/>
            <a:ext cx="7172325" cy="3905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Components </a:t>
            </a:r>
            <a:r>
              <a:rPr lang="en-US" b="1" dirty="0" smtClean="0">
                <a:solidFill>
                  <a:srgbClr val="002060"/>
                </a:solidFill>
              </a:rPr>
              <a:t>of TypeScript</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a:xfrm>
            <a:off x="357158" y="1142984"/>
            <a:ext cx="8329642" cy="4983179"/>
          </a:xfrm>
        </p:spPr>
        <p:txBody>
          <a:bodyPr>
            <a:normAutofit/>
          </a:bodyPr>
          <a:lstStyle/>
          <a:p>
            <a:pPr>
              <a:buNone/>
            </a:pPr>
            <a:r>
              <a:rPr lang="en-IN" sz="2000" b="1" dirty="0" smtClean="0">
                <a:solidFill>
                  <a:srgbClr val="002060"/>
                </a:solidFill>
                <a:latin typeface="Times New Roman" pitchFamily="18" charset="0"/>
                <a:cs typeface="Times New Roman" pitchFamily="18" charset="0"/>
              </a:rPr>
              <a:t>1. Language</a:t>
            </a:r>
          </a:p>
          <a:p>
            <a:r>
              <a:rPr lang="en-IN" sz="2000" dirty="0" smtClean="0">
                <a:solidFill>
                  <a:srgbClr val="002060"/>
                </a:solidFill>
                <a:latin typeface="Times New Roman" pitchFamily="18" charset="0"/>
                <a:cs typeface="Times New Roman" pitchFamily="18" charset="0"/>
              </a:rPr>
              <a:t>It features the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language elements. It comprises elements like syntax, keywords, and type annotations</a:t>
            </a:r>
            <a:r>
              <a:rPr lang="en-IN" sz="2000" dirty="0" smtClean="0">
                <a:solidFill>
                  <a:srgbClr val="002060"/>
                </a:solidFill>
                <a:latin typeface="Times New Roman" pitchFamily="18" charset="0"/>
                <a:cs typeface="Times New Roman" pitchFamily="18" charset="0"/>
              </a:rPr>
              <a:t>.</a:t>
            </a:r>
          </a:p>
          <a:p>
            <a:endParaRPr lang="en-IN" sz="2000" dirty="0" smtClean="0">
              <a:solidFill>
                <a:srgbClr val="002060"/>
              </a:solidFill>
              <a:latin typeface="Times New Roman" pitchFamily="18" charset="0"/>
              <a:cs typeface="Times New Roman" pitchFamily="18" charset="0"/>
            </a:endParaRPr>
          </a:p>
          <a:p>
            <a:pPr>
              <a:buNone/>
            </a:pPr>
            <a:r>
              <a:rPr lang="en-IN" sz="2000" b="1" dirty="0" smtClean="0">
                <a:solidFill>
                  <a:srgbClr val="002060"/>
                </a:solidFill>
                <a:latin typeface="Times New Roman" pitchFamily="18" charset="0"/>
                <a:cs typeface="Times New Roman" pitchFamily="18" charset="0"/>
              </a:rPr>
              <a:t>2. The </a:t>
            </a:r>
            <a:r>
              <a:rPr lang="en-IN" sz="2000" b="1" dirty="0" err="1" smtClean="0">
                <a:solidFill>
                  <a:srgbClr val="002060"/>
                </a:solidFill>
                <a:latin typeface="Times New Roman" pitchFamily="18" charset="0"/>
                <a:cs typeface="Times New Roman" pitchFamily="18" charset="0"/>
              </a:rPr>
              <a:t>TypeScript</a:t>
            </a:r>
            <a:r>
              <a:rPr lang="en-IN" sz="2000" b="1" dirty="0" smtClean="0">
                <a:solidFill>
                  <a:srgbClr val="002060"/>
                </a:solidFill>
                <a:latin typeface="Times New Roman" pitchFamily="18" charset="0"/>
                <a:cs typeface="Times New Roman" pitchFamily="18" charset="0"/>
              </a:rPr>
              <a:t> Compiler</a:t>
            </a:r>
          </a:p>
          <a:p>
            <a:r>
              <a:rPr lang="en-IN" sz="2000" dirty="0" smtClean="0">
                <a:solidFill>
                  <a:srgbClr val="002060"/>
                </a:solidFill>
                <a:latin typeface="Times New Roman" pitchFamily="18" charset="0"/>
                <a:cs typeface="Times New Roman" pitchFamily="18" charset="0"/>
              </a:rPr>
              <a:t>The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compiler (TSC) transform the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program equivalent to its JavaScript code. It also performs the parsing, and type checking of our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code to JavaScript code</a:t>
            </a:r>
            <a:r>
              <a:rPr lang="en-IN" sz="2000" dirty="0" smtClean="0">
                <a:solidFill>
                  <a:srgbClr val="002060"/>
                </a:solidFill>
                <a:latin typeface="Times New Roman" pitchFamily="18" charset="0"/>
                <a:cs typeface="Times New Roman" pitchFamily="18" charset="0"/>
              </a:rPr>
              <a:t>.</a:t>
            </a:r>
          </a:p>
          <a:p>
            <a:endParaRPr lang="en-IN" sz="2000" dirty="0" smtClean="0">
              <a:solidFill>
                <a:srgbClr val="002060"/>
              </a:solidFill>
              <a:latin typeface="Times New Roman" pitchFamily="18" charset="0"/>
              <a:cs typeface="Times New Roman" pitchFamily="18" charset="0"/>
            </a:endParaRPr>
          </a:p>
          <a:p>
            <a:endParaRPr lang="en-IN" sz="2000" dirty="0" smtClean="0">
              <a:solidFill>
                <a:srgbClr val="002060"/>
              </a:solidFill>
              <a:latin typeface="Times New Roman" pitchFamily="18" charset="0"/>
              <a:cs typeface="Times New Roman" pitchFamily="18" charset="0"/>
            </a:endParaRPr>
          </a:p>
          <a:p>
            <a:pPr>
              <a:buNone/>
            </a:pPr>
            <a:endParaRPr lang="en-IN" sz="2000" dirty="0" smtClean="0">
              <a:solidFill>
                <a:srgbClr val="002060"/>
              </a:solidFill>
              <a:latin typeface="Times New Roman" pitchFamily="18" charset="0"/>
              <a:cs typeface="Times New Roman" pitchFamily="18" charset="0"/>
            </a:endParaRPr>
          </a:p>
          <a:p>
            <a:pPr>
              <a:buNone/>
            </a:pPr>
            <a:endParaRPr lang="en-US" sz="2000" dirty="0">
              <a:solidFill>
                <a:srgbClr val="00206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2000232" y="4286256"/>
            <a:ext cx="4214821" cy="77443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Compiler </a:t>
            </a:r>
            <a:r>
              <a:rPr lang="en-US" b="1" dirty="0" smtClean="0">
                <a:solidFill>
                  <a:srgbClr val="002060"/>
                </a:solidFill>
              </a:rPr>
              <a:t>Configuration</a:t>
            </a:r>
            <a:br>
              <a:rPr lang="en-US" b="1" dirty="0" smtClean="0">
                <a:solidFill>
                  <a:srgbClr val="002060"/>
                </a:solidFill>
              </a:rPr>
            </a:br>
            <a:endParaRPr lang="en-US" b="1" dirty="0">
              <a:solidFill>
                <a:srgbClr val="002060"/>
              </a:solidFill>
            </a:endParaRPr>
          </a:p>
        </p:txBody>
      </p:sp>
      <p:sp>
        <p:nvSpPr>
          <p:cNvPr id="5" name="Content Placeholder 4"/>
          <p:cNvSpPr>
            <a:spLocks noGrp="1"/>
          </p:cNvSpPr>
          <p:nvPr>
            <p:ph idx="1"/>
          </p:nvPr>
        </p:nvSpPr>
        <p:spPr>
          <a:xfrm>
            <a:off x="214282" y="1214422"/>
            <a:ext cx="8929718" cy="5643578"/>
          </a:xfrm>
        </p:spPr>
        <p:txBody>
          <a:bodyPr>
            <a:normAutofit/>
          </a:bodyPr>
          <a:lstStyle/>
          <a:p>
            <a:pPr>
              <a:buNone/>
            </a:pPr>
            <a:r>
              <a:rPr lang="en-IN" sz="1800" dirty="0" smtClean="0">
                <a:solidFill>
                  <a:srgbClr val="002060"/>
                </a:solidFill>
                <a:latin typeface="Times New Roman" pitchFamily="18" charset="0"/>
                <a:cs typeface="Times New Roman" pitchFamily="18" charset="0"/>
              </a:rPr>
              <a:t>The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compiler configuration is given in </a:t>
            </a:r>
            <a:r>
              <a:rPr lang="en-IN" sz="1800" b="1" dirty="0" err="1" smtClean="0">
                <a:solidFill>
                  <a:srgbClr val="002060"/>
                </a:solidFill>
                <a:latin typeface="Times New Roman" pitchFamily="18" charset="0"/>
                <a:cs typeface="Times New Roman" pitchFamily="18" charset="0"/>
              </a:rPr>
              <a:t>tsconfig.json</a:t>
            </a:r>
            <a:r>
              <a:rPr lang="en-IN" sz="1800" dirty="0" smtClean="0">
                <a:solidFill>
                  <a:srgbClr val="002060"/>
                </a:solidFill>
                <a:latin typeface="Times New Roman" pitchFamily="18" charset="0"/>
                <a:cs typeface="Times New Roman" pitchFamily="18" charset="0"/>
              </a:rPr>
              <a:t> file and looks like the following</a:t>
            </a:r>
            <a:r>
              <a:rPr lang="en-IN" sz="1800" dirty="0" smtClean="0">
                <a:solidFill>
                  <a:srgbClr val="002060"/>
                </a:solidFill>
                <a:latin typeface="Times New Roman" pitchFamily="18" charset="0"/>
                <a:cs typeface="Times New Roman" pitchFamily="18" charset="0"/>
              </a:rPr>
              <a:t>:</a:t>
            </a:r>
          </a:p>
          <a:p>
            <a:pPr>
              <a:buNone/>
            </a:pPr>
            <a:endParaRPr lang="en-US" sz="1800" dirty="0">
              <a:solidFill>
                <a:srgbClr val="002060"/>
              </a:solidFill>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2428860" y="1742757"/>
            <a:ext cx="5248290" cy="412940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The </a:t>
            </a:r>
            <a:r>
              <a:rPr lang="en-US" b="1" dirty="0" smtClean="0">
                <a:solidFill>
                  <a:srgbClr val="002060"/>
                </a:solidFill>
              </a:rPr>
              <a:t>TypeScript Language Services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2600" dirty="0" smtClean="0">
                <a:solidFill>
                  <a:srgbClr val="002060"/>
                </a:solidFill>
                <a:latin typeface="Times New Roman" pitchFamily="18" charset="0"/>
                <a:cs typeface="Times New Roman" pitchFamily="18" charset="0"/>
              </a:rPr>
              <a:t>The language service provides information which helps editors and other tools to give better assistance features such as automated refactoring and IntelliSense. It exposes an additional layer around the core-compiler pipeline. It supports some standard typical editor operations like code formatting and outlining, colorization, statement completion, signature help, etc.</a:t>
            </a:r>
            <a:endParaRPr lang="en-US" sz="2600" dirty="0">
              <a:solidFill>
                <a:srgbClr val="00206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Installation</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2000" dirty="0" smtClean="0">
                <a:solidFill>
                  <a:srgbClr val="002060"/>
                </a:solidFill>
                <a:latin typeface="Times New Roman" pitchFamily="18" charset="0"/>
                <a:cs typeface="Times New Roman" pitchFamily="18" charset="0"/>
              </a:rPr>
              <a:t>Install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To install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enter the following command in </a:t>
            </a:r>
            <a:r>
              <a:rPr lang="en-IN" sz="2000" dirty="0" smtClean="0">
                <a:solidFill>
                  <a:srgbClr val="002060"/>
                </a:solidFill>
                <a:latin typeface="Times New Roman" pitchFamily="18" charset="0"/>
                <a:cs typeface="Times New Roman" pitchFamily="18" charset="0"/>
              </a:rPr>
              <a:t>the Terminal </a:t>
            </a:r>
            <a:r>
              <a:rPr lang="en-IN" sz="2000" dirty="0" smtClean="0">
                <a:solidFill>
                  <a:srgbClr val="002060"/>
                </a:solidFill>
                <a:latin typeface="Times New Roman" pitchFamily="18" charset="0"/>
                <a:cs typeface="Times New Roman" pitchFamily="18" charset="0"/>
              </a:rPr>
              <a:t>Window</a:t>
            </a:r>
            <a:r>
              <a:rPr lang="en-IN" sz="2000" dirty="0" smtClean="0">
                <a:solidFill>
                  <a:srgbClr val="002060"/>
                </a:solidFill>
                <a:latin typeface="Times New Roman" pitchFamily="18" charset="0"/>
                <a:cs typeface="Times New Roman" pitchFamily="18" charset="0"/>
              </a:rPr>
              <a:t>.</a:t>
            </a:r>
          </a:p>
          <a:p>
            <a:pPr>
              <a:buNone/>
            </a:pPr>
            <a:endParaRPr lang="en-IN" sz="2000" dirty="0" smtClean="0">
              <a:solidFill>
                <a:srgbClr val="002060"/>
              </a:solidFill>
              <a:latin typeface="Times New Roman" pitchFamily="18" charset="0"/>
              <a:cs typeface="Times New Roman" pitchFamily="18" charset="0"/>
            </a:endParaRPr>
          </a:p>
          <a:p>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npm</a:t>
            </a:r>
            <a:r>
              <a:rPr lang="en-US" sz="2000" dirty="0" smtClean="0">
                <a:solidFill>
                  <a:srgbClr val="002060"/>
                </a:solidFill>
                <a:latin typeface="Times New Roman" pitchFamily="18" charset="0"/>
                <a:cs typeface="Times New Roman" pitchFamily="18" charset="0"/>
              </a:rPr>
              <a:t> install typescript --save-dev         //As dev dependency  </a:t>
            </a:r>
          </a:p>
          <a:p>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npm</a:t>
            </a:r>
            <a:r>
              <a:rPr lang="en-US" sz="2000" dirty="0" smtClean="0">
                <a:solidFill>
                  <a:srgbClr val="002060"/>
                </a:solidFill>
                <a:latin typeface="Times New Roman" pitchFamily="18" charset="0"/>
                <a:cs typeface="Times New Roman" pitchFamily="18" charset="0"/>
              </a:rPr>
              <a:t> install typescript -g                      //Install as a global module  </a:t>
            </a:r>
          </a:p>
          <a:p>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npm</a:t>
            </a:r>
            <a:r>
              <a:rPr lang="en-US" sz="2000" dirty="0" smtClean="0">
                <a:solidFill>
                  <a:srgbClr val="002060"/>
                </a:solidFill>
                <a:latin typeface="Times New Roman" pitchFamily="18" charset="0"/>
                <a:cs typeface="Times New Roman" pitchFamily="18" charset="0"/>
              </a:rPr>
              <a:t> install </a:t>
            </a:r>
            <a:r>
              <a:rPr lang="en-US" sz="2000" dirty="0" err="1" smtClean="0">
                <a:solidFill>
                  <a:srgbClr val="002060"/>
                </a:solidFill>
                <a:latin typeface="Times New Roman" pitchFamily="18" charset="0"/>
                <a:cs typeface="Times New Roman" pitchFamily="18" charset="0"/>
              </a:rPr>
              <a:t>typescript@latest</a:t>
            </a:r>
            <a:r>
              <a:rPr lang="en-US" sz="2000" dirty="0" smtClean="0">
                <a:solidFill>
                  <a:srgbClr val="002060"/>
                </a:solidFill>
                <a:latin typeface="Times New Roman" pitchFamily="18" charset="0"/>
                <a:cs typeface="Times New Roman" pitchFamily="18" charset="0"/>
              </a:rPr>
              <a:t> -g          //Install latest if you have an older version</a:t>
            </a:r>
            <a:r>
              <a:rPr lang="en-US" sz="2000" dirty="0" smtClean="0"/>
              <a:t> </a:t>
            </a:r>
          </a:p>
          <a:p>
            <a:pPr>
              <a:buNone/>
            </a:pPr>
            <a:endParaRPr lang="en-IN" sz="2000" dirty="0" smtClean="0">
              <a:solidFill>
                <a:srgbClr val="002060"/>
              </a:solidFill>
              <a:latin typeface="Times New Roman" pitchFamily="18" charset="0"/>
              <a:cs typeface="Times New Roman" pitchFamily="18" charset="0"/>
            </a:endParaRPr>
          </a:p>
          <a:p>
            <a:pPr>
              <a:buNone/>
            </a:pPr>
            <a:r>
              <a:rPr lang="en-IN" sz="2000" dirty="0" smtClean="0">
                <a:solidFill>
                  <a:srgbClr val="002060"/>
                </a:solidFill>
                <a:latin typeface="Times New Roman" pitchFamily="18" charset="0"/>
                <a:cs typeface="Times New Roman" pitchFamily="18" charset="0"/>
              </a:rPr>
              <a:t>To verify the installation was successful, enter the command </a:t>
            </a:r>
            <a:r>
              <a:rPr lang="en-IN" sz="2000" b="1" dirty="0" smtClean="0">
                <a:solidFill>
                  <a:srgbClr val="002060"/>
                </a:solidFill>
                <a:latin typeface="Times New Roman" pitchFamily="18" charset="0"/>
                <a:cs typeface="Times New Roman" pitchFamily="18" charset="0"/>
              </a:rPr>
              <a:t>$ </a:t>
            </a:r>
            <a:r>
              <a:rPr lang="en-IN" sz="2000" b="1" dirty="0" err="1" smtClean="0">
                <a:solidFill>
                  <a:srgbClr val="002060"/>
                </a:solidFill>
                <a:latin typeface="Times New Roman" pitchFamily="18" charset="0"/>
                <a:cs typeface="Times New Roman" pitchFamily="18" charset="0"/>
              </a:rPr>
              <a:t>tsc</a:t>
            </a:r>
            <a:r>
              <a:rPr lang="en-IN" sz="2000" b="1" dirty="0" smtClean="0">
                <a:solidFill>
                  <a:srgbClr val="002060"/>
                </a:solidFill>
                <a:latin typeface="Times New Roman" pitchFamily="18" charset="0"/>
                <a:cs typeface="Times New Roman" pitchFamily="18" charset="0"/>
              </a:rPr>
              <a:t> -v</a:t>
            </a:r>
            <a:r>
              <a:rPr lang="en-IN" sz="2000" dirty="0" smtClean="0">
                <a:solidFill>
                  <a:srgbClr val="002060"/>
                </a:solidFill>
                <a:latin typeface="Times New Roman" pitchFamily="18" charset="0"/>
                <a:cs typeface="Times New Roman" pitchFamily="18" charset="0"/>
              </a:rPr>
              <a:t> in the Terminal Window.</a:t>
            </a:r>
            <a:endParaRPr lang="en-IN" sz="2000" dirty="0" smtClean="0">
              <a:solidFill>
                <a:srgbClr val="002060"/>
              </a:solidFill>
              <a:latin typeface="Times New Roman" pitchFamily="18" charset="0"/>
              <a:cs typeface="Times New Roman" pitchFamily="18" charset="0"/>
            </a:endParaRPr>
          </a:p>
          <a:p>
            <a:pPr>
              <a:buNone/>
            </a:pP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latin typeface="Times New Roman" pitchFamily="18" charset="0"/>
                <a:ea typeface="Tahoma" pitchFamily="34" charset="0"/>
                <a:cs typeface="Times New Roman" pitchFamily="18" charset="0"/>
              </a:rPr>
              <a:t>Introduction</a:t>
            </a:r>
            <a:endParaRPr lang="en-US" dirty="0">
              <a:solidFill>
                <a:srgbClr val="002060"/>
              </a:solidFill>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p:txBody>
          <a:bodyPr>
            <a:normAutofit/>
          </a:bodyPr>
          <a:lstStyle/>
          <a:p>
            <a:r>
              <a:rPr lang="en-IN" sz="2100" dirty="0" err="1" smtClean="0">
                <a:solidFill>
                  <a:srgbClr val="002060"/>
                </a:solidFill>
                <a:latin typeface="Times New Roman" pitchFamily="18" charset="0"/>
                <a:cs typeface="Times New Roman" pitchFamily="18" charset="0"/>
              </a:rPr>
              <a:t>TypeScript</a:t>
            </a:r>
            <a:r>
              <a:rPr lang="en-IN" sz="2100" dirty="0" smtClean="0">
                <a:solidFill>
                  <a:srgbClr val="002060"/>
                </a:solidFill>
                <a:latin typeface="Times New Roman" pitchFamily="18" charset="0"/>
                <a:cs typeface="Times New Roman" pitchFamily="18" charset="0"/>
              </a:rPr>
              <a:t> is an </a:t>
            </a:r>
            <a:r>
              <a:rPr lang="en-IN" sz="2100" b="1" dirty="0" smtClean="0">
                <a:solidFill>
                  <a:srgbClr val="002060"/>
                </a:solidFill>
                <a:latin typeface="Times New Roman" pitchFamily="18" charset="0"/>
                <a:cs typeface="Times New Roman" pitchFamily="18" charset="0"/>
              </a:rPr>
              <a:t>open-source</a:t>
            </a:r>
            <a:r>
              <a:rPr lang="en-IN" sz="2100" dirty="0" smtClean="0">
                <a:solidFill>
                  <a:srgbClr val="002060"/>
                </a:solidFill>
                <a:latin typeface="Times New Roman" pitchFamily="18" charset="0"/>
                <a:cs typeface="Times New Roman" pitchFamily="18" charset="0"/>
              </a:rPr>
              <a:t>, object-oriented </a:t>
            </a:r>
            <a:r>
              <a:rPr lang="en-IN" sz="2100" dirty="0" err="1" smtClean="0">
                <a:solidFill>
                  <a:srgbClr val="002060"/>
                </a:solidFill>
                <a:latin typeface="Times New Roman" pitchFamily="18" charset="0"/>
                <a:cs typeface="Times New Roman" pitchFamily="18" charset="0"/>
              </a:rPr>
              <a:t>programing</a:t>
            </a:r>
            <a:r>
              <a:rPr lang="en-IN" sz="2100" dirty="0" smtClean="0">
                <a:solidFill>
                  <a:srgbClr val="002060"/>
                </a:solidFill>
                <a:latin typeface="Times New Roman" pitchFamily="18" charset="0"/>
                <a:cs typeface="Times New Roman" pitchFamily="18" charset="0"/>
              </a:rPr>
              <a:t> language, which is developed and maintained by </a:t>
            </a:r>
            <a:r>
              <a:rPr lang="en-IN" sz="2100" b="1" dirty="0" smtClean="0">
                <a:solidFill>
                  <a:srgbClr val="002060"/>
                </a:solidFill>
                <a:latin typeface="Times New Roman" pitchFamily="18" charset="0"/>
                <a:cs typeface="Times New Roman" pitchFamily="18" charset="0"/>
              </a:rPr>
              <a:t>Microsoft</a:t>
            </a:r>
            <a:r>
              <a:rPr lang="en-IN" sz="2100" dirty="0" smtClean="0">
                <a:solidFill>
                  <a:srgbClr val="002060"/>
                </a:solidFill>
                <a:latin typeface="Times New Roman" pitchFamily="18" charset="0"/>
                <a:cs typeface="Times New Roman" pitchFamily="18" charset="0"/>
              </a:rPr>
              <a:t> under the </a:t>
            </a:r>
            <a:r>
              <a:rPr lang="en-IN" sz="2100" b="1" i="1" dirty="0" smtClean="0">
                <a:solidFill>
                  <a:srgbClr val="002060"/>
                </a:solidFill>
                <a:latin typeface="Times New Roman" pitchFamily="18" charset="0"/>
                <a:cs typeface="Times New Roman" pitchFamily="18" charset="0"/>
              </a:rPr>
              <a:t>Apache 2</a:t>
            </a:r>
            <a:r>
              <a:rPr lang="en-IN" sz="2100" dirty="0" smtClean="0">
                <a:solidFill>
                  <a:srgbClr val="002060"/>
                </a:solidFill>
                <a:latin typeface="Times New Roman" pitchFamily="18" charset="0"/>
                <a:cs typeface="Times New Roman" pitchFamily="18" charset="0"/>
              </a:rPr>
              <a:t> license. It was introduced by </a:t>
            </a:r>
            <a:r>
              <a:rPr lang="en-IN" sz="2100" b="1" dirty="0" smtClean="0">
                <a:solidFill>
                  <a:srgbClr val="002060"/>
                </a:solidFill>
                <a:latin typeface="Times New Roman" pitchFamily="18" charset="0"/>
                <a:cs typeface="Times New Roman" pitchFamily="18" charset="0"/>
              </a:rPr>
              <a:t>Anders Hejlsberg</a:t>
            </a:r>
            <a:r>
              <a:rPr lang="en-IN" sz="2100" dirty="0" smtClean="0">
                <a:solidFill>
                  <a:srgbClr val="002060"/>
                </a:solidFill>
                <a:latin typeface="Times New Roman" pitchFamily="18" charset="0"/>
                <a:cs typeface="Times New Roman" pitchFamily="18" charset="0"/>
              </a:rPr>
              <a:t>, a core member of the development team of C# language.</a:t>
            </a:r>
          </a:p>
          <a:p>
            <a:r>
              <a:rPr lang="en-IN" sz="2100" dirty="0" smtClean="0">
                <a:solidFill>
                  <a:srgbClr val="002060"/>
                </a:solidFill>
                <a:latin typeface="Times New Roman" pitchFamily="18" charset="0"/>
                <a:cs typeface="Times New Roman" pitchFamily="18" charset="0"/>
              </a:rPr>
              <a:t> </a:t>
            </a:r>
            <a:r>
              <a:rPr lang="en-IN" sz="2100" dirty="0" err="1" smtClean="0">
                <a:solidFill>
                  <a:srgbClr val="002060"/>
                </a:solidFill>
                <a:latin typeface="Times New Roman" pitchFamily="18" charset="0"/>
                <a:cs typeface="Times New Roman" pitchFamily="18" charset="0"/>
              </a:rPr>
              <a:t>TypeScript</a:t>
            </a:r>
            <a:r>
              <a:rPr lang="en-IN" sz="2100" dirty="0" smtClean="0">
                <a:solidFill>
                  <a:srgbClr val="002060"/>
                </a:solidFill>
                <a:latin typeface="Times New Roman" pitchFamily="18" charset="0"/>
                <a:cs typeface="Times New Roman" pitchFamily="18" charset="0"/>
              </a:rPr>
              <a:t> is a strongly typed </a:t>
            </a:r>
            <a:r>
              <a:rPr lang="en-IN" sz="2100" b="1" dirty="0" smtClean="0">
                <a:solidFill>
                  <a:srgbClr val="002060"/>
                </a:solidFill>
                <a:latin typeface="Times New Roman" pitchFamily="18" charset="0"/>
                <a:cs typeface="Times New Roman" pitchFamily="18" charset="0"/>
              </a:rPr>
              <a:t>superset of JavaScript</a:t>
            </a:r>
            <a:r>
              <a:rPr lang="en-IN" sz="2100" dirty="0" smtClean="0">
                <a:solidFill>
                  <a:srgbClr val="002060"/>
                </a:solidFill>
                <a:latin typeface="Times New Roman" pitchFamily="18" charset="0"/>
                <a:cs typeface="Times New Roman" pitchFamily="18" charset="0"/>
              </a:rPr>
              <a:t> which compiles to plain JavaScript. It is a language for application-scale JavaScript development, which can be executed on any </a:t>
            </a:r>
            <a:r>
              <a:rPr lang="en-IN" sz="2100" b="1" dirty="0" smtClean="0">
                <a:solidFill>
                  <a:srgbClr val="002060"/>
                </a:solidFill>
                <a:latin typeface="Times New Roman" pitchFamily="18" charset="0"/>
                <a:cs typeface="Times New Roman" pitchFamily="18" charset="0"/>
              </a:rPr>
              <a:t>browser</a:t>
            </a:r>
            <a:r>
              <a:rPr lang="en-IN" sz="2100" dirty="0" smtClean="0">
                <a:solidFill>
                  <a:srgbClr val="002060"/>
                </a:solidFill>
                <a:latin typeface="Times New Roman" pitchFamily="18" charset="0"/>
                <a:cs typeface="Times New Roman" pitchFamily="18" charset="0"/>
              </a:rPr>
              <a:t>, any </a:t>
            </a:r>
            <a:r>
              <a:rPr lang="en-IN" sz="2100" b="1" dirty="0" smtClean="0">
                <a:solidFill>
                  <a:srgbClr val="002060"/>
                </a:solidFill>
                <a:latin typeface="Times New Roman" pitchFamily="18" charset="0"/>
                <a:cs typeface="Times New Roman" pitchFamily="18" charset="0"/>
              </a:rPr>
              <a:t>Host</a:t>
            </a:r>
            <a:r>
              <a:rPr lang="en-IN" sz="2100" dirty="0" smtClean="0">
                <a:solidFill>
                  <a:srgbClr val="002060"/>
                </a:solidFill>
                <a:latin typeface="Times New Roman" pitchFamily="18" charset="0"/>
                <a:cs typeface="Times New Roman" pitchFamily="18" charset="0"/>
              </a:rPr>
              <a:t>, and any </a:t>
            </a:r>
            <a:r>
              <a:rPr lang="en-IN" sz="2100" b="1" dirty="0" smtClean="0">
                <a:solidFill>
                  <a:srgbClr val="002060"/>
                </a:solidFill>
                <a:latin typeface="Times New Roman" pitchFamily="18" charset="0"/>
                <a:cs typeface="Times New Roman" pitchFamily="18" charset="0"/>
              </a:rPr>
              <a:t>Operating System</a:t>
            </a:r>
            <a:r>
              <a:rPr lang="en-IN" sz="2100" dirty="0" smtClean="0">
                <a:solidFill>
                  <a:srgbClr val="002060"/>
                </a:solidFill>
                <a:latin typeface="Times New Roman" pitchFamily="18" charset="0"/>
                <a:cs typeface="Times New Roman" pitchFamily="18" charset="0"/>
              </a:rPr>
              <a:t>. </a:t>
            </a:r>
          </a:p>
          <a:p>
            <a:r>
              <a:rPr lang="en-IN" sz="2100" dirty="0" err="1" smtClean="0">
                <a:solidFill>
                  <a:srgbClr val="002060"/>
                </a:solidFill>
                <a:latin typeface="Times New Roman" pitchFamily="18" charset="0"/>
                <a:cs typeface="Times New Roman" pitchFamily="18" charset="0"/>
              </a:rPr>
              <a:t>TypeScript</a:t>
            </a:r>
            <a:r>
              <a:rPr lang="en-IN" sz="2100" dirty="0" smtClean="0">
                <a:solidFill>
                  <a:srgbClr val="002060"/>
                </a:solidFill>
                <a:latin typeface="Times New Roman" pitchFamily="18" charset="0"/>
                <a:cs typeface="Times New Roman" pitchFamily="18" charset="0"/>
              </a:rPr>
              <a:t> is not directly run on the browser. It needs a compiler to compile and generate in JavaScript file. </a:t>
            </a:r>
            <a:r>
              <a:rPr lang="en-IN" sz="2100" dirty="0" err="1" smtClean="0">
                <a:solidFill>
                  <a:srgbClr val="002060"/>
                </a:solidFill>
                <a:latin typeface="Times New Roman" pitchFamily="18" charset="0"/>
                <a:cs typeface="Times New Roman" pitchFamily="18" charset="0"/>
              </a:rPr>
              <a:t>TypeScript</a:t>
            </a:r>
            <a:r>
              <a:rPr lang="en-IN" sz="2100" dirty="0" smtClean="0">
                <a:solidFill>
                  <a:srgbClr val="002060"/>
                </a:solidFill>
                <a:latin typeface="Times New Roman" pitchFamily="18" charset="0"/>
                <a:cs typeface="Times New Roman" pitchFamily="18" charset="0"/>
              </a:rPr>
              <a:t> is the </a:t>
            </a:r>
            <a:r>
              <a:rPr lang="en-IN" sz="2100" b="1" i="1" dirty="0" smtClean="0">
                <a:solidFill>
                  <a:srgbClr val="002060"/>
                </a:solidFill>
                <a:latin typeface="Times New Roman" pitchFamily="18" charset="0"/>
                <a:cs typeface="Times New Roman" pitchFamily="18" charset="0"/>
              </a:rPr>
              <a:t>ES6 version</a:t>
            </a:r>
            <a:r>
              <a:rPr lang="en-IN" sz="2100" dirty="0" smtClean="0">
                <a:solidFill>
                  <a:srgbClr val="002060"/>
                </a:solidFill>
                <a:latin typeface="Times New Roman" pitchFamily="18" charset="0"/>
                <a:cs typeface="Times New Roman" pitchFamily="18" charset="0"/>
              </a:rPr>
              <a:t> of JavaScript with some additional features.</a:t>
            </a:r>
            <a:endParaRPr lang="en-US" sz="2100" dirty="0">
              <a:solidFill>
                <a:srgbClr val="00206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First Program</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US" dirty="0" smtClean="0"/>
              <a:t>function greeter(person) {  </a:t>
            </a:r>
          </a:p>
          <a:p>
            <a:pPr>
              <a:buNone/>
            </a:pPr>
            <a:r>
              <a:rPr lang="en-US" dirty="0" smtClean="0"/>
              <a:t>    </a:t>
            </a:r>
            <a:r>
              <a:rPr lang="en-US" b="1" dirty="0" smtClean="0"/>
              <a:t>return</a:t>
            </a:r>
            <a:r>
              <a:rPr lang="en-US" dirty="0" smtClean="0"/>
              <a:t> "Hello, " + person;  </a:t>
            </a:r>
          </a:p>
          <a:p>
            <a:pPr>
              <a:buNone/>
            </a:pPr>
            <a:r>
              <a:rPr lang="en-US" dirty="0" smtClean="0"/>
              <a:t>}  </a:t>
            </a:r>
          </a:p>
          <a:p>
            <a:pPr>
              <a:buNone/>
            </a:pPr>
            <a:r>
              <a:rPr lang="en-US" dirty="0" smtClean="0"/>
              <a:t>let user = </a:t>
            </a:r>
            <a:r>
              <a:rPr lang="en-US" dirty="0" smtClean="0"/>
              <a:t>‘Angular training';</a:t>
            </a:r>
            <a:r>
              <a:rPr lang="en-US" dirty="0" smtClean="0"/>
              <a:t>  </a:t>
            </a:r>
          </a:p>
          <a:p>
            <a:pPr>
              <a:buNone/>
            </a:pPr>
            <a:r>
              <a:rPr lang="en-US" dirty="0" smtClean="0"/>
              <a:t>console.log(greeter(user));  </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TypeScript </a:t>
            </a:r>
            <a:r>
              <a:rPr lang="en-US" b="1" dirty="0" smtClean="0">
                <a:solidFill>
                  <a:srgbClr val="002060"/>
                </a:solidFill>
                <a:latin typeface="Times New Roman" pitchFamily="18" charset="0"/>
                <a:cs typeface="Times New Roman" pitchFamily="18" charset="0"/>
              </a:rPr>
              <a:t>Type</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800" dirty="0" smtClean="0">
                <a:solidFill>
                  <a:srgbClr val="002060"/>
                </a:solidFill>
                <a:latin typeface="Times New Roman" pitchFamily="18" charset="0"/>
                <a:cs typeface="Times New Roman" pitchFamily="18" charset="0"/>
              </a:rPr>
              <a:t>The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language supports different types of values. It provides data types for the JavaScript to transform it into a </a:t>
            </a:r>
            <a:r>
              <a:rPr lang="en-IN" sz="1800" dirty="0" smtClean="0">
                <a:solidFill>
                  <a:srgbClr val="002060"/>
                </a:solidFill>
                <a:latin typeface="Times New Roman" pitchFamily="18" charset="0"/>
                <a:cs typeface="Times New Roman" pitchFamily="18" charset="0"/>
              </a:rPr>
              <a:t>strongly </a:t>
            </a:r>
            <a:r>
              <a:rPr lang="en-IN" sz="1800" dirty="0" smtClean="0">
                <a:solidFill>
                  <a:srgbClr val="002060"/>
                </a:solidFill>
                <a:latin typeface="Times New Roman" pitchFamily="18" charset="0"/>
                <a:cs typeface="Times New Roman" pitchFamily="18" charset="0"/>
              </a:rPr>
              <a:t>typed </a:t>
            </a:r>
            <a:r>
              <a:rPr lang="en-IN" sz="1800" dirty="0" err="1" smtClean="0">
                <a:solidFill>
                  <a:srgbClr val="002060"/>
                </a:solidFill>
                <a:latin typeface="Times New Roman" pitchFamily="18" charset="0"/>
                <a:cs typeface="Times New Roman" pitchFamily="18" charset="0"/>
              </a:rPr>
              <a:t>programing</a:t>
            </a:r>
            <a:r>
              <a:rPr lang="en-IN" sz="1800" dirty="0" smtClean="0">
                <a:solidFill>
                  <a:srgbClr val="002060"/>
                </a:solidFill>
                <a:latin typeface="Times New Roman" pitchFamily="18" charset="0"/>
                <a:cs typeface="Times New Roman" pitchFamily="18" charset="0"/>
              </a:rPr>
              <a:t> language</a:t>
            </a:r>
            <a:r>
              <a:rPr lang="en-IN" sz="1800" dirty="0" smtClean="0">
                <a:solidFill>
                  <a:srgbClr val="002060"/>
                </a:solidFill>
                <a:latin typeface="Times New Roman" pitchFamily="18" charset="0"/>
                <a:cs typeface="Times New Roman" pitchFamily="18" charset="0"/>
              </a:rPr>
              <a:t>.</a:t>
            </a:r>
          </a:p>
          <a:p>
            <a:pPr>
              <a:buNone/>
            </a:pPr>
            <a:endParaRPr lang="en-IN" sz="1800" dirty="0" smtClean="0">
              <a:solidFill>
                <a:srgbClr val="002060"/>
              </a:solidFill>
              <a:latin typeface="Times New Roman" pitchFamily="18" charset="0"/>
              <a:cs typeface="Times New Roman" pitchFamily="18" charset="0"/>
            </a:endParaRPr>
          </a:p>
          <a:p>
            <a:pPr>
              <a:buNone/>
            </a:pPr>
            <a:endParaRPr lang="en-IN" sz="1800" dirty="0" smtClean="0">
              <a:solidFill>
                <a:srgbClr val="002060"/>
              </a:solidFill>
              <a:latin typeface="Times New Roman" pitchFamily="18" charset="0"/>
              <a:cs typeface="Times New Roman" pitchFamily="18" charset="0"/>
            </a:endParaRPr>
          </a:p>
          <a:p>
            <a:pPr>
              <a:buNone/>
            </a:pPr>
            <a:endParaRPr lang="en-IN" sz="1800" dirty="0" smtClean="0">
              <a:solidFill>
                <a:srgbClr val="002060"/>
              </a:solidFill>
              <a:latin typeface="Times New Roman" pitchFamily="18" charset="0"/>
              <a:cs typeface="Times New Roman" pitchFamily="18" charset="0"/>
            </a:endParaRPr>
          </a:p>
          <a:p>
            <a:pPr>
              <a:buNone/>
            </a:pPr>
            <a:endParaRPr lang="en-US" sz="1800" dirty="0">
              <a:solidFill>
                <a:srgbClr val="00206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1714480" y="2928934"/>
            <a:ext cx="5681680" cy="282004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Static </a:t>
            </a:r>
            <a:r>
              <a:rPr lang="en-US" b="1" dirty="0" smtClean="0">
                <a:solidFill>
                  <a:srgbClr val="002060"/>
                </a:solidFill>
              </a:rPr>
              <a:t>Types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2400" dirty="0" smtClean="0">
                <a:solidFill>
                  <a:srgbClr val="002060"/>
                </a:solidFill>
                <a:latin typeface="Times New Roman" pitchFamily="18" charset="0"/>
                <a:cs typeface="Times New Roman" pitchFamily="18" charset="0"/>
              </a:rPr>
              <a:t>    In </a:t>
            </a:r>
            <a:r>
              <a:rPr lang="en-IN" sz="2400" dirty="0" smtClean="0">
                <a:solidFill>
                  <a:srgbClr val="002060"/>
                </a:solidFill>
                <a:latin typeface="Times New Roman" pitchFamily="18" charset="0"/>
                <a:cs typeface="Times New Roman" pitchFamily="18" charset="0"/>
              </a:rPr>
              <a:t>the context of type systems, static types mean "at compile time" or "without running a program." In a statically typed language, variables, parameters, and objects have types that the compiler knows at compile time. The compiler used this information to perform the type checking</a:t>
            </a:r>
            <a:r>
              <a:rPr lang="en-IN" sz="2400" dirty="0" smtClean="0">
                <a:solidFill>
                  <a:srgbClr val="002060"/>
                </a:solidFill>
                <a:latin typeface="Times New Roman" pitchFamily="18" charset="0"/>
                <a:cs typeface="Times New Roman" pitchFamily="18" charset="0"/>
              </a:rPr>
              <a:t>.</a:t>
            </a:r>
          </a:p>
          <a:p>
            <a:pPr>
              <a:buNone/>
            </a:pPr>
            <a:endParaRPr lang="en-IN" sz="2400" dirty="0" smtClean="0">
              <a:solidFill>
                <a:srgbClr val="002060"/>
              </a:solidFill>
              <a:latin typeface="Times New Roman" pitchFamily="18" charset="0"/>
              <a:cs typeface="Times New Roman" pitchFamily="18" charset="0"/>
            </a:endParaRPr>
          </a:p>
          <a:p>
            <a:pPr>
              <a:buNone/>
            </a:pPr>
            <a:r>
              <a:rPr lang="en-IN" sz="2400" dirty="0" smtClean="0">
                <a:solidFill>
                  <a:srgbClr val="002060"/>
                </a:solidFill>
                <a:latin typeface="Times New Roman" pitchFamily="18" charset="0"/>
                <a:cs typeface="Times New Roman" pitchFamily="18" charset="0"/>
              </a:rPr>
              <a:t>Static types can be further divided into two sub-categories</a:t>
            </a:r>
            <a:r>
              <a:rPr lang="en-IN" sz="2400" dirty="0" smtClean="0">
                <a:solidFill>
                  <a:srgbClr val="002060"/>
                </a:solidFill>
                <a:latin typeface="Times New Roman" pitchFamily="18" charset="0"/>
                <a:cs typeface="Times New Roman" pitchFamily="18" charset="0"/>
              </a:rPr>
              <a:t>:</a:t>
            </a:r>
          </a:p>
          <a:p>
            <a:r>
              <a:rPr lang="en-US" sz="2400" b="1" dirty="0" smtClean="0">
                <a:solidFill>
                  <a:srgbClr val="002060"/>
                </a:solidFill>
                <a:latin typeface="Times New Roman" pitchFamily="18" charset="0"/>
                <a:cs typeface="Times New Roman" pitchFamily="18" charset="0"/>
              </a:rPr>
              <a:t>Built-in or Primitive Type</a:t>
            </a:r>
          </a:p>
          <a:p>
            <a:r>
              <a:rPr lang="en-US" sz="2400" b="1" dirty="0" smtClean="0">
                <a:solidFill>
                  <a:srgbClr val="002060"/>
                </a:solidFill>
                <a:latin typeface="Times New Roman" pitchFamily="18" charset="0"/>
                <a:cs typeface="Times New Roman" pitchFamily="18" charset="0"/>
              </a:rPr>
              <a:t>User-Defined </a:t>
            </a:r>
            <a:r>
              <a:rPr lang="en-US" sz="2400" b="1" dirty="0" err="1" smtClean="0">
                <a:solidFill>
                  <a:srgbClr val="002060"/>
                </a:solidFill>
                <a:latin typeface="Times New Roman" pitchFamily="18" charset="0"/>
                <a:cs typeface="Times New Roman" pitchFamily="18" charset="0"/>
              </a:rPr>
              <a:t>DataType</a:t>
            </a:r>
            <a:endParaRPr lang="en-US" sz="2400" b="1" dirty="0" smtClean="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Built-in </a:t>
            </a:r>
            <a:r>
              <a:rPr lang="en-US" b="1" dirty="0" smtClean="0">
                <a:solidFill>
                  <a:srgbClr val="002060"/>
                </a:solidFill>
                <a:latin typeface="Times New Roman" pitchFamily="18" charset="0"/>
                <a:cs typeface="Times New Roman" pitchFamily="18" charset="0"/>
              </a:rPr>
              <a:t>or Primitive Type</a:t>
            </a:r>
            <a:br>
              <a:rPr lang="en-US" b="1" dirty="0" smtClean="0">
                <a:solidFill>
                  <a:srgbClr val="002060"/>
                </a:solidFill>
                <a:latin typeface="Times New Roman" pitchFamily="18" charset="0"/>
                <a:cs typeface="Times New Roman" pitchFamily="18" charset="0"/>
              </a:rPr>
            </a:b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185862" y="2153444"/>
            <a:ext cx="6772275" cy="34194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Number</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2400" dirty="0" smtClean="0">
                <a:solidFill>
                  <a:srgbClr val="002060"/>
                </a:solidFill>
                <a:latin typeface="Times New Roman" pitchFamily="18" charset="0"/>
                <a:cs typeface="Times New Roman" pitchFamily="18" charset="0"/>
              </a:rPr>
              <a:t>     Like </a:t>
            </a:r>
            <a:r>
              <a:rPr lang="en-IN" sz="2400" dirty="0" smtClean="0">
                <a:solidFill>
                  <a:srgbClr val="002060"/>
                </a:solidFill>
                <a:latin typeface="Times New Roman" pitchFamily="18" charset="0"/>
                <a:cs typeface="Times New Roman" pitchFamily="18" charset="0"/>
              </a:rPr>
              <a:t>JavaScript, all the numbers in </a:t>
            </a:r>
            <a:r>
              <a:rPr lang="en-IN" sz="2400" dirty="0" err="1" smtClean="0">
                <a:solidFill>
                  <a:srgbClr val="002060"/>
                </a:solidFill>
                <a:latin typeface="Times New Roman" pitchFamily="18" charset="0"/>
                <a:cs typeface="Times New Roman" pitchFamily="18" charset="0"/>
              </a:rPr>
              <a:t>TypeScript</a:t>
            </a:r>
            <a:r>
              <a:rPr lang="en-IN" sz="2400" dirty="0" smtClean="0">
                <a:solidFill>
                  <a:srgbClr val="002060"/>
                </a:solidFill>
                <a:latin typeface="Times New Roman" pitchFamily="18" charset="0"/>
                <a:cs typeface="Times New Roman" pitchFamily="18" charset="0"/>
              </a:rPr>
              <a:t> are stored as floating-point values. These numeric values are treated like a number data type. The numeric data type can be used to represents both integers and fractions. </a:t>
            </a:r>
            <a:r>
              <a:rPr lang="en-IN" sz="2400" dirty="0" err="1" smtClean="0">
                <a:solidFill>
                  <a:srgbClr val="002060"/>
                </a:solidFill>
                <a:latin typeface="Times New Roman" pitchFamily="18" charset="0"/>
                <a:cs typeface="Times New Roman" pitchFamily="18" charset="0"/>
              </a:rPr>
              <a:t>TypeScript</a:t>
            </a:r>
            <a:r>
              <a:rPr lang="en-IN" sz="2400" dirty="0" smtClean="0">
                <a:solidFill>
                  <a:srgbClr val="002060"/>
                </a:solidFill>
                <a:latin typeface="Times New Roman" pitchFamily="18" charset="0"/>
                <a:cs typeface="Times New Roman" pitchFamily="18" charset="0"/>
              </a:rPr>
              <a:t> also supports Binary(Base 2), Octal(Base 8), Decimal(Base 10), and </a:t>
            </a:r>
            <a:r>
              <a:rPr lang="en-IN" sz="2400" dirty="0" smtClean="0">
                <a:solidFill>
                  <a:srgbClr val="002060"/>
                </a:solidFill>
                <a:latin typeface="Times New Roman" pitchFamily="18" charset="0"/>
                <a:cs typeface="Times New Roman" pitchFamily="18" charset="0"/>
              </a:rPr>
              <a:t>Hexadecimal(Base </a:t>
            </a:r>
            <a:r>
              <a:rPr lang="en-IN" sz="2400" dirty="0" smtClean="0">
                <a:solidFill>
                  <a:srgbClr val="002060"/>
                </a:solidFill>
                <a:latin typeface="Times New Roman" pitchFamily="18" charset="0"/>
                <a:cs typeface="Times New Roman" pitchFamily="18" charset="0"/>
              </a:rPr>
              <a:t>16) literals</a:t>
            </a:r>
            <a:r>
              <a:rPr lang="en-IN" sz="2400" dirty="0" smtClean="0">
                <a:solidFill>
                  <a:srgbClr val="002060"/>
                </a:solidFill>
                <a:latin typeface="Times New Roman" pitchFamily="18" charset="0"/>
                <a:cs typeface="Times New Roman" pitchFamily="18" charset="0"/>
              </a:rPr>
              <a:t>.</a:t>
            </a:r>
          </a:p>
          <a:p>
            <a:pPr>
              <a:buNone/>
            </a:pPr>
            <a:endParaRPr lang="en-IN" sz="2400" dirty="0" smtClean="0">
              <a:solidFill>
                <a:srgbClr val="002060"/>
              </a:solidFill>
              <a:latin typeface="Times New Roman" pitchFamily="18" charset="0"/>
              <a:cs typeface="Times New Roman" pitchFamily="18" charset="0"/>
            </a:endParaRPr>
          </a:p>
          <a:p>
            <a:pPr>
              <a:buNone/>
            </a:pPr>
            <a:r>
              <a:rPr lang="en-US" sz="2400" b="1" dirty="0" smtClean="0">
                <a:solidFill>
                  <a:srgbClr val="002060"/>
                </a:solidFill>
              </a:rPr>
              <a:t>Syntax</a:t>
            </a:r>
            <a:r>
              <a:rPr lang="en-US" sz="2400" b="1" dirty="0" smtClean="0">
                <a:solidFill>
                  <a:srgbClr val="002060"/>
                </a:solidFill>
              </a:rPr>
              <a:t>:</a:t>
            </a:r>
          </a:p>
          <a:p>
            <a:pPr>
              <a:buNone/>
            </a:pPr>
            <a:r>
              <a:rPr lang="en-US" sz="2400" dirty="0" smtClean="0">
                <a:solidFill>
                  <a:srgbClr val="002060"/>
                </a:solidFill>
              </a:rPr>
              <a:t>let identifier: number = value;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String</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2000" dirty="0" smtClean="0">
                <a:solidFill>
                  <a:srgbClr val="002060"/>
                </a:solidFill>
                <a:latin typeface="Times New Roman" pitchFamily="18" charset="0"/>
                <a:cs typeface="Times New Roman" pitchFamily="18" charset="0"/>
              </a:rPr>
              <a:t>We will use the string data type to represents the text in </a:t>
            </a:r>
            <a:r>
              <a:rPr lang="en-IN" sz="2000" dirty="0" err="1" smtClean="0">
                <a:solidFill>
                  <a:srgbClr val="002060"/>
                </a:solidFill>
                <a:latin typeface="Times New Roman" pitchFamily="18" charset="0"/>
                <a:cs typeface="Times New Roman" pitchFamily="18" charset="0"/>
              </a:rPr>
              <a:t>TypeScript</a:t>
            </a:r>
            <a:r>
              <a:rPr lang="en-IN" sz="2000" dirty="0" smtClean="0">
                <a:solidFill>
                  <a:srgbClr val="002060"/>
                </a:solidFill>
                <a:latin typeface="Times New Roman" pitchFamily="18" charset="0"/>
                <a:cs typeface="Times New Roman" pitchFamily="18" charset="0"/>
              </a:rPr>
              <a:t>. String type work with textual data. We include string literals in our scripts by enclosing them in single or double quotation marks. It also represents a sequence of Unicode characters. It embedded the expressions in the form of </a:t>
            </a:r>
            <a:r>
              <a:rPr lang="en-IN" sz="2000" b="1" dirty="0" smtClean="0">
                <a:solidFill>
                  <a:srgbClr val="002060"/>
                </a:solidFill>
                <a:latin typeface="Times New Roman" pitchFamily="18" charset="0"/>
                <a:cs typeface="Times New Roman" pitchFamily="18" charset="0"/>
              </a:rPr>
              <a:t>$ {</a:t>
            </a:r>
            <a:r>
              <a:rPr lang="en-IN" sz="2000" b="1" dirty="0" err="1" smtClean="0">
                <a:solidFill>
                  <a:srgbClr val="002060"/>
                </a:solidFill>
                <a:latin typeface="Times New Roman" pitchFamily="18" charset="0"/>
                <a:cs typeface="Times New Roman" pitchFamily="18" charset="0"/>
              </a:rPr>
              <a:t>expr</a:t>
            </a:r>
            <a:r>
              <a:rPr lang="en-IN" sz="2000" b="1" dirty="0" smtClean="0">
                <a:solidFill>
                  <a:srgbClr val="002060"/>
                </a:solidFill>
                <a:latin typeface="Times New Roman" pitchFamily="18" charset="0"/>
                <a:cs typeface="Times New Roman" pitchFamily="18" charset="0"/>
              </a:rPr>
              <a:t>}</a:t>
            </a:r>
            <a:r>
              <a:rPr lang="en-IN" sz="2000" dirty="0" smtClean="0">
                <a:solidFill>
                  <a:srgbClr val="002060"/>
                </a:solidFill>
                <a:latin typeface="Times New Roman" pitchFamily="18" charset="0"/>
                <a:cs typeface="Times New Roman" pitchFamily="18" charset="0"/>
              </a:rPr>
              <a:t>.</a:t>
            </a:r>
          </a:p>
          <a:p>
            <a:endParaRPr lang="en-IN" sz="2000" dirty="0" smtClean="0">
              <a:solidFill>
                <a:srgbClr val="002060"/>
              </a:solidFill>
              <a:latin typeface="Times New Roman" pitchFamily="18" charset="0"/>
              <a:cs typeface="Times New Roman" pitchFamily="18" charset="0"/>
            </a:endParaRPr>
          </a:p>
          <a:p>
            <a:r>
              <a:rPr lang="en-US" sz="2000" b="1" dirty="0" smtClean="0">
                <a:solidFill>
                  <a:srgbClr val="002060"/>
                </a:solidFill>
                <a:latin typeface="Times New Roman" pitchFamily="18" charset="0"/>
                <a:cs typeface="Times New Roman" pitchFamily="18" charset="0"/>
              </a:rPr>
              <a:t>Syntax</a:t>
            </a:r>
          </a:p>
          <a:p>
            <a:pPr>
              <a:buNone/>
            </a:pPr>
            <a:r>
              <a:rPr lang="en-US" sz="2000" dirty="0" smtClean="0">
                <a:solidFill>
                  <a:srgbClr val="002060"/>
                </a:solidFill>
                <a:latin typeface="Times New Roman" pitchFamily="18" charset="0"/>
                <a:cs typeface="Times New Roman" pitchFamily="18" charset="0"/>
              </a:rPr>
              <a:t>let</a:t>
            </a:r>
            <a:r>
              <a:rPr lang="en-US" sz="2000" dirty="0" smtClean="0">
                <a:solidFill>
                  <a:srgbClr val="002060"/>
                </a:solidFill>
                <a:latin typeface="Times New Roman" pitchFamily="18" charset="0"/>
                <a:cs typeface="Times New Roman" pitchFamily="18" charset="0"/>
              </a:rPr>
              <a:t> identifier: string = " ";  </a:t>
            </a:r>
          </a:p>
          <a:p>
            <a:pPr>
              <a:buNone/>
            </a:pPr>
            <a:r>
              <a:rPr lang="en-US" sz="2000" dirty="0" smtClean="0">
                <a:solidFill>
                  <a:srgbClr val="002060"/>
                </a:solidFill>
                <a:latin typeface="Times New Roman" pitchFamily="18" charset="0"/>
                <a:cs typeface="Times New Roman" pitchFamily="18" charset="0"/>
              </a:rPr>
              <a:t>                Or   </a:t>
            </a:r>
          </a:p>
          <a:p>
            <a:pPr>
              <a:buNone/>
            </a:pPr>
            <a:r>
              <a:rPr lang="en-US" sz="2000" dirty="0" smtClean="0">
                <a:solidFill>
                  <a:srgbClr val="002060"/>
                </a:solidFill>
                <a:latin typeface="Times New Roman" pitchFamily="18" charset="0"/>
                <a:cs typeface="Times New Roman" pitchFamily="18" charset="0"/>
              </a:rPr>
              <a:t>let identifier: string = ' ';  </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Boolean</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2000" dirty="0" smtClean="0">
                <a:solidFill>
                  <a:srgbClr val="002060"/>
                </a:solidFill>
                <a:latin typeface="Times New Roman" pitchFamily="18" charset="0"/>
                <a:cs typeface="Times New Roman" pitchFamily="18" charset="0"/>
              </a:rPr>
              <a:t>The string and numeric data types can have an unlimited number of different values, whereas the Boolean data type can have only two values. They are "true" and "false." A Boolean value is a truth value which specifies whether the condition is true or not</a:t>
            </a:r>
            <a:r>
              <a:rPr lang="en-IN" sz="2000" dirty="0" smtClean="0">
                <a:solidFill>
                  <a:srgbClr val="002060"/>
                </a:solidFill>
                <a:latin typeface="Times New Roman" pitchFamily="18" charset="0"/>
                <a:cs typeface="Times New Roman" pitchFamily="18" charset="0"/>
              </a:rPr>
              <a:t>.</a:t>
            </a:r>
          </a:p>
          <a:p>
            <a:endParaRPr lang="en-IN" sz="2000" dirty="0" smtClean="0">
              <a:solidFill>
                <a:srgbClr val="002060"/>
              </a:solidFill>
              <a:latin typeface="Times New Roman" pitchFamily="18" charset="0"/>
              <a:cs typeface="Times New Roman" pitchFamily="18" charset="0"/>
            </a:endParaRPr>
          </a:p>
          <a:p>
            <a:r>
              <a:rPr lang="en-US" sz="2000" b="1" dirty="0" smtClean="0">
                <a:solidFill>
                  <a:srgbClr val="002060"/>
                </a:solidFill>
                <a:latin typeface="Times New Roman" pitchFamily="18" charset="0"/>
                <a:cs typeface="Times New Roman" pitchFamily="18" charset="0"/>
              </a:rPr>
              <a:t>Syntax</a:t>
            </a:r>
          </a:p>
          <a:p>
            <a:pPr>
              <a:buNone/>
            </a:pPr>
            <a:r>
              <a:rPr lang="en-IN" sz="2000" dirty="0" smtClean="0">
                <a:solidFill>
                  <a:srgbClr val="002060"/>
                </a:solidFill>
                <a:latin typeface="Times New Roman" pitchFamily="18" charset="0"/>
                <a:cs typeface="Times New Roman" pitchFamily="18" charset="0"/>
              </a:rPr>
              <a:t>      let</a:t>
            </a:r>
            <a:r>
              <a:rPr lang="en-IN" sz="2000" dirty="0" smtClean="0">
                <a:solidFill>
                  <a:srgbClr val="002060"/>
                </a:solidFill>
                <a:latin typeface="Times New Roman" pitchFamily="18" charset="0"/>
                <a:cs typeface="Times New Roman" pitchFamily="18" charset="0"/>
              </a:rPr>
              <a:t> identifier: </a:t>
            </a:r>
            <a:r>
              <a:rPr lang="en-IN" sz="2000" dirty="0" err="1" smtClean="0">
                <a:solidFill>
                  <a:srgbClr val="002060"/>
                </a:solidFill>
                <a:latin typeface="Times New Roman" pitchFamily="18" charset="0"/>
                <a:cs typeface="Times New Roman" pitchFamily="18" charset="0"/>
              </a:rPr>
              <a:t>BooleanBoolean</a:t>
            </a:r>
            <a:r>
              <a:rPr lang="en-IN" sz="2000" dirty="0" smtClean="0">
                <a:solidFill>
                  <a:srgbClr val="002060"/>
                </a:solidFill>
                <a:latin typeface="Times New Roman" pitchFamily="18" charset="0"/>
                <a:cs typeface="Times New Roman" pitchFamily="18" charset="0"/>
              </a:rPr>
              <a:t> = Boolean value;  </a:t>
            </a:r>
            <a:endParaRPr lang="en-IN" sz="2000" dirty="0" smtClean="0">
              <a:solidFill>
                <a:srgbClr val="002060"/>
              </a:solidFill>
              <a:latin typeface="Times New Roman" pitchFamily="18" charset="0"/>
              <a:cs typeface="Times New Roman" pitchFamily="18" charset="0"/>
            </a:endParaRPr>
          </a:p>
          <a:p>
            <a:pPr>
              <a:buNone/>
            </a:pPr>
            <a:endParaRPr lang="en-IN" sz="2000" dirty="0" smtClean="0">
              <a:solidFill>
                <a:srgbClr val="002060"/>
              </a:solidFill>
              <a:latin typeface="Times New Roman" pitchFamily="18" charset="0"/>
              <a:cs typeface="Times New Roman" pitchFamily="18" charset="0"/>
            </a:endParaRPr>
          </a:p>
          <a:p>
            <a:pPr>
              <a:buNone/>
            </a:pPr>
            <a:r>
              <a:rPr lang="en-US" sz="2000" b="1" dirty="0" smtClean="0">
                <a:solidFill>
                  <a:srgbClr val="002060"/>
                </a:solidFill>
                <a:latin typeface="Times New Roman" pitchFamily="18" charset="0"/>
                <a:cs typeface="Times New Roman" pitchFamily="18" charset="0"/>
              </a:rPr>
              <a:t>Examples</a:t>
            </a:r>
          </a:p>
          <a:p>
            <a:pPr>
              <a:buNone/>
            </a:pPr>
            <a:endParaRPr lang="en-IN" sz="2000" b="1" dirty="0" smtClean="0">
              <a:solidFill>
                <a:srgbClr val="002060"/>
              </a:solidFill>
              <a:latin typeface="Times New Roman" pitchFamily="18" charset="0"/>
              <a:cs typeface="Times New Roman" pitchFamily="18" charset="0"/>
            </a:endParaRPr>
          </a:p>
          <a:p>
            <a:pPr>
              <a:buNone/>
            </a:pPr>
            <a:r>
              <a:rPr lang="en-US" sz="2000" dirty="0" smtClean="0">
                <a:solidFill>
                  <a:srgbClr val="002060"/>
                </a:solidFill>
                <a:latin typeface="Times New Roman" pitchFamily="18" charset="0"/>
                <a:cs typeface="Times New Roman" pitchFamily="18" charset="0"/>
              </a:rPr>
              <a:t>let </a:t>
            </a:r>
            <a:r>
              <a:rPr lang="en-US" sz="2000" dirty="0" err="1" smtClean="0">
                <a:solidFill>
                  <a:srgbClr val="002060"/>
                </a:solidFill>
                <a:latin typeface="Times New Roman" pitchFamily="18" charset="0"/>
                <a:cs typeface="Times New Roman" pitchFamily="18" charset="0"/>
              </a:rPr>
              <a:t>isDone</a:t>
            </a:r>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boolean</a:t>
            </a:r>
            <a:r>
              <a:rPr lang="en-US" sz="2000" dirty="0" smtClean="0">
                <a:solidFill>
                  <a:srgbClr val="002060"/>
                </a:solidFill>
                <a:latin typeface="Times New Roman" pitchFamily="18" charset="0"/>
                <a:cs typeface="Times New Roman" pitchFamily="18" charset="0"/>
              </a:rPr>
              <a:t> = false; </a:t>
            </a:r>
            <a:endParaRPr lang="en-IN" sz="2000" dirty="0" smtClean="0">
              <a:solidFill>
                <a:srgbClr val="002060"/>
              </a:solidFill>
              <a:latin typeface="Times New Roman" pitchFamily="18" charset="0"/>
              <a:cs typeface="Times New Roman" pitchFamily="18" charset="0"/>
            </a:endParaRPr>
          </a:p>
          <a:p>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Void</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lvl="1">
              <a:buNone/>
            </a:pPr>
            <a:r>
              <a:rPr lang="en-IN" sz="1800" dirty="0" smtClean="0">
                <a:solidFill>
                  <a:srgbClr val="002060"/>
                </a:solidFill>
                <a:latin typeface="Times New Roman" pitchFamily="18" charset="0"/>
                <a:cs typeface="Times New Roman" pitchFamily="18" charset="0"/>
              </a:rPr>
              <a:t>A void is a return type of the functions which do not return any type of value. It is used where no data type is available. A variable of type void is not useful because we can only assign undefined or null to them. An undefined data type denotes uninitialized variable, whereas null represents a variable whose value is undefined.</a:t>
            </a:r>
          </a:p>
          <a:p>
            <a:pPr lvl="1">
              <a:buNone/>
            </a:pPr>
            <a:endParaRPr lang="en-IN" sz="1800" dirty="0" smtClean="0">
              <a:solidFill>
                <a:srgbClr val="002060"/>
              </a:solidFill>
              <a:latin typeface="Times New Roman" pitchFamily="18" charset="0"/>
              <a:cs typeface="Times New Roman" pitchFamily="18" charset="0"/>
            </a:endParaRPr>
          </a:p>
          <a:p>
            <a:pPr lvl="1">
              <a:buNone/>
            </a:pPr>
            <a:r>
              <a:rPr lang="en-US" sz="1800" b="1" dirty="0" smtClean="0">
                <a:solidFill>
                  <a:srgbClr val="002060"/>
                </a:solidFill>
                <a:latin typeface="Times New Roman" pitchFamily="18" charset="0"/>
                <a:cs typeface="Times New Roman" pitchFamily="18" charset="0"/>
              </a:rPr>
              <a:t>Syntax</a:t>
            </a:r>
          </a:p>
          <a:p>
            <a:pPr lvl="1">
              <a:buNone/>
            </a:pPr>
            <a:r>
              <a:rPr lang="en-US" sz="1800" dirty="0" smtClean="0">
                <a:solidFill>
                  <a:srgbClr val="002060"/>
                </a:solidFill>
                <a:latin typeface="Times New Roman" pitchFamily="18" charset="0"/>
                <a:cs typeface="Times New Roman" pitchFamily="18" charset="0"/>
              </a:rPr>
              <a:t>let unusable: void = undefined;  </a:t>
            </a:r>
          </a:p>
          <a:p>
            <a:pPr lvl="1">
              <a:buNone/>
            </a:pPr>
            <a:endParaRPr lang="en-IN" sz="1800" dirty="0" smtClean="0">
              <a:solidFill>
                <a:srgbClr val="002060"/>
              </a:solidFill>
              <a:latin typeface="Times New Roman" pitchFamily="18" charset="0"/>
              <a:cs typeface="Times New Roman" pitchFamily="18" charset="0"/>
            </a:endParaRPr>
          </a:p>
          <a:p>
            <a:pPr lvl="1">
              <a:buNone/>
            </a:pPr>
            <a:r>
              <a:rPr lang="en-US" sz="1800" b="1" dirty="0" smtClean="0">
                <a:solidFill>
                  <a:srgbClr val="002060"/>
                </a:solidFill>
                <a:latin typeface="Times New Roman" pitchFamily="18" charset="0"/>
                <a:cs typeface="Times New Roman" pitchFamily="18" charset="0"/>
              </a:rPr>
              <a:t>Examples</a:t>
            </a:r>
          </a:p>
          <a:p>
            <a:pPr lvl="1">
              <a:buNone/>
            </a:pP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latin typeface="Times New Roman" pitchFamily="18" charset="0"/>
                <a:cs typeface="Times New Roman" pitchFamily="18" charset="0"/>
              </a:rPr>
              <a:t/>
            </a:r>
            <a:br>
              <a:rPr lang="en-US" dirty="0" smtClean="0">
                <a:solidFill>
                  <a:srgbClr val="00206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Null</a:t>
            </a:r>
            <a:r>
              <a:rPr lang="en-US" dirty="0" smtClean="0">
                <a:solidFill>
                  <a:srgbClr val="002060"/>
                </a:solidFill>
                <a:latin typeface="Times New Roman" pitchFamily="18" charset="0"/>
                <a:cs typeface="Times New Roman" pitchFamily="18" charset="0"/>
              </a:rPr>
              <a:t/>
            </a:r>
            <a:br>
              <a:rPr lang="en-US" dirty="0" smtClean="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       </a:t>
            </a:r>
          </a:p>
          <a:p>
            <a:pPr>
              <a:buNone/>
            </a:pPr>
            <a:r>
              <a:rPr lang="en-IN" sz="1600" dirty="0" smtClean="0">
                <a:solidFill>
                  <a:srgbClr val="002060"/>
                </a:solidFill>
                <a:latin typeface="Times New Roman" pitchFamily="18" charset="0"/>
                <a:cs typeface="Times New Roman" pitchFamily="18" charset="0"/>
              </a:rPr>
              <a:t> </a:t>
            </a:r>
            <a:r>
              <a:rPr lang="en-IN" sz="1600" dirty="0" smtClean="0">
                <a:solidFill>
                  <a:srgbClr val="002060"/>
                </a:solidFill>
                <a:latin typeface="Times New Roman" pitchFamily="18" charset="0"/>
                <a:cs typeface="Times New Roman" pitchFamily="18" charset="0"/>
              </a:rPr>
              <a:t>      Null </a:t>
            </a:r>
            <a:r>
              <a:rPr lang="en-IN" sz="1600" dirty="0" smtClean="0">
                <a:solidFill>
                  <a:srgbClr val="002060"/>
                </a:solidFill>
                <a:latin typeface="Times New Roman" pitchFamily="18" charset="0"/>
                <a:cs typeface="Times New Roman" pitchFamily="18" charset="0"/>
              </a:rPr>
              <a:t>represents a variable whose value is undefined. Much like the void, it is not extremely useful on its own. The Null accepts the only one value, which is null. The Null keyword is used to define the Null type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but it is not useful because we can only assign a null value to it</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solidFill>
                  <a:srgbClr val="002060"/>
                </a:solidFill>
                <a:latin typeface="Times New Roman" pitchFamily="18" charset="0"/>
                <a:cs typeface="Times New Roman" pitchFamily="18" charset="0"/>
              </a:rPr>
              <a:t>Examples</a:t>
            </a:r>
          </a:p>
          <a:p>
            <a:r>
              <a:rPr lang="en-IN" sz="1600" dirty="0" smtClean="0">
                <a:solidFill>
                  <a:srgbClr val="002060"/>
                </a:solidFill>
                <a:latin typeface="Times New Roman" pitchFamily="18" charset="0"/>
                <a:cs typeface="Times New Roman" pitchFamily="18" charset="0"/>
              </a:rPr>
              <a:t>let num: number = null;  </a:t>
            </a:r>
          </a:p>
          <a:p>
            <a:r>
              <a:rPr lang="en-IN" sz="1600" dirty="0" smtClean="0">
                <a:solidFill>
                  <a:srgbClr val="002060"/>
                </a:solidFill>
                <a:latin typeface="Times New Roman" pitchFamily="18" charset="0"/>
                <a:cs typeface="Times New Roman" pitchFamily="18" charset="0"/>
              </a:rPr>
              <a:t>let </a:t>
            </a:r>
            <a:r>
              <a:rPr lang="en-IN" sz="1600" dirty="0" err="1" smtClean="0">
                <a:solidFill>
                  <a:srgbClr val="002060"/>
                </a:solidFill>
                <a:latin typeface="Times New Roman" pitchFamily="18" charset="0"/>
                <a:cs typeface="Times New Roman" pitchFamily="18" charset="0"/>
              </a:rPr>
              <a:t>bool</a:t>
            </a:r>
            <a:r>
              <a:rPr lang="en-IN" sz="1600" dirty="0" smtClean="0">
                <a:solidFill>
                  <a:srgbClr val="002060"/>
                </a:solidFill>
                <a:latin typeface="Times New Roman" pitchFamily="18" charset="0"/>
                <a:cs typeface="Times New Roman" pitchFamily="18" charset="0"/>
              </a:rPr>
              <a:t>: </a:t>
            </a:r>
            <a:r>
              <a:rPr lang="en-IN" sz="1600" dirty="0" err="1" smtClean="0">
                <a:solidFill>
                  <a:srgbClr val="002060"/>
                </a:solidFill>
                <a:latin typeface="Times New Roman" pitchFamily="18" charset="0"/>
                <a:cs typeface="Times New Roman" pitchFamily="18" charset="0"/>
              </a:rPr>
              <a:t>boolean</a:t>
            </a:r>
            <a:r>
              <a:rPr lang="en-IN" sz="1600" dirty="0" smtClean="0">
                <a:solidFill>
                  <a:srgbClr val="002060"/>
                </a:solidFill>
                <a:latin typeface="Times New Roman" pitchFamily="18" charset="0"/>
                <a:cs typeface="Times New Roman" pitchFamily="18" charset="0"/>
              </a:rPr>
              <a:t> = null;   </a:t>
            </a:r>
          </a:p>
          <a:p>
            <a:r>
              <a:rPr lang="en-IN" sz="1600" dirty="0" smtClean="0">
                <a:solidFill>
                  <a:srgbClr val="002060"/>
                </a:solidFill>
                <a:latin typeface="Times New Roman" pitchFamily="18" charset="0"/>
                <a:cs typeface="Times New Roman" pitchFamily="18" charset="0"/>
              </a:rPr>
              <a:t>let </a:t>
            </a:r>
            <a:r>
              <a:rPr lang="en-IN" sz="1600" dirty="0" err="1" smtClean="0">
                <a:solidFill>
                  <a:srgbClr val="002060"/>
                </a:solidFill>
                <a:latin typeface="Times New Roman" pitchFamily="18" charset="0"/>
                <a:cs typeface="Times New Roman" pitchFamily="18" charset="0"/>
              </a:rPr>
              <a:t>str</a:t>
            </a:r>
            <a:r>
              <a:rPr lang="en-IN" sz="1600" dirty="0" smtClean="0">
                <a:solidFill>
                  <a:srgbClr val="002060"/>
                </a:solidFill>
                <a:latin typeface="Times New Roman" pitchFamily="18" charset="0"/>
                <a:cs typeface="Times New Roman" pitchFamily="18" charset="0"/>
              </a:rPr>
              <a:t>: string = null;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Undefined</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       The </a:t>
            </a:r>
            <a:r>
              <a:rPr lang="en-IN" sz="1600" dirty="0" smtClean="0">
                <a:solidFill>
                  <a:srgbClr val="002060"/>
                </a:solidFill>
                <a:latin typeface="Times New Roman" pitchFamily="18" charset="0"/>
                <a:cs typeface="Times New Roman" pitchFamily="18" charset="0"/>
              </a:rPr>
              <a:t>Undefined primitive type denotes all uninitialized variables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and JavaScript. It has only one value, which is undefined. The undefined keyword defines the undefined type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but it is not useful because we can only assign an undefined value to it</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t>Example</a:t>
            </a:r>
          </a:p>
          <a:p>
            <a:r>
              <a:rPr lang="en-US" sz="1600" dirty="0" smtClean="0"/>
              <a:t>let num: number = undefined;  </a:t>
            </a:r>
          </a:p>
          <a:p>
            <a:r>
              <a:rPr lang="en-US" sz="1600" dirty="0" smtClean="0"/>
              <a:t>let </a:t>
            </a:r>
            <a:r>
              <a:rPr lang="en-US" sz="1600" dirty="0" err="1" smtClean="0"/>
              <a:t>bool</a:t>
            </a:r>
            <a:r>
              <a:rPr lang="en-US" sz="1600" dirty="0" smtClean="0"/>
              <a:t>: </a:t>
            </a:r>
            <a:r>
              <a:rPr lang="en-US" sz="1600" dirty="0" err="1" smtClean="0"/>
              <a:t>boolean</a:t>
            </a:r>
            <a:r>
              <a:rPr lang="en-US" sz="1600" dirty="0" smtClean="0"/>
              <a:t> = undefined;  </a:t>
            </a:r>
          </a:p>
          <a:p>
            <a:r>
              <a:rPr lang="en-US" sz="1600" dirty="0" smtClean="0"/>
              <a:t>let </a:t>
            </a:r>
            <a:r>
              <a:rPr lang="en-US" sz="1600" dirty="0" err="1" smtClean="0"/>
              <a:t>str</a:t>
            </a:r>
            <a:r>
              <a:rPr lang="en-US" sz="1600" dirty="0" smtClean="0"/>
              <a:t>: string = undefined;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What </a:t>
            </a:r>
            <a:r>
              <a:rPr lang="en-US" b="1" dirty="0" smtClean="0">
                <a:solidFill>
                  <a:srgbClr val="002060"/>
                </a:solidFill>
              </a:rPr>
              <a:t>is TypeScript?</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is an open-source pure object-oriented </a:t>
            </a:r>
            <a:r>
              <a:rPr lang="en-IN" sz="1400" dirty="0" err="1" smtClean="0">
                <a:solidFill>
                  <a:srgbClr val="002060"/>
                </a:solidFill>
                <a:latin typeface="Times New Roman" pitchFamily="18" charset="0"/>
                <a:cs typeface="Times New Roman" pitchFamily="18" charset="0"/>
              </a:rPr>
              <a:t>programing</a:t>
            </a:r>
            <a:r>
              <a:rPr lang="en-IN" sz="1400" dirty="0" smtClean="0">
                <a:solidFill>
                  <a:srgbClr val="002060"/>
                </a:solidFill>
                <a:latin typeface="Times New Roman" pitchFamily="18" charset="0"/>
                <a:cs typeface="Times New Roman" pitchFamily="18" charset="0"/>
              </a:rPr>
              <a:t> language. It is a strongly typed superset of JavaScript which compiles to plain JavaScript. It contains all elements of the JavaScript. It is a language designed for large-scale JavaScript application development, which can be executed on any browser, any Host, and any Operating System. The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is a language as well as a set of tools.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is the ES6 version of JavaScript with some additional features</a:t>
            </a:r>
            <a:r>
              <a:rPr lang="en-IN" sz="1400" dirty="0" smtClean="0">
                <a:solidFill>
                  <a:srgbClr val="002060"/>
                </a:solidFill>
                <a:latin typeface="Times New Roman" pitchFamily="18" charset="0"/>
                <a:cs typeface="Times New Roman" pitchFamily="18" charset="0"/>
              </a:rPr>
              <a:t>.</a:t>
            </a:r>
          </a:p>
          <a:p>
            <a:endParaRPr lang="en-IN" sz="1400" dirty="0" smtClean="0">
              <a:solidFill>
                <a:srgbClr val="002060"/>
              </a:solidFill>
              <a:latin typeface="Times New Roman" pitchFamily="18" charset="0"/>
              <a:cs typeface="Times New Roman" pitchFamily="18" charset="0"/>
            </a:endParaRPr>
          </a:p>
          <a:p>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cannot run directly on the browser. It needs a compiler to compile the file and generate it in JavaScript file, which can run directly on the browser. The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source file is in ".</a:t>
            </a:r>
            <a:r>
              <a:rPr lang="en-IN" sz="1400" dirty="0" err="1" smtClean="0">
                <a:solidFill>
                  <a:srgbClr val="002060"/>
                </a:solidFill>
                <a:latin typeface="Times New Roman" pitchFamily="18" charset="0"/>
                <a:cs typeface="Times New Roman" pitchFamily="18" charset="0"/>
              </a:rPr>
              <a:t>ts</a:t>
            </a:r>
            <a:r>
              <a:rPr lang="en-IN" sz="1400" dirty="0" smtClean="0">
                <a:solidFill>
                  <a:srgbClr val="002060"/>
                </a:solidFill>
                <a:latin typeface="Times New Roman" pitchFamily="18" charset="0"/>
                <a:cs typeface="Times New Roman" pitchFamily="18" charset="0"/>
              </a:rPr>
              <a:t>" extension. We can use any valid ".</a:t>
            </a:r>
            <a:r>
              <a:rPr lang="en-IN" sz="1400" dirty="0" err="1" smtClean="0">
                <a:solidFill>
                  <a:srgbClr val="002060"/>
                </a:solidFill>
                <a:latin typeface="Times New Roman" pitchFamily="18" charset="0"/>
                <a:cs typeface="Times New Roman" pitchFamily="18" charset="0"/>
              </a:rPr>
              <a:t>js</a:t>
            </a:r>
            <a:r>
              <a:rPr lang="en-IN" sz="1400" dirty="0" smtClean="0">
                <a:solidFill>
                  <a:srgbClr val="002060"/>
                </a:solidFill>
                <a:latin typeface="Times New Roman" pitchFamily="18" charset="0"/>
                <a:cs typeface="Times New Roman" pitchFamily="18" charset="0"/>
              </a:rPr>
              <a:t>" file by renaming it to ".</a:t>
            </a:r>
            <a:r>
              <a:rPr lang="en-IN" sz="1400" dirty="0" err="1" smtClean="0">
                <a:solidFill>
                  <a:srgbClr val="002060"/>
                </a:solidFill>
                <a:latin typeface="Times New Roman" pitchFamily="18" charset="0"/>
                <a:cs typeface="Times New Roman" pitchFamily="18" charset="0"/>
              </a:rPr>
              <a:t>ts</a:t>
            </a:r>
            <a:r>
              <a:rPr lang="en-IN" sz="1400" dirty="0" smtClean="0">
                <a:solidFill>
                  <a:srgbClr val="002060"/>
                </a:solidFill>
                <a:latin typeface="Times New Roman" pitchFamily="18" charset="0"/>
                <a:cs typeface="Times New Roman" pitchFamily="18" charset="0"/>
              </a:rPr>
              <a:t>" file.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uses TSC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Compiler) compiler, which convert Typescript code (.</a:t>
            </a:r>
            <a:r>
              <a:rPr lang="en-IN" sz="1400" dirty="0" err="1" smtClean="0">
                <a:solidFill>
                  <a:srgbClr val="002060"/>
                </a:solidFill>
                <a:latin typeface="Times New Roman" pitchFamily="18" charset="0"/>
                <a:cs typeface="Times New Roman" pitchFamily="18" charset="0"/>
              </a:rPr>
              <a:t>ts</a:t>
            </a:r>
            <a:r>
              <a:rPr lang="en-IN" sz="1400" dirty="0" smtClean="0">
                <a:solidFill>
                  <a:srgbClr val="002060"/>
                </a:solidFill>
                <a:latin typeface="Times New Roman" pitchFamily="18" charset="0"/>
                <a:cs typeface="Times New Roman" pitchFamily="18" charset="0"/>
              </a:rPr>
              <a:t> file) to JavaScript (.</a:t>
            </a:r>
            <a:r>
              <a:rPr lang="en-IN" sz="1400" dirty="0" err="1" smtClean="0">
                <a:solidFill>
                  <a:srgbClr val="002060"/>
                </a:solidFill>
                <a:latin typeface="Times New Roman" pitchFamily="18" charset="0"/>
                <a:cs typeface="Times New Roman" pitchFamily="18" charset="0"/>
              </a:rPr>
              <a:t>js</a:t>
            </a:r>
            <a:r>
              <a:rPr lang="en-IN" sz="1400" dirty="0" smtClean="0">
                <a:solidFill>
                  <a:srgbClr val="002060"/>
                </a:solidFill>
                <a:latin typeface="Times New Roman" pitchFamily="18" charset="0"/>
                <a:cs typeface="Times New Roman" pitchFamily="18" charset="0"/>
              </a:rPr>
              <a:t> file).</a:t>
            </a:r>
            <a:endParaRPr lang="en-IN" sz="1400" dirty="0" smtClean="0">
              <a:solidFill>
                <a:srgbClr val="002060"/>
              </a:solidFill>
              <a:latin typeface="Times New Roman" pitchFamily="18" charset="0"/>
              <a:cs typeface="Times New Roman" pitchFamily="18" charset="0"/>
            </a:endParaRPr>
          </a:p>
          <a:p>
            <a:endParaRPr lang="en-IN" sz="1200" dirty="0" smtClean="0">
              <a:solidFill>
                <a:srgbClr val="002060"/>
              </a:solidFill>
              <a:latin typeface="Times New Roman" pitchFamily="18" charset="0"/>
              <a:cs typeface="Times New Roman" pitchFamily="18" charset="0"/>
            </a:endParaRPr>
          </a:p>
          <a:p>
            <a:endParaRPr lang="en-US" sz="1200" dirty="0">
              <a:solidFill>
                <a:srgbClr val="00206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714348" y="4071942"/>
            <a:ext cx="1563817" cy="1420018"/>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357554" y="4500570"/>
            <a:ext cx="4014794" cy="105946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Any </a:t>
            </a:r>
            <a:r>
              <a:rPr lang="en-US" b="1" dirty="0" smtClean="0">
                <a:solidFill>
                  <a:srgbClr val="002060"/>
                </a:solidFill>
              </a:rPr>
              <a:t>Type</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It is the "super type" of all data type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It is used to represents any JavaScript value. It allows us to opt-in and opt-out of type-checking during compilation. If a variable cannot be represented in any of the basic data types, then it can be declared using "</a:t>
            </a:r>
            <a:r>
              <a:rPr lang="en-IN" sz="1600" b="1" dirty="0" smtClean="0">
                <a:solidFill>
                  <a:srgbClr val="002060"/>
                </a:solidFill>
                <a:latin typeface="Times New Roman" pitchFamily="18" charset="0"/>
                <a:cs typeface="Times New Roman" pitchFamily="18" charset="0"/>
              </a:rPr>
              <a:t>Any</a:t>
            </a:r>
            <a:r>
              <a:rPr lang="en-IN" sz="1600" dirty="0" smtClean="0">
                <a:solidFill>
                  <a:srgbClr val="002060"/>
                </a:solidFill>
                <a:latin typeface="Times New Roman" pitchFamily="18" charset="0"/>
                <a:cs typeface="Times New Roman" pitchFamily="18" charset="0"/>
              </a:rPr>
              <a:t>" data type. Any type is useful when we do not know about the type of value (which might come from an API or 3rd party library), and we want to skip the type-checking on compile time</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t>Syntax</a:t>
            </a:r>
          </a:p>
          <a:p>
            <a:pPr>
              <a:buNone/>
            </a:pPr>
            <a:r>
              <a:rPr lang="en-US" sz="1600" dirty="0" smtClean="0"/>
              <a:t>let identifier: any = value;  </a:t>
            </a: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t>Examples</a:t>
            </a:r>
          </a:p>
          <a:p>
            <a:pPr>
              <a:buNone/>
            </a:pPr>
            <a:r>
              <a:rPr lang="nn-NO" sz="1600" dirty="0" smtClean="0"/>
              <a:t>      let</a:t>
            </a:r>
            <a:r>
              <a:rPr lang="nn-NO" sz="1600" dirty="0" smtClean="0"/>
              <a:t> val: any = 'Hi';  </a:t>
            </a:r>
          </a:p>
          <a:p>
            <a:pPr>
              <a:buNone/>
            </a:pPr>
            <a:r>
              <a:rPr lang="nn-NO" sz="1600" dirty="0" smtClean="0"/>
              <a:t>      val = 555;   // OK  </a:t>
            </a:r>
          </a:p>
          <a:p>
            <a:pPr>
              <a:buNone/>
            </a:pPr>
            <a:r>
              <a:rPr lang="nn-NO" sz="1600" dirty="0" smtClean="0"/>
              <a:t>      val = true;   // OK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User-Defined </a:t>
            </a:r>
            <a:r>
              <a:rPr lang="en-US" b="1" dirty="0" err="1" smtClean="0">
                <a:solidFill>
                  <a:srgbClr val="002060"/>
                </a:solidFill>
              </a:rPr>
              <a:t>DataType</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supports the following user-defined </a:t>
            </a:r>
            <a:r>
              <a:rPr lang="en-IN" sz="1600" dirty="0" smtClean="0">
                <a:solidFill>
                  <a:srgbClr val="002060"/>
                </a:solidFill>
                <a:latin typeface="Times New Roman" pitchFamily="18" charset="0"/>
                <a:cs typeface="Times New Roman" pitchFamily="18" charset="0"/>
              </a:rPr>
              <a:t>data </a:t>
            </a:r>
            <a:r>
              <a:rPr lang="en-IN" sz="1600" dirty="0" smtClean="0">
                <a:solidFill>
                  <a:srgbClr val="002060"/>
                </a:solidFill>
                <a:latin typeface="Times New Roman" pitchFamily="18" charset="0"/>
                <a:cs typeface="Times New Roman" pitchFamily="18" charset="0"/>
              </a:rPr>
              <a:t>types</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endParaRPr lang="en-IN" sz="1600" dirty="0" smtClean="0">
              <a:solidFill>
                <a:srgbClr val="002060"/>
              </a:solidFill>
              <a:latin typeface="Times New Roman" pitchFamily="18" charset="0"/>
              <a:cs typeface="Times New Roman" pitchFamily="18" charset="0"/>
            </a:endParaRPr>
          </a:p>
          <a:p>
            <a:pPr>
              <a:buNone/>
            </a:pPr>
            <a:endParaRPr lang="en-US" sz="1600" dirty="0">
              <a:solidFill>
                <a:srgbClr val="00206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1214414" y="2643182"/>
            <a:ext cx="5572142" cy="277762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Array</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800" dirty="0" smtClean="0">
                <a:solidFill>
                  <a:srgbClr val="002060"/>
                </a:solidFill>
                <a:latin typeface="Times New Roman" pitchFamily="18" charset="0"/>
                <a:cs typeface="Times New Roman" pitchFamily="18" charset="0"/>
              </a:rPr>
              <a:t>An array is a collection of elements of the same data type. Like JavaScript,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also allows us to work with arrays of values. An array can be written in two ways</a:t>
            </a:r>
            <a:r>
              <a:rPr lang="en-IN" sz="1800" dirty="0" smtClean="0">
                <a:solidFill>
                  <a:srgbClr val="002060"/>
                </a:solidFill>
                <a:latin typeface="Times New Roman" pitchFamily="18" charset="0"/>
                <a:cs typeface="Times New Roman" pitchFamily="18" charset="0"/>
              </a:rPr>
              <a:t>:</a:t>
            </a:r>
          </a:p>
          <a:p>
            <a:pPr>
              <a:buNone/>
            </a:pPr>
            <a:endParaRPr lang="en-IN" sz="1800" dirty="0" smtClean="0">
              <a:solidFill>
                <a:srgbClr val="002060"/>
              </a:solidFill>
              <a:latin typeface="Times New Roman" pitchFamily="18" charset="0"/>
              <a:cs typeface="Times New Roman" pitchFamily="18" charset="0"/>
            </a:endParaRPr>
          </a:p>
          <a:p>
            <a:pPr>
              <a:buNone/>
            </a:pPr>
            <a:r>
              <a:rPr lang="en-IN" sz="1800" dirty="0" smtClean="0">
                <a:solidFill>
                  <a:srgbClr val="002060"/>
                </a:solidFill>
                <a:latin typeface="Times New Roman" pitchFamily="18" charset="0"/>
                <a:cs typeface="Times New Roman" pitchFamily="18" charset="0"/>
              </a:rPr>
              <a:t>1. Use the type of the elements followed by [] to denote an array of that element type:</a:t>
            </a:r>
          </a:p>
          <a:p>
            <a:pPr>
              <a:buNone/>
            </a:pPr>
            <a:r>
              <a:rPr lang="en-US"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var</a:t>
            </a:r>
            <a:r>
              <a:rPr lang="en-US" sz="1800" dirty="0" smtClean="0">
                <a:solidFill>
                  <a:srgbClr val="002060"/>
                </a:solidFill>
                <a:latin typeface="Times New Roman" pitchFamily="18" charset="0"/>
                <a:cs typeface="Times New Roman" pitchFamily="18" charset="0"/>
              </a:rPr>
              <a:t> list : number[] = [1, 3, 5];  </a:t>
            </a:r>
            <a:endParaRPr lang="en-US" sz="1800" dirty="0" smtClean="0">
              <a:solidFill>
                <a:srgbClr val="002060"/>
              </a:solidFill>
              <a:latin typeface="Times New Roman" pitchFamily="18" charset="0"/>
              <a:cs typeface="Times New Roman" pitchFamily="18" charset="0"/>
            </a:endParaRPr>
          </a:p>
          <a:p>
            <a:pPr>
              <a:buNone/>
            </a:pPr>
            <a:endParaRPr lang="en-US" sz="1800" dirty="0" smtClean="0">
              <a:solidFill>
                <a:srgbClr val="002060"/>
              </a:solidFill>
              <a:latin typeface="Times New Roman" pitchFamily="18" charset="0"/>
              <a:cs typeface="Times New Roman" pitchFamily="18" charset="0"/>
            </a:endParaRPr>
          </a:p>
          <a:p>
            <a:pPr>
              <a:buNone/>
            </a:pPr>
            <a:r>
              <a:rPr lang="en-IN" sz="1800" dirty="0" smtClean="0">
                <a:solidFill>
                  <a:srgbClr val="002060"/>
                </a:solidFill>
                <a:latin typeface="Times New Roman" pitchFamily="18" charset="0"/>
                <a:cs typeface="Times New Roman" pitchFamily="18" charset="0"/>
              </a:rPr>
              <a:t>2. The second way uses a generic array type</a:t>
            </a:r>
            <a:r>
              <a:rPr lang="en-IN" sz="1800" dirty="0" smtClean="0">
                <a:solidFill>
                  <a:srgbClr val="002060"/>
                </a:solidFill>
                <a:latin typeface="Times New Roman" pitchFamily="18" charset="0"/>
                <a:cs typeface="Times New Roman" pitchFamily="18" charset="0"/>
              </a:rPr>
              <a:t>:</a:t>
            </a:r>
          </a:p>
          <a:p>
            <a:pPr>
              <a:buNone/>
            </a:pPr>
            <a:r>
              <a:rPr lang="en-IN" sz="1800" dirty="0" smtClean="0">
                <a:solidFill>
                  <a:srgbClr val="002060"/>
                </a:solidFill>
                <a:latin typeface="Times New Roman" pitchFamily="18" charset="0"/>
                <a:cs typeface="Times New Roman" pitchFamily="18" charset="0"/>
              </a:rPr>
              <a:t> </a:t>
            </a:r>
            <a:r>
              <a:rPr lang="en-IN" sz="1800" dirty="0" smtClean="0">
                <a:solidFill>
                  <a:srgbClr val="002060"/>
                </a:solidFill>
                <a:latin typeface="Times New Roman" pitchFamily="18" charset="0"/>
                <a:cs typeface="Times New Roman" pitchFamily="18" charset="0"/>
              </a:rPr>
              <a:t>                       </a:t>
            </a:r>
            <a:r>
              <a:rPr lang="en-US" sz="1800" dirty="0" err="1" smtClean="0">
                <a:solidFill>
                  <a:srgbClr val="002060"/>
                </a:solidFill>
                <a:latin typeface="Times New Roman" pitchFamily="18" charset="0"/>
                <a:cs typeface="Times New Roman" pitchFamily="18" charset="0"/>
              </a:rPr>
              <a:t>var</a:t>
            </a:r>
            <a:r>
              <a:rPr lang="en-US" sz="1800" dirty="0" smtClean="0">
                <a:solidFill>
                  <a:srgbClr val="002060"/>
                </a:solidFill>
                <a:latin typeface="Times New Roman" pitchFamily="18" charset="0"/>
                <a:cs typeface="Times New Roman" pitchFamily="18" charset="0"/>
              </a:rPr>
              <a:t> list : Array</a:t>
            </a:r>
            <a:r>
              <a:rPr lang="en-US" sz="1800" b="1" dirty="0" smtClean="0">
                <a:solidFill>
                  <a:srgbClr val="002060"/>
                </a:solidFill>
                <a:latin typeface="Times New Roman" pitchFamily="18" charset="0"/>
                <a:cs typeface="Times New Roman" pitchFamily="18" charset="0"/>
              </a:rPr>
              <a:t>&lt;number&gt;</a:t>
            </a:r>
            <a:r>
              <a:rPr lang="en-US" sz="1800" dirty="0" smtClean="0">
                <a:solidFill>
                  <a:srgbClr val="002060"/>
                </a:solidFill>
                <a:latin typeface="Times New Roman" pitchFamily="18" charset="0"/>
                <a:cs typeface="Times New Roman" pitchFamily="18" charset="0"/>
              </a:rPr>
              <a:t> = [1, 3, 5];  </a:t>
            </a:r>
          </a:p>
          <a:p>
            <a:pPr>
              <a:buNone/>
            </a:pPr>
            <a:endParaRPr lang="en-US" sz="1800" dirty="0" smtClean="0">
              <a:solidFill>
                <a:srgbClr val="002060"/>
              </a:solidFill>
              <a:latin typeface="Times New Roman" pitchFamily="18" charset="0"/>
              <a:cs typeface="Times New Roman" pitchFamily="18" charset="0"/>
            </a:endParaRPr>
          </a:p>
          <a:p>
            <a:pPr>
              <a:buNone/>
            </a:pP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err="1" smtClean="0">
                <a:solidFill>
                  <a:srgbClr val="002060"/>
                </a:solidFill>
              </a:rPr>
              <a:t>Touple</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       The </a:t>
            </a:r>
            <a:r>
              <a:rPr lang="en-IN" sz="1600" dirty="0" err="1" smtClean="0">
                <a:solidFill>
                  <a:srgbClr val="002060"/>
                </a:solidFill>
                <a:latin typeface="Times New Roman" pitchFamily="18" charset="0"/>
                <a:cs typeface="Times New Roman" pitchFamily="18" charset="0"/>
              </a:rPr>
              <a:t>Tuple</a:t>
            </a:r>
            <a:r>
              <a:rPr lang="en-IN" sz="1600" dirty="0" smtClean="0">
                <a:solidFill>
                  <a:srgbClr val="002060"/>
                </a:solidFill>
                <a:latin typeface="Times New Roman" pitchFamily="18" charset="0"/>
                <a:cs typeface="Times New Roman" pitchFamily="18" charset="0"/>
              </a:rPr>
              <a:t> is a data type which includes two sets of values of different data types. It allows us to express an array where the type of a fixed number of elements is known, but they are not the same. For example, if we want to represent a value as a pair of a number and a string, then it can be written as</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endParaRPr lang="en-IN" sz="1600"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Example : </a:t>
            </a:r>
          </a:p>
          <a:p>
            <a:r>
              <a:rPr lang="en-IN" sz="1600" dirty="0" smtClean="0">
                <a:solidFill>
                  <a:srgbClr val="002060"/>
                </a:solidFill>
              </a:rPr>
              <a:t>// Declare a </a:t>
            </a:r>
            <a:r>
              <a:rPr lang="en-IN" sz="1600" dirty="0" err="1" smtClean="0">
                <a:solidFill>
                  <a:srgbClr val="002060"/>
                </a:solidFill>
              </a:rPr>
              <a:t>tuple</a:t>
            </a:r>
            <a:r>
              <a:rPr lang="en-IN" sz="1600" dirty="0" smtClean="0">
                <a:solidFill>
                  <a:srgbClr val="002060"/>
                </a:solidFill>
              </a:rPr>
              <a:t>  </a:t>
            </a:r>
          </a:p>
          <a:p>
            <a:r>
              <a:rPr lang="en-IN" sz="1600" dirty="0" smtClean="0">
                <a:solidFill>
                  <a:srgbClr val="002060"/>
                </a:solidFill>
              </a:rPr>
              <a:t>let a: [string, number];  </a:t>
            </a:r>
          </a:p>
          <a:p>
            <a:r>
              <a:rPr lang="en-IN" sz="1600" dirty="0" smtClean="0">
                <a:solidFill>
                  <a:srgbClr val="002060"/>
                </a:solidFill>
              </a:rPr>
              <a:t>  </a:t>
            </a:r>
          </a:p>
          <a:p>
            <a:r>
              <a:rPr lang="en-IN" sz="1600" dirty="0" smtClean="0">
                <a:solidFill>
                  <a:srgbClr val="002060"/>
                </a:solidFill>
              </a:rPr>
              <a:t>// Initialize it  </a:t>
            </a:r>
          </a:p>
          <a:p>
            <a:r>
              <a:rPr lang="en-IN" sz="1600" dirty="0" smtClean="0">
                <a:solidFill>
                  <a:srgbClr val="002060"/>
                </a:solidFill>
              </a:rPr>
              <a:t>a = ["hi", 8, "how", 5]; // OK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Interface</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lnSpcReduction="10000"/>
          </a:bodyPr>
          <a:lstStyle/>
          <a:p>
            <a:pPr>
              <a:buNone/>
            </a:pPr>
            <a:r>
              <a:rPr lang="en-IN" sz="1600" dirty="0" smtClean="0">
                <a:solidFill>
                  <a:srgbClr val="002060"/>
                </a:solidFill>
                <a:latin typeface="Times New Roman" pitchFamily="18" charset="0"/>
                <a:cs typeface="Times New Roman" pitchFamily="18" charset="0"/>
              </a:rPr>
              <a:t>       An </a:t>
            </a:r>
            <a:r>
              <a:rPr lang="en-IN" sz="1600" dirty="0" smtClean="0">
                <a:solidFill>
                  <a:srgbClr val="002060"/>
                </a:solidFill>
                <a:latin typeface="Times New Roman" pitchFamily="18" charset="0"/>
                <a:cs typeface="Times New Roman" pitchFamily="18" charset="0"/>
              </a:rPr>
              <a:t>Interface is a structure which acts as a contract in our application. It defines the syntax for classes to follow, means a class which implements an interface is bound to implement all its members. It cannot be instantiated but can be referenced by the class which implements it. The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compiler uses interface for type-checking that is also known as "duck typing" or "structural </a:t>
            </a:r>
            <a:r>
              <a:rPr lang="en-IN" sz="1600" dirty="0" err="1" smtClean="0">
                <a:solidFill>
                  <a:srgbClr val="002060"/>
                </a:solidFill>
                <a:latin typeface="Times New Roman" pitchFamily="18" charset="0"/>
                <a:cs typeface="Times New Roman" pitchFamily="18" charset="0"/>
              </a:rPr>
              <a:t>subtyping</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b="1" dirty="0" smtClean="0">
                <a:solidFill>
                  <a:srgbClr val="002060"/>
                </a:solidFill>
                <a:latin typeface="Times New Roman" pitchFamily="18" charset="0"/>
                <a:cs typeface="Times New Roman" pitchFamily="18" charset="0"/>
              </a:rPr>
              <a:t>Example</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rPr>
              <a:t>interface Calc {  </a:t>
            </a:r>
          </a:p>
          <a:p>
            <a:pPr>
              <a:buNone/>
            </a:pPr>
            <a:r>
              <a:rPr lang="en-IN" sz="1600" dirty="0" smtClean="0">
                <a:solidFill>
                  <a:srgbClr val="002060"/>
                </a:solidFill>
              </a:rPr>
              <a:t>    subtract (first: number, second: number): any;  </a:t>
            </a:r>
          </a:p>
          <a:p>
            <a:pPr>
              <a:buNone/>
            </a:pPr>
            <a:r>
              <a:rPr lang="en-IN" sz="1600" dirty="0" smtClean="0">
                <a:solidFill>
                  <a:srgbClr val="002060"/>
                </a:solidFill>
              </a:rPr>
              <a:t>}  </a:t>
            </a:r>
          </a:p>
          <a:p>
            <a:pPr>
              <a:buNone/>
            </a:pPr>
            <a:r>
              <a:rPr lang="en-IN" sz="1600" dirty="0" smtClean="0">
                <a:solidFill>
                  <a:srgbClr val="002060"/>
                </a:solidFill>
              </a:rPr>
              <a:t>   </a:t>
            </a:r>
          </a:p>
          <a:p>
            <a:pPr>
              <a:buNone/>
            </a:pPr>
            <a:r>
              <a:rPr lang="en-IN" sz="1600" dirty="0" smtClean="0">
                <a:solidFill>
                  <a:srgbClr val="002060"/>
                </a:solidFill>
              </a:rPr>
              <a:t>let Calculator: Calc = {  </a:t>
            </a:r>
          </a:p>
          <a:p>
            <a:pPr>
              <a:buNone/>
            </a:pPr>
            <a:r>
              <a:rPr lang="en-IN" sz="1600" dirty="0" smtClean="0">
                <a:solidFill>
                  <a:srgbClr val="002060"/>
                </a:solidFill>
              </a:rPr>
              <a:t>    subtract(first: number, second: number) {  </a:t>
            </a:r>
          </a:p>
          <a:p>
            <a:pPr>
              <a:buNone/>
            </a:pPr>
            <a:r>
              <a:rPr lang="en-IN" sz="1600" dirty="0" smtClean="0">
                <a:solidFill>
                  <a:srgbClr val="002060"/>
                </a:solidFill>
              </a:rPr>
              <a:t>        return first - second;  </a:t>
            </a:r>
          </a:p>
          <a:p>
            <a:pPr>
              <a:buNone/>
            </a:pPr>
            <a:r>
              <a:rPr lang="en-IN" sz="1600" dirty="0" smtClean="0">
                <a:solidFill>
                  <a:srgbClr val="002060"/>
                </a:solidFill>
              </a:rPr>
              <a:t>    }  </a:t>
            </a:r>
          </a:p>
          <a:p>
            <a:pPr>
              <a:buNone/>
            </a:pPr>
            <a:r>
              <a:rPr lang="en-IN" sz="1600" dirty="0" smtClean="0">
                <a:solidFill>
                  <a:srgbClr val="002060"/>
                </a:solidFill>
              </a:rPr>
              <a:t>}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Class</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a:buNone/>
            </a:pPr>
            <a:r>
              <a:rPr lang="en-IN" sz="1600" dirty="0" smtClean="0">
                <a:solidFill>
                  <a:srgbClr val="002060"/>
                </a:solidFill>
                <a:latin typeface="Times New Roman" pitchFamily="18" charset="0"/>
                <a:cs typeface="Times New Roman" pitchFamily="18" charset="0"/>
              </a:rPr>
              <a:t>        Classes </a:t>
            </a:r>
            <a:r>
              <a:rPr lang="en-IN" sz="1600" dirty="0" smtClean="0">
                <a:solidFill>
                  <a:srgbClr val="002060"/>
                </a:solidFill>
                <a:latin typeface="Times New Roman" pitchFamily="18" charset="0"/>
                <a:cs typeface="Times New Roman" pitchFamily="18" charset="0"/>
              </a:rPr>
              <a:t>are used to create reusable components and acts as a template for creating objects. It is a logical entity which store variables and functions to perform operations.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gets support for classes from ES6. It is different from the interface which has an implementation inside it, whereas an interface does not have any implementation inside it</a:t>
            </a:r>
            <a:r>
              <a:rPr lang="en-IN" sz="1600" dirty="0" smtClean="0">
                <a:solidFill>
                  <a:srgbClr val="002060"/>
                </a:solidFill>
                <a:latin typeface="Times New Roman" pitchFamily="18" charset="0"/>
                <a:cs typeface="Times New Roman" pitchFamily="18" charset="0"/>
              </a:rPr>
              <a:t>.</a:t>
            </a:r>
          </a:p>
          <a:p>
            <a:pPr>
              <a:buNone/>
            </a:pPr>
            <a:endParaRPr lang="en-IN" sz="1600" b="1" dirty="0" smtClean="0">
              <a:solidFill>
                <a:srgbClr val="002060"/>
              </a:solidFill>
              <a:latin typeface="Times New Roman" pitchFamily="18" charset="0"/>
              <a:cs typeface="Times New Roman" pitchFamily="18" charset="0"/>
            </a:endParaRPr>
          </a:p>
          <a:p>
            <a:pPr>
              <a:buNone/>
            </a:pPr>
            <a:r>
              <a:rPr lang="en-IN" sz="1600" b="1" dirty="0" smtClean="0">
                <a:solidFill>
                  <a:srgbClr val="002060"/>
                </a:solidFill>
                <a:latin typeface="Times New Roman" pitchFamily="18" charset="0"/>
                <a:cs typeface="Times New Roman" pitchFamily="18" charset="0"/>
              </a:rPr>
              <a:t>Example</a:t>
            </a:r>
            <a:r>
              <a:rPr lang="en-IN" sz="1600" dirty="0" smtClean="0">
                <a:solidFill>
                  <a:srgbClr val="002060"/>
                </a:solidFill>
                <a:latin typeface="Times New Roman" pitchFamily="18" charset="0"/>
                <a:cs typeface="Times New Roman" pitchFamily="18" charset="0"/>
              </a:rPr>
              <a:t>:</a:t>
            </a:r>
          </a:p>
          <a:p>
            <a:pPr>
              <a:buNone/>
            </a:pPr>
            <a:endParaRPr lang="en-US" sz="1600" dirty="0" smtClean="0">
              <a:solidFill>
                <a:srgbClr val="002060"/>
              </a:solidFill>
              <a:latin typeface="Times New Roman" pitchFamily="18" charset="0"/>
              <a:cs typeface="Times New Roman" pitchFamily="18" charset="0"/>
            </a:endParaRPr>
          </a:p>
          <a:p>
            <a:pPr>
              <a:buNone/>
            </a:pPr>
            <a:r>
              <a:rPr lang="en-US" sz="1600" dirty="0" smtClean="0">
                <a:solidFill>
                  <a:srgbClr val="002060"/>
                </a:solidFill>
                <a:latin typeface="+mj-lt"/>
                <a:cs typeface="Times New Roman" pitchFamily="18" charset="0"/>
              </a:rPr>
              <a:t>class</a:t>
            </a:r>
            <a:r>
              <a:rPr lang="en-US" sz="1600" dirty="0" smtClean="0">
                <a:solidFill>
                  <a:srgbClr val="002060"/>
                </a:solidFill>
                <a:latin typeface="+mj-lt"/>
                <a:cs typeface="Times New Roman" pitchFamily="18" charset="0"/>
              </a:rPr>
              <a:t> Student  </a:t>
            </a:r>
          </a:p>
          <a:p>
            <a:pPr>
              <a:buNone/>
            </a:pPr>
            <a:r>
              <a:rPr lang="en-US" sz="1600" dirty="0" smtClean="0">
                <a:solidFill>
                  <a:srgbClr val="002060"/>
                </a:solidFill>
                <a:latin typeface="+mj-lt"/>
                <a:cs typeface="Times New Roman" pitchFamily="18" charset="0"/>
              </a:rPr>
              <a:t>{  </a:t>
            </a:r>
          </a:p>
          <a:p>
            <a:pPr>
              <a:buNone/>
            </a:pPr>
            <a:r>
              <a:rPr lang="en-US" sz="1600" dirty="0" smtClean="0">
                <a:solidFill>
                  <a:srgbClr val="002060"/>
                </a:solidFill>
                <a:latin typeface="+mj-lt"/>
                <a:cs typeface="Times New Roman" pitchFamily="18" charset="0"/>
              </a:rPr>
              <a:t>    </a:t>
            </a:r>
            <a:r>
              <a:rPr lang="en-US" sz="1600" dirty="0" err="1" smtClean="0">
                <a:solidFill>
                  <a:srgbClr val="002060"/>
                </a:solidFill>
                <a:latin typeface="+mj-lt"/>
                <a:cs typeface="Times New Roman" pitchFamily="18" charset="0"/>
              </a:rPr>
              <a:t>RollNo</a:t>
            </a:r>
            <a:r>
              <a:rPr lang="en-US" sz="1600" dirty="0" smtClean="0">
                <a:solidFill>
                  <a:srgbClr val="002060"/>
                </a:solidFill>
                <a:latin typeface="+mj-lt"/>
                <a:cs typeface="Times New Roman" pitchFamily="18" charset="0"/>
              </a:rPr>
              <a:t>: number;  </a:t>
            </a:r>
          </a:p>
          <a:p>
            <a:pPr>
              <a:buNone/>
            </a:pPr>
            <a:r>
              <a:rPr lang="en-US" sz="1600" dirty="0" smtClean="0">
                <a:solidFill>
                  <a:srgbClr val="002060"/>
                </a:solidFill>
                <a:latin typeface="+mj-lt"/>
                <a:cs typeface="Times New Roman" pitchFamily="18" charset="0"/>
              </a:rPr>
              <a:t>    Name: string;   </a:t>
            </a:r>
          </a:p>
          <a:p>
            <a:pPr>
              <a:buNone/>
            </a:pPr>
            <a:r>
              <a:rPr lang="en-US" sz="1600" dirty="0" smtClean="0">
                <a:solidFill>
                  <a:srgbClr val="002060"/>
                </a:solidFill>
                <a:latin typeface="+mj-lt"/>
                <a:cs typeface="Times New Roman" pitchFamily="18" charset="0"/>
              </a:rPr>
              <a:t>    constructor(_</a:t>
            </a:r>
            <a:r>
              <a:rPr lang="en-US" sz="1600" dirty="0" err="1" smtClean="0">
                <a:solidFill>
                  <a:srgbClr val="002060"/>
                </a:solidFill>
                <a:latin typeface="+mj-lt"/>
                <a:cs typeface="Times New Roman" pitchFamily="18" charset="0"/>
              </a:rPr>
              <a:t>RollNo</a:t>
            </a:r>
            <a:r>
              <a:rPr lang="en-US" sz="1600" dirty="0" smtClean="0">
                <a:solidFill>
                  <a:srgbClr val="002060"/>
                </a:solidFill>
                <a:latin typeface="+mj-lt"/>
                <a:cs typeface="Times New Roman" pitchFamily="18" charset="0"/>
              </a:rPr>
              <a:t>: number, Name: string)   </a:t>
            </a:r>
          </a:p>
          <a:p>
            <a:pPr>
              <a:buNone/>
            </a:pPr>
            <a:r>
              <a:rPr lang="en-US" sz="1600" dirty="0" smtClean="0">
                <a:solidFill>
                  <a:srgbClr val="002060"/>
                </a:solidFill>
                <a:latin typeface="+mj-lt"/>
                <a:cs typeface="Times New Roman" pitchFamily="18" charset="0"/>
              </a:rPr>
              <a:t>    {  </a:t>
            </a:r>
          </a:p>
          <a:p>
            <a:pPr>
              <a:buNone/>
            </a:pPr>
            <a:r>
              <a:rPr lang="en-US" sz="1600" dirty="0" smtClean="0">
                <a:solidFill>
                  <a:srgbClr val="002060"/>
                </a:solidFill>
                <a:latin typeface="+mj-lt"/>
                <a:cs typeface="Times New Roman" pitchFamily="18" charset="0"/>
              </a:rPr>
              <a:t>        </a:t>
            </a:r>
            <a:r>
              <a:rPr lang="en-US" sz="1600" dirty="0" err="1" smtClean="0">
                <a:solidFill>
                  <a:srgbClr val="002060"/>
                </a:solidFill>
                <a:latin typeface="+mj-lt"/>
                <a:cs typeface="Times New Roman" pitchFamily="18" charset="0"/>
              </a:rPr>
              <a:t>this.RollNo</a:t>
            </a:r>
            <a:r>
              <a:rPr lang="en-US" sz="1600" dirty="0" smtClean="0">
                <a:solidFill>
                  <a:srgbClr val="002060"/>
                </a:solidFill>
                <a:latin typeface="+mj-lt"/>
                <a:cs typeface="Times New Roman" pitchFamily="18" charset="0"/>
              </a:rPr>
              <a:t> = _</a:t>
            </a:r>
            <a:r>
              <a:rPr lang="en-US" sz="1600" dirty="0" err="1" smtClean="0">
                <a:solidFill>
                  <a:srgbClr val="002060"/>
                </a:solidFill>
                <a:latin typeface="+mj-lt"/>
                <a:cs typeface="Times New Roman" pitchFamily="18" charset="0"/>
              </a:rPr>
              <a:t>rollNo</a:t>
            </a:r>
            <a:r>
              <a:rPr lang="en-US" sz="1600" dirty="0" smtClean="0">
                <a:solidFill>
                  <a:srgbClr val="002060"/>
                </a:solidFill>
                <a:latin typeface="+mj-lt"/>
                <a:cs typeface="Times New Roman" pitchFamily="18" charset="0"/>
              </a:rPr>
              <a:t>;  </a:t>
            </a:r>
          </a:p>
          <a:p>
            <a:pPr>
              <a:buNone/>
            </a:pPr>
            <a:r>
              <a:rPr lang="en-US" sz="1600" dirty="0" smtClean="0">
                <a:solidFill>
                  <a:srgbClr val="002060"/>
                </a:solidFill>
                <a:latin typeface="+mj-lt"/>
                <a:cs typeface="Times New Roman" pitchFamily="18" charset="0"/>
              </a:rPr>
              <a:t>        </a:t>
            </a:r>
            <a:r>
              <a:rPr lang="en-US" sz="1600" dirty="0" err="1" smtClean="0">
                <a:solidFill>
                  <a:srgbClr val="002060"/>
                </a:solidFill>
                <a:latin typeface="+mj-lt"/>
                <a:cs typeface="Times New Roman" pitchFamily="18" charset="0"/>
              </a:rPr>
              <a:t>this.Name</a:t>
            </a:r>
            <a:r>
              <a:rPr lang="en-US" sz="1600" dirty="0" smtClean="0">
                <a:solidFill>
                  <a:srgbClr val="002060"/>
                </a:solidFill>
                <a:latin typeface="+mj-lt"/>
                <a:cs typeface="Times New Roman" pitchFamily="18" charset="0"/>
              </a:rPr>
              <a:t> = _name;  </a:t>
            </a:r>
          </a:p>
          <a:p>
            <a:pPr>
              <a:buNone/>
            </a:pPr>
            <a:r>
              <a:rPr lang="en-US" sz="1600" dirty="0" smtClean="0">
                <a:solidFill>
                  <a:srgbClr val="002060"/>
                </a:solidFill>
                <a:latin typeface="+mj-lt"/>
                <a:cs typeface="Times New Roman" pitchFamily="18" charset="0"/>
              </a:rPr>
              <a:t>    }  </a:t>
            </a:r>
          </a:p>
          <a:p>
            <a:pPr>
              <a:buNone/>
            </a:pPr>
            <a:r>
              <a:rPr lang="en-US" sz="1600" dirty="0" smtClean="0">
                <a:solidFill>
                  <a:srgbClr val="002060"/>
                </a:solidFill>
                <a:latin typeface="+mj-lt"/>
                <a:cs typeface="Times New Roman" pitchFamily="18" charset="0"/>
              </a:rPr>
              <a:t>    </a:t>
            </a:r>
            <a:r>
              <a:rPr lang="en-US" sz="1600" dirty="0" err="1" smtClean="0">
                <a:solidFill>
                  <a:srgbClr val="002060"/>
                </a:solidFill>
                <a:latin typeface="+mj-lt"/>
                <a:cs typeface="Times New Roman" pitchFamily="18" charset="0"/>
              </a:rPr>
              <a:t>showDetails</a:t>
            </a:r>
            <a:r>
              <a:rPr lang="en-US" sz="1600" dirty="0" smtClean="0">
                <a:solidFill>
                  <a:srgbClr val="002060"/>
                </a:solidFill>
                <a:latin typeface="+mj-lt"/>
                <a:cs typeface="Times New Roman" pitchFamily="18" charset="0"/>
              </a:rPr>
              <a:t>()  </a:t>
            </a:r>
          </a:p>
          <a:p>
            <a:pPr>
              <a:buNone/>
            </a:pPr>
            <a:r>
              <a:rPr lang="en-US" sz="1600" dirty="0" smtClean="0">
                <a:solidFill>
                  <a:srgbClr val="002060"/>
                </a:solidFill>
                <a:latin typeface="+mj-lt"/>
                <a:cs typeface="Times New Roman" pitchFamily="18" charset="0"/>
              </a:rPr>
              <a:t>    {  </a:t>
            </a:r>
          </a:p>
          <a:p>
            <a:pPr>
              <a:buNone/>
            </a:pPr>
            <a:r>
              <a:rPr lang="en-US" sz="1600" dirty="0" smtClean="0">
                <a:solidFill>
                  <a:srgbClr val="002060"/>
                </a:solidFill>
                <a:latin typeface="+mj-lt"/>
                <a:cs typeface="Times New Roman" pitchFamily="18" charset="0"/>
              </a:rPr>
              <a:t>        console.log(</a:t>
            </a:r>
            <a:r>
              <a:rPr lang="en-US" sz="1600" dirty="0" err="1" smtClean="0">
                <a:solidFill>
                  <a:srgbClr val="002060"/>
                </a:solidFill>
                <a:latin typeface="+mj-lt"/>
                <a:cs typeface="Times New Roman" pitchFamily="18" charset="0"/>
              </a:rPr>
              <a:t>this.rollNo</a:t>
            </a:r>
            <a:r>
              <a:rPr lang="en-US" sz="1600" dirty="0" smtClean="0">
                <a:solidFill>
                  <a:srgbClr val="002060"/>
                </a:solidFill>
                <a:latin typeface="+mj-lt"/>
                <a:cs typeface="Times New Roman" pitchFamily="18" charset="0"/>
              </a:rPr>
              <a:t> + " : " + this.name);  </a:t>
            </a:r>
          </a:p>
          <a:p>
            <a:pPr>
              <a:buNone/>
            </a:pPr>
            <a:r>
              <a:rPr lang="en-US" sz="1600" dirty="0" smtClean="0">
                <a:solidFill>
                  <a:srgbClr val="002060"/>
                </a:solidFill>
                <a:latin typeface="+mj-lt"/>
                <a:cs typeface="Times New Roman" pitchFamily="18" charset="0"/>
              </a:rPr>
              <a:t>    }  </a:t>
            </a:r>
          </a:p>
          <a:p>
            <a:pPr>
              <a:buNone/>
            </a:pPr>
            <a:r>
              <a:rPr lang="en-US" sz="1600" dirty="0" smtClean="0">
                <a:solidFill>
                  <a:srgbClr val="002060"/>
                </a:solidFill>
                <a:latin typeface="+mj-lt"/>
                <a:cs typeface="Times New Roman" pitchFamily="18" charset="0"/>
              </a:rPr>
              <a:t>}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err="1" smtClean="0">
                <a:solidFill>
                  <a:srgbClr val="002060"/>
                </a:solidFill>
              </a:rPr>
              <a:t>Enums</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800" dirty="0" err="1" smtClean="0">
                <a:solidFill>
                  <a:srgbClr val="002060"/>
                </a:solidFill>
                <a:latin typeface="Times New Roman" pitchFamily="18" charset="0"/>
                <a:cs typeface="Times New Roman" pitchFamily="18" charset="0"/>
              </a:rPr>
              <a:t>Enums</a:t>
            </a:r>
            <a:r>
              <a:rPr lang="en-IN" sz="1800" dirty="0" smtClean="0">
                <a:solidFill>
                  <a:srgbClr val="002060"/>
                </a:solidFill>
                <a:latin typeface="Times New Roman" pitchFamily="18" charset="0"/>
                <a:cs typeface="Times New Roman" pitchFamily="18" charset="0"/>
              </a:rPr>
              <a:t> define a set of named constant.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provides both string-based and numeric-based </a:t>
            </a:r>
            <a:r>
              <a:rPr lang="en-IN" sz="1800" dirty="0" err="1" smtClean="0">
                <a:solidFill>
                  <a:srgbClr val="002060"/>
                </a:solidFill>
                <a:latin typeface="Times New Roman" pitchFamily="18" charset="0"/>
                <a:cs typeface="Times New Roman" pitchFamily="18" charset="0"/>
              </a:rPr>
              <a:t>enums</a:t>
            </a:r>
            <a:r>
              <a:rPr lang="en-IN" sz="1800" dirty="0" smtClean="0">
                <a:solidFill>
                  <a:srgbClr val="002060"/>
                </a:solidFill>
                <a:latin typeface="Times New Roman" pitchFamily="18" charset="0"/>
                <a:cs typeface="Times New Roman" pitchFamily="18" charset="0"/>
              </a:rPr>
              <a:t>. By default, </a:t>
            </a:r>
            <a:r>
              <a:rPr lang="en-IN" sz="1800" dirty="0" err="1" smtClean="0">
                <a:solidFill>
                  <a:srgbClr val="002060"/>
                </a:solidFill>
                <a:latin typeface="Times New Roman" pitchFamily="18" charset="0"/>
                <a:cs typeface="Times New Roman" pitchFamily="18" charset="0"/>
              </a:rPr>
              <a:t>enums</a:t>
            </a:r>
            <a:r>
              <a:rPr lang="en-IN" sz="1800" dirty="0" smtClean="0">
                <a:solidFill>
                  <a:srgbClr val="002060"/>
                </a:solidFill>
                <a:latin typeface="Times New Roman" pitchFamily="18" charset="0"/>
                <a:cs typeface="Times New Roman" pitchFamily="18" charset="0"/>
              </a:rPr>
              <a:t> begin numbering their elements starting from 0, but we can also change this by manually setting the value to one of its elements.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a:t>
            </a:r>
            <a:r>
              <a:rPr lang="en-IN" sz="1800" dirty="0" smtClean="0">
                <a:solidFill>
                  <a:srgbClr val="002060"/>
                </a:solidFill>
                <a:latin typeface="Times New Roman" pitchFamily="18" charset="0"/>
                <a:cs typeface="Times New Roman" pitchFamily="18" charset="0"/>
              </a:rPr>
              <a:t>gets support for </a:t>
            </a:r>
            <a:r>
              <a:rPr lang="en-IN" sz="1800" dirty="0" err="1" smtClean="0">
                <a:solidFill>
                  <a:srgbClr val="002060"/>
                </a:solidFill>
                <a:latin typeface="Times New Roman" pitchFamily="18" charset="0"/>
                <a:cs typeface="Times New Roman" pitchFamily="18" charset="0"/>
              </a:rPr>
              <a:t>enums</a:t>
            </a:r>
            <a:r>
              <a:rPr lang="en-IN" sz="1800" dirty="0" smtClean="0">
                <a:solidFill>
                  <a:srgbClr val="002060"/>
                </a:solidFill>
                <a:latin typeface="Times New Roman" pitchFamily="18" charset="0"/>
                <a:cs typeface="Times New Roman" pitchFamily="18" charset="0"/>
              </a:rPr>
              <a:t> from ES6</a:t>
            </a:r>
            <a:r>
              <a:rPr lang="en-IN" sz="1800" dirty="0" smtClean="0">
                <a:solidFill>
                  <a:srgbClr val="002060"/>
                </a:solidFill>
                <a:latin typeface="Times New Roman" pitchFamily="18" charset="0"/>
                <a:cs typeface="Times New Roman" pitchFamily="18" charset="0"/>
              </a:rPr>
              <a:t>.</a:t>
            </a:r>
          </a:p>
          <a:p>
            <a:pPr>
              <a:buNone/>
            </a:pPr>
            <a:endParaRPr lang="en-IN" sz="1800" dirty="0" smtClean="0">
              <a:solidFill>
                <a:srgbClr val="002060"/>
              </a:solidFill>
              <a:latin typeface="Times New Roman" pitchFamily="18" charset="0"/>
              <a:cs typeface="Times New Roman" pitchFamily="18" charset="0"/>
            </a:endParaRPr>
          </a:p>
          <a:p>
            <a:pPr>
              <a:buNone/>
            </a:pPr>
            <a:endParaRPr lang="en-IN" sz="1800"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rPr>
              <a:t>Example</a:t>
            </a:r>
          </a:p>
          <a:p>
            <a:pPr>
              <a:buNone/>
            </a:pPr>
            <a:endParaRPr lang="en-IN" sz="1800" b="1" dirty="0" smtClean="0">
              <a:solidFill>
                <a:srgbClr val="002060"/>
              </a:solidFill>
              <a:latin typeface="Times New Roman" pitchFamily="18" charset="0"/>
              <a:cs typeface="Times New Roman" pitchFamily="18" charset="0"/>
            </a:endParaRPr>
          </a:p>
          <a:p>
            <a:pPr>
              <a:buNone/>
            </a:pPr>
            <a:r>
              <a:rPr lang="en-IN" sz="1800" dirty="0" err="1" smtClean="0">
                <a:solidFill>
                  <a:srgbClr val="002060"/>
                </a:solidFill>
              </a:rPr>
              <a:t>enum</a:t>
            </a:r>
            <a:r>
              <a:rPr lang="en-IN" sz="1800" dirty="0" smtClean="0">
                <a:solidFill>
                  <a:srgbClr val="002060"/>
                </a:solidFill>
              </a:rPr>
              <a:t> </a:t>
            </a:r>
            <a:r>
              <a:rPr lang="en-IN" sz="1800" dirty="0" err="1" smtClean="0">
                <a:solidFill>
                  <a:srgbClr val="002060"/>
                </a:solidFill>
              </a:rPr>
              <a:t>Color</a:t>
            </a:r>
            <a:r>
              <a:rPr lang="en-IN" sz="1800" dirty="0" smtClean="0">
                <a:solidFill>
                  <a:srgbClr val="002060"/>
                </a:solidFill>
              </a:rPr>
              <a:t> {  </a:t>
            </a:r>
          </a:p>
          <a:p>
            <a:pPr>
              <a:buNone/>
            </a:pPr>
            <a:r>
              <a:rPr lang="en-IN" sz="1800" dirty="0" smtClean="0">
                <a:solidFill>
                  <a:srgbClr val="002060"/>
                </a:solidFill>
              </a:rPr>
              <a:t>        Red, Green, Blue  </a:t>
            </a:r>
          </a:p>
          <a:p>
            <a:pPr>
              <a:buNone/>
            </a:pPr>
            <a:r>
              <a:rPr lang="en-IN" sz="1800" dirty="0" smtClean="0">
                <a:solidFill>
                  <a:srgbClr val="002060"/>
                </a:solidFill>
              </a:rPr>
              <a:t>};  </a:t>
            </a:r>
          </a:p>
          <a:p>
            <a:pPr>
              <a:buNone/>
            </a:pPr>
            <a:r>
              <a:rPr lang="en-IN" sz="1800" dirty="0" smtClean="0">
                <a:solidFill>
                  <a:srgbClr val="002060"/>
                </a:solidFill>
              </a:rPr>
              <a:t>let c: </a:t>
            </a:r>
            <a:r>
              <a:rPr lang="en-IN" sz="1800" dirty="0" err="1" smtClean="0">
                <a:solidFill>
                  <a:srgbClr val="002060"/>
                </a:solidFill>
              </a:rPr>
              <a:t>Color</a:t>
            </a:r>
            <a:r>
              <a:rPr lang="en-IN" sz="1800" dirty="0" smtClean="0">
                <a:solidFill>
                  <a:srgbClr val="002060"/>
                </a:solidFill>
              </a:rPr>
              <a:t>;  </a:t>
            </a:r>
          </a:p>
          <a:p>
            <a:pPr>
              <a:buNone/>
            </a:pPr>
            <a:r>
              <a:rPr lang="en-IN" sz="1800" dirty="0" err="1" smtClean="0">
                <a:solidFill>
                  <a:srgbClr val="002060"/>
                </a:solidFill>
              </a:rPr>
              <a:t>ColorColor</a:t>
            </a:r>
            <a:r>
              <a:rPr lang="en-IN" sz="1800" dirty="0" smtClean="0">
                <a:solidFill>
                  <a:srgbClr val="002060"/>
                </a:solidFill>
              </a:rPr>
              <a:t> = </a:t>
            </a:r>
            <a:r>
              <a:rPr lang="en-IN" sz="1800" dirty="0" err="1" smtClean="0">
                <a:solidFill>
                  <a:srgbClr val="002060"/>
                </a:solidFill>
              </a:rPr>
              <a:t>Color.Green</a:t>
            </a:r>
            <a:r>
              <a:rPr lang="en-IN" sz="1800" dirty="0" smtClean="0">
                <a:solidFill>
                  <a:srgbClr val="002060"/>
                </a:solidFill>
              </a:rPr>
              <a:t>;  </a:t>
            </a:r>
          </a:p>
          <a:p>
            <a:pPr>
              <a:buNone/>
            </a:pPr>
            <a:endParaRPr lang="en-US" sz="1800" b="1" dirty="0">
              <a:solidFill>
                <a:srgbClr val="002060"/>
              </a:solidFill>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Functions</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        A </a:t>
            </a:r>
            <a:r>
              <a:rPr lang="en-IN" sz="1600" dirty="0" smtClean="0">
                <a:solidFill>
                  <a:srgbClr val="002060"/>
                </a:solidFill>
                <a:latin typeface="Times New Roman" pitchFamily="18" charset="0"/>
                <a:cs typeface="Times New Roman" pitchFamily="18" charset="0"/>
              </a:rPr>
              <a:t>function is the logical blocks of code to organize the program. Like JavaScript,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can also be used to create functions either as a </a:t>
            </a:r>
            <a:r>
              <a:rPr lang="en-IN" sz="1600" b="1" dirty="0" smtClean="0">
                <a:solidFill>
                  <a:srgbClr val="002060"/>
                </a:solidFill>
                <a:latin typeface="Times New Roman" pitchFamily="18" charset="0"/>
                <a:cs typeface="Times New Roman" pitchFamily="18" charset="0"/>
              </a:rPr>
              <a:t>named function</a:t>
            </a:r>
            <a:r>
              <a:rPr lang="en-IN" sz="1600" dirty="0" smtClean="0">
                <a:solidFill>
                  <a:srgbClr val="002060"/>
                </a:solidFill>
                <a:latin typeface="Times New Roman" pitchFamily="18" charset="0"/>
                <a:cs typeface="Times New Roman" pitchFamily="18" charset="0"/>
              </a:rPr>
              <a:t> or as an </a:t>
            </a:r>
            <a:r>
              <a:rPr lang="en-IN" sz="1600" b="1" dirty="0" smtClean="0">
                <a:solidFill>
                  <a:srgbClr val="002060"/>
                </a:solidFill>
                <a:latin typeface="Times New Roman" pitchFamily="18" charset="0"/>
                <a:cs typeface="Times New Roman" pitchFamily="18" charset="0"/>
              </a:rPr>
              <a:t>anonymous function</a:t>
            </a:r>
            <a:r>
              <a:rPr lang="en-IN" sz="1600" dirty="0" smtClean="0">
                <a:solidFill>
                  <a:srgbClr val="002060"/>
                </a:solidFill>
                <a:latin typeface="Times New Roman" pitchFamily="18" charset="0"/>
                <a:cs typeface="Times New Roman" pitchFamily="18" charset="0"/>
              </a:rPr>
              <a:t>. Functions ensure that our program is readable, maintainable, and reusable. A function declaration has a function's name, return type, and </a:t>
            </a:r>
            <a:r>
              <a:rPr lang="en-IN" sz="1600" dirty="0" smtClean="0">
                <a:solidFill>
                  <a:srgbClr val="002060"/>
                </a:solidFill>
                <a:latin typeface="Times New Roman" pitchFamily="18" charset="0"/>
                <a:cs typeface="Times New Roman" pitchFamily="18" charset="0"/>
              </a:rPr>
              <a:t>parameters.</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Example</a:t>
            </a:r>
          </a:p>
          <a:p>
            <a:pPr>
              <a:buNone/>
            </a:pPr>
            <a:r>
              <a:rPr lang="en-IN" sz="1600" dirty="0" smtClean="0">
                <a:solidFill>
                  <a:srgbClr val="002060"/>
                </a:solidFill>
              </a:rPr>
              <a:t>//named function with number as parameters type and return type  </a:t>
            </a:r>
          </a:p>
          <a:p>
            <a:pPr>
              <a:buNone/>
            </a:pPr>
            <a:r>
              <a:rPr lang="en-IN" sz="1600" dirty="0" smtClean="0">
                <a:solidFill>
                  <a:srgbClr val="002060"/>
                </a:solidFill>
              </a:rPr>
              <a:t>function add(a: number, b: number): number {  </a:t>
            </a:r>
          </a:p>
          <a:p>
            <a:pPr>
              <a:buNone/>
            </a:pPr>
            <a:r>
              <a:rPr lang="en-IN" sz="1600" dirty="0" smtClean="0">
                <a:solidFill>
                  <a:srgbClr val="002060"/>
                </a:solidFill>
              </a:rPr>
              <a:t>            return a + b;  </a:t>
            </a:r>
          </a:p>
          <a:p>
            <a:pPr>
              <a:buNone/>
            </a:pPr>
            <a:r>
              <a:rPr lang="en-IN" sz="1600" dirty="0" smtClean="0">
                <a:solidFill>
                  <a:srgbClr val="002060"/>
                </a:solidFill>
              </a:rPr>
              <a:t>}  </a:t>
            </a:r>
          </a:p>
          <a:p>
            <a:pPr>
              <a:buNone/>
            </a:pPr>
            <a:r>
              <a:rPr lang="en-IN" sz="1600" dirty="0" smtClean="0">
                <a:solidFill>
                  <a:srgbClr val="002060"/>
                </a:solidFill>
              </a:rPr>
              <a:t>  </a:t>
            </a:r>
          </a:p>
          <a:p>
            <a:pPr>
              <a:buNone/>
            </a:pPr>
            <a:r>
              <a:rPr lang="en-IN" sz="1600" dirty="0" smtClean="0">
                <a:solidFill>
                  <a:srgbClr val="002060"/>
                </a:solidFill>
              </a:rPr>
              <a:t>//anonymous function with number as parameters type and return type  </a:t>
            </a:r>
          </a:p>
          <a:p>
            <a:pPr>
              <a:buNone/>
            </a:pPr>
            <a:r>
              <a:rPr lang="en-IN" sz="1600" dirty="0" smtClean="0">
                <a:solidFill>
                  <a:srgbClr val="002060"/>
                </a:solidFill>
              </a:rPr>
              <a:t>let sum = function (a: number, y: number): number {  </a:t>
            </a:r>
          </a:p>
          <a:p>
            <a:pPr>
              <a:buNone/>
            </a:pPr>
            <a:r>
              <a:rPr lang="en-IN" sz="1600" dirty="0" smtClean="0">
                <a:solidFill>
                  <a:srgbClr val="002060"/>
                </a:solidFill>
              </a:rPr>
              <a:t>            return a + b;  </a:t>
            </a:r>
          </a:p>
          <a:p>
            <a:pPr>
              <a:buNone/>
            </a:pPr>
            <a:r>
              <a:rPr lang="en-IN" sz="1600" dirty="0" smtClean="0">
                <a:solidFill>
                  <a:srgbClr val="002060"/>
                </a:solidFill>
              </a:rPr>
              <a:t>};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Generic</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400" dirty="0" smtClean="0">
                <a:solidFill>
                  <a:srgbClr val="002060"/>
                </a:solidFill>
                <a:latin typeface="Times New Roman" pitchFamily="18" charset="0"/>
                <a:cs typeface="Times New Roman" pitchFamily="18" charset="0"/>
              </a:rPr>
              <a:t>        Generic </a:t>
            </a:r>
            <a:r>
              <a:rPr lang="en-IN" sz="1400" dirty="0" smtClean="0">
                <a:solidFill>
                  <a:srgbClr val="002060"/>
                </a:solidFill>
                <a:latin typeface="Times New Roman" pitchFamily="18" charset="0"/>
                <a:cs typeface="Times New Roman" pitchFamily="18" charset="0"/>
              </a:rPr>
              <a:t>is used to create a component which can work with a variety of data type rather than a single one. It allows a way to create reusable components. It ensures that the program is flexible as well as scalable in the long term. </a:t>
            </a:r>
            <a:r>
              <a:rPr lang="en-IN" sz="1400" dirty="0" err="1" smtClean="0">
                <a:solidFill>
                  <a:srgbClr val="002060"/>
                </a:solidFill>
                <a:latin typeface="Times New Roman" pitchFamily="18" charset="0"/>
                <a:cs typeface="Times New Roman" pitchFamily="18" charset="0"/>
              </a:rPr>
              <a:t>TypeScript</a:t>
            </a:r>
            <a:r>
              <a:rPr lang="en-IN" sz="1400" dirty="0" smtClean="0">
                <a:solidFill>
                  <a:srgbClr val="002060"/>
                </a:solidFill>
                <a:latin typeface="Times New Roman" pitchFamily="18" charset="0"/>
                <a:cs typeface="Times New Roman" pitchFamily="18" charset="0"/>
              </a:rPr>
              <a:t> uses generics with the type variable &lt;T&gt; that denotes types. The type of generic functions is just like non-generic functions, with the type parameters listed first, similarly to function declarations</a:t>
            </a:r>
            <a:r>
              <a:rPr lang="en-IN" sz="1400" dirty="0" smtClean="0">
                <a:solidFill>
                  <a:srgbClr val="002060"/>
                </a:solidFill>
                <a:latin typeface="Times New Roman" pitchFamily="18" charset="0"/>
                <a:cs typeface="Times New Roman" pitchFamily="18" charset="0"/>
              </a:rPr>
              <a:t>.</a:t>
            </a:r>
          </a:p>
          <a:p>
            <a:pPr>
              <a:buNone/>
            </a:pPr>
            <a:endParaRPr lang="en-IN" sz="1400" dirty="0" smtClean="0">
              <a:solidFill>
                <a:srgbClr val="002060"/>
              </a:solidFill>
              <a:latin typeface="Times New Roman" pitchFamily="18" charset="0"/>
              <a:cs typeface="Times New Roman" pitchFamily="18" charset="0"/>
            </a:endParaRPr>
          </a:p>
          <a:p>
            <a:pPr>
              <a:buNone/>
            </a:pPr>
            <a:r>
              <a:rPr lang="en-US" sz="1400" b="1" dirty="0" smtClean="0"/>
              <a:t>Example</a:t>
            </a:r>
          </a:p>
          <a:p>
            <a:pPr>
              <a:buNone/>
            </a:pPr>
            <a:endParaRPr lang="en-IN" sz="1400" b="1" dirty="0" smtClean="0">
              <a:solidFill>
                <a:srgbClr val="002060"/>
              </a:solidFill>
              <a:latin typeface="Times New Roman" pitchFamily="18" charset="0"/>
              <a:cs typeface="Times New Roman" pitchFamily="18" charset="0"/>
            </a:endParaRPr>
          </a:p>
          <a:p>
            <a:pPr>
              <a:buNone/>
            </a:pPr>
            <a:r>
              <a:rPr lang="en-IN" sz="1400" dirty="0" smtClean="0">
                <a:solidFill>
                  <a:srgbClr val="002060"/>
                </a:solidFill>
              </a:rPr>
              <a:t>function identity</a:t>
            </a:r>
            <a:r>
              <a:rPr lang="en-IN" sz="1400" b="1" dirty="0" smtClean="0">
                <a:solidFill>
                  <a:srgbClr val="002060"/>
                </a:solidFill>
              </a:rPr>
              <a:t>&lt;T&gt;</a:t>
            </a:r>
            <a:r>
              <a:rPr lang="en-IN" sz="1400" dirty="0" smtClean="0">
                <a:solidFill>
                  <a:srgbClr val="002060"/>
                </a:solidFill>
              </a:rPr>
              <a:t>(</a:t>
            </a:r>
            <a:r>
              <a:rPr lang="en-IN" sz="1400" dirty="0" err="1" smtClean="0">
                <a:solidFill>
                  <a:srgbClr val="002060"/>
                </a:solidFill>
              </a:rPr>
              <a:t>arg</a:t>
            </a:r>
            <a:r>
              <a:rPr lang="en-IN" sz="1400" dirty="0" smtClean="0">
                <a:solidFill>
                  <a:srgbClr val="002060"/>
                </a:solidFill>
              </a:rPr>
              <a:t>: T): T {  </a:t>
            </a:r>
          </a:p>
          <a:p>
            <a:pPr>
              <a:buNone/>
            </a:pPr>
            <a:r>
              <a:rPr lang="en-IN" sz="1400" dirty="0" smtClean="0">
                <a:solidFill>
                  <a:srgbClr val="002060"/>
                </a:solidFill>
              </a:rPr>
              <a:t>    return </a:t>
            </a:r>
            <a:r>
              <a:rPr lang="en-IN" sz="1400" dirty="0" err="1" smtClean="0">
                <a:solidFill>
                  <a:srgbClr val="002060"/>
                </a:solidFill>
              </a:rPr>
              <a:t>arg</a:t>
            </a:r>
            <a:r>
              <a:rPr lang="en-IN" sz="1400" dirty="0" smtClean="0">
                <a:solidFill>
                  <a:srgbClr val="002060"/>
                </a:solidFill>
              </a:rPr>
              <a:t>;  </a:t>
            </a:r>
          </a:p>
          <a:p>
            <a:pPr>
              <a:buNone/>
            </a:pPr>
            <a:r>
              <a:rPr lang="en-IN" sz="1400" dirty="0" smtClean="0">
                <a:solidFill>
                  <a:srgbClr val="002060"/>
                </a:solidFill>
              </a:rPr>
              <a:t>}  </a:t>
            </a:r>
          </a:p>
          <a:p>
            <a:pPr>
              <a:buNone/>
            </a:pPr>
            <a:r>
              <a:rPr lang="en-IN" sz="1400" dirty="0" smtClean="0">
                <a:solidFill>
                  <a:srgbClr val="002060"/>
                </a:solidFill>
              </a:rPr>
              <a:t>let output1 = identity</a:t>
            </a:r>
            <a:r>
              <a:rPr lang="en-IN" sz="1400" b="1" dirty="0" smtClean="0">
                <a:solidFill>
                  <a:srgbClr val="002060"/>
                </a:solidFill>
              </a:rPr>
              <a:t>&lt;string&gt;</a:t>
            </a:r>
            <a:r>
              <a:rPr lang="en-IN" sz="1400" dirty="0" smtClean="0">
                <a:solidFill>
                  <a:srgbClr val="002060"/>
                </a:solidFill>
              </a:rPr>
              <a:t>("</a:t>
            </a:r>
            <a:r>
              <a:rPr lang="en-IN" sz="1400" dirty="0" err="1" smtClean="0">
                <a:solidFill>
                  <a:srgbClr val="002060"/>
                </a:solidFill>
              </a:rPr>
              <a:t>myString</a:t>
            </a:r>
            <a:r>
              <a:rPr lang="en-IN" sz="1400" dirty="0" smtClean="0">
                <a:solidFill>
                  <a:srgbClr val="002060"/>
                </a:solidFill>
              </a:rPr>
              <a:t>");  </a:t>
            </a:r>
          </a:p>
          <a:p>
            <a:pPr>
              <a:buNone/>
            </a:pPr>
            <a:r>
              <a:rPr lang="en-IN" sz="1400" dirty="0" smtClean="0">
                <a:solidFill>
                  <a:srgbClr val="002060"/>
                </a:solidFill>
              </a:rPr>
              <a:t>let output2 = identity</a:t>
            </a:r>
            <a:r>
              <a:rPr lang="en-IN" sz="1400" b="1" dirty="0" smtClean="0">
                <a:solidFill>
                  <a:srgbClr val="002060"/>
                </a:solidFill>
              </a:rPr>
              <a:t>&lt;number&gt;</a:t>
            </a:r>
            <a:r>
              <a:rPr lang="en-IN" sz="1400" dirty="0" smtClean="0">
                <a:solidFill>
                  <a:srgbClr val="002060"/>
                </a:solidFill>
              </a:rPr>
              <a:t>( 100 );  </a:t>
            </a:r>
          </a:p>
          <a:p>
            <a:pPr>
              <a:buNone/>
            </a:pPr>
            <a:endParaRPr lang="en-US" sz="1400" dirty="0">
              <a:solidFill>
                <a:srgbClr val="00206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Decorators</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IN" sz="1600" dirty="0" smtClean="0">
                <a:solidFill>
                  <a:srgbClr val="002060"/>
                </a:solidFill>
                <a:latin typeface="Times New Roman" pitchFamily="18" charset="0"/>
                <a:cs typeface="Times New Roman" pitchFamily="18" charset="0"/>
              </a:rPr>
              <a:t>A decorator is a special of data type which can be attached to a class declaration, method, property, </a:t>
            </a:r>
            <a:r>
              <a:rPr lang="en-IN" sz="1600" dirty="0" err="1" smtClean="0">
                <a:solidFill>
                  <a:srgbClr val="002060"/>
                </a:solidFill>
                <a:latin typeface="Times New Roman" pitchFamily="18" charset="0"/>
                <a:cs typeface="Times New Roman" pitchFamily="18" charset="0"/>
              </a:rPr>
              <a:t>accessor</a:t>
            </a:r>
            <a:r>
              <a:rPr lang="en-IN" sz="1600" dirty="0" smtClean="0">
                <a:solidFill>
                  <a:srgbClr val="002060"/>
                </a:solidFill>
                <a:latin typeface="Times New Roman" pitchFamily="18" charset="0"/>
                <a:cs typeface="Times New Roman" pitchFamily="18" charset="0"/>
              </a:rPr>
              <a:t>, and parameter. It provides a way to add both annotations and a meta-</a:t>
            </a:r>
            <a:r>
              <a:rPr lang="en-IN" sz="1600" dirty="0" err="1" smtClean="0">
                <a:solidFill>
                  <a:srgbClr val="002060"/>
                </a:solidFill>
                <a:latin typeface="Times New Roman" pitchFamily="18" charset="0"/>
                <a:cs typeface="Times New Roman" pitchFamily="18" charset="0"/>
              </a:rPr>
              <a:t>programing</a:t>
            </a:r>
            <a:r>
              <a:rPr lang="en-IN" sz="1600" dirty="0" smtClean="0">
                <a:solidFill>
                  <a:srgbClr val="002060"/>
                </a:solidFill>
                <a:latin typeface="Times New Roman" pitchFamily="18" charset="0"/>
                <a:cs typeface="Times New Roman" pitchFamily="18" charset="0"/>
              </a:rPr>
              <a:t> syntax for classes and functions. It is used with "@" symbol.</a:t>
            </a:r>
          </a:p>
          <a:p>
            <a:r>
              <a:rPr lang="en-IN" sz="1600" dirty="0" smtClean="0">
                <a:solidFill>
                  <a:srgbClr val="002060"/>
                </a:solidFill>
                <a:latin typeface="Times New Roman" pitchFamily="18" charset="0"/>
                <a:cs typeface="Times New Roman" pitchFamily="18" charset="0"/>
              </a:rPr>
              <a:t>A decorator is an experimental feature which may change in future releases. To enable support for the decorator, we must enable the </a:t>
            </a:r>
            <a:r>
              <a:rPr lang="en-IN" sz="1600" b="1" dirty="0" err="1" smtClean="0">
                <a:solidFill>
                  <a:srgbClr val="002060"/>
                </a:solidFill>
                <a:latin typeface="Times New Roman" pitchFamily="18" charset="0"/>
                <a:cs typeface="Times New Roman" pitchFamily="18" charset="0"/>
              </a:rPr>
              <a:t>experimentalDecorators</a:t>
            </a:r>
            <a:r>
              <a:rPr lang="en-IN" sz="1600" dirty="0" smtClean="0">
                <a:solidFill>
                  <a:srgbClr val="002060"/>
                </a:solidFill>
                <a:latin typeface="Times New Roman" pitchFamily="18" charset="0"/>
                <a:cs typeface="Times New Roman" pitchFamily="18" charset="0"/>
              </a:rPr>
              <a:t> compiler option either on the </a:t>
            </a:r>
            <a:r>
              <a:rPr lang="en-IN" sz="1600" b="1" dirty="0" smtClean="0">
                <a:solidFill>
                  <a:srgbClr val="002060"/>
                </a:solidFill>
                <a:latin typeface="Times New Roman" pitchFamily="18" charset="0"/>
                <a:cs typeface="Times New Roman" pitchFamily="18" charset="0"/>
              </a:rPr>
              <a:t>command line</a:t>
            </a:r>
            <a:r>
              <a:rPr lang="en-IN" sz="1600" dirty="0" smtClean="0">
                <a:solidFill>
                  <a:srgbClr val="002060"/>
                </a:solidFill>
                <a:latin typeface="Times New Roman" pitchFamily="18" charset="0"/>
                <a:cs typeface="Times New Roman" pitchFamily="18" charset="0"/>
              </a:rPr>
              <a:t> or in our </a:t>
            </a:r>
            <a:r>
              <a:rPr lang="en-IN" sz="1600" dirty="0" err="1" smtClean="0">
                <a:solidFill>
                  <a:srgbClr val="002060"/>
                </a:solidFill>
                <a:latin typeface="Times New Roman" pitchFamily="18" charset="0"/>
                <a:cs typeface="Times New Roman" pitchFamily="18" charset="0"/>
              </a:rPr>
              <a:t>tsconfig.json</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t>Example</a:t>
            </a:r>
          </a:p>
          <a:p>
            <a:r>
              <a:rPr lang="en-US" sz="1600" dirty="0" smtClean="0"/>
              <a:t>function f() {  </a:t>
            </a:r>
          </a:p>
          <a:p>
            <a:r>
              <a:rPr lang="en-US" sz="1600" dirty="0" smtClean="0"/>
              <a:t>    console.log("f(): evaluated");  </a:t>
            </a:r>
          </a:p>
          <a:p>
            <a:r>
              <a:rPr lang="en-US" sz="1600" dirty="0" smtClean="0"/>
              <a:t>    return function (target, </a:t>
            </a:r>
            <a:r>
              <a:rPr lang="en-US" sz="1600" dirty="0" err="1" smtClean="0"/>
              <a:t>propertyKey</a:t>
            </a:r>
            <a:r>
              <a:rPr lang="en-US" sz="1600" dirty="0" smtClean="0"/>
              <a:t>: string, descriptor: </a:t>
            </a:r>
            <a:r>
              <a:rPr lang="en-US" sz="1600" dirty="0" err="1" smtClean="0"/>
              <a:t>PropertyDescriptor</a:t>
            </a:r>
            <a:r>
              <a:rPr lang="en-US" sz="1600" dirty="0" smtClean="0"/>
              <a:t>) {  </a:t>
            </a:r>
          </a:p>
          <a:p>
            <a:r>
              <a:rPr lang="en-US" sz="1600" dirty="0" smtClean="0"/>
              <a:t>        console.log("f(): called");  </a:t>
            </a:r>
          </a:p>
          <a:p>
            <a:r>
              <a:rPr lang="en-US" sz="1600" dirty="0" smtClean="0"/>
              <a:t>    }  </a:t>
            </a:r>
          </a:p>
          <a:p>
            <a:r>
              <a:rPr lang="en-US" sz="1600" dirty="0" smtClean="0"/>
              <a:t>}  </a:t>
            </a:r>
          </a:p>
          <a:p>
            <a:r>
              <a:rPr lang="en-US" sz="1600" dirty="0" smtClean="0"/>
              <a:t>  </a:t>
            </a:r>
          </a:p>
          <a:p>
            <a:r>
              <a:rPr lang="en-US" sz="1600" dirty="0" smtClean="0"/>
              <a:t>class C {  </a:t>
            </a:r>
          </a:p>
          <a:p>
            <a:r>
              <a:rPr lang="en-US" sz="1600" dirty="0" smtClean="0"/>
              <a:t>    @f()  </a:t>
            </a:r>
          </a:p>
          <a:p>
            <a:r>
              <a:rPr lang="en-US" sz="1600" dirty="0" smtClean="0"/>
              <a:t>    method() {}  </a:t>
            </a:r>
          </a:p>
          <a:p>
            <a:r>
              <a:rPr lang="en-US" sz="1600" dirty="0" smtClean="0"/>
              <a:t>}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History </a:t>
            </a:r>
            <a:r>
              <a:rPr lang="en-US" b="1" dirty="0" smtClean="0">
                <a:solidFill>
                  <a:srgbClr val="002060"/>
                </a:solidFill>
              </a:rPr>
              <a:t>of TypeScript</a:t>
            </a:r>
            <a:br>
              <a:rPr lang="en-US" b="1" dirty="0" smtClean="0">
                <a:solidFill>
                  <a:srgbClr val="002060"/>
                </a:solidFill>
              </a:rPr>
            </a:br>
            <a:endParaRPr lang="en-US" b="1"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pPr>
              <a:buNone/>
            </a:pP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In 2010, Anders Hejlsberg, a core member of the development team of C# language, started working on </a:t>
            </a:r>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 at Microsoft. The first version of </a:t>
            </a:r>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 was released to the public in the month of 1st October 2012 and was </a:t>
            </a:r>
            <a:r>
              <a:rPr lang="en-IN" dirty="0" err="1" smtClean="0">
                <a:solidFill>
                  <a:srgbClr val="002060"/>
                </a:solidFill>
                <a:latin typeface="Times New Roman" pitchFamily="18" charset="0"/>
                <a:cs typeface="Times New Roman" pitchFamily="18" charset="0"/>
              </a:rPr>
              <a:t>labeled</a:t>
            </a:r>
            <a:r>
              <a:rPr lang="en-IN" dirty="0" smtClean="0">
                <a:solidFill>
                  <a:srgbClr val="002060"/>
                </a:solidFill>
                <a:latin typeface="Times New Roman" pitchFamily="18" charset="0"/>
                <a:cs typeface="Times New Roman" pitchFamily="18" charset="0"/>
              </a:rPr>
              <a:t> as version 0.8. Now, it is maintained by Microsoft under the Apache 2 license. The latest version of Typescript is </a:t>
            </a:r>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 3.5, which was released to the public on May 2019.</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rPr>
              <a:t/>
            </a:r>
            <a:br>
              <a:rPr lang="en-IN" b="1" dirty="0" smtClean="0">
                <a:solidFill>
                  <a:srgbClr val="002060"/>
                </a:solidFill>
              </a:rPr>
            </a:br>
            <a:r>
              <a:rPr lang="en-IN" b="1" dirty="0" smtClean="0">
                <a:solidFill>
                  <a:srgbClr val="002060"/>
                </a:solidFill>
              </a:rPr>
              <a:t>Null </a:t>
            </a:r>
            <a:r>
              <a:rPr lang="en-IN" b="1" dirty="0" smtClean="0">
                <a:solidFill>
                  <a:srgbClr val="002060"/>
                </a:solidFill>
              </a:rPr>
              <a:t/>
            </a:r>
            <a:br>
              <a:rPr lang="en-IN"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1800" dirty="0" smtClean="0">
                <a:solidFill>
                  <a:srgbClr val="002060"/>
                </a:solidFill>
                <a:latin typeface="Times New Roman" pitchFamily="18" charset="0"/>
                <a:cs typeface="Times New Roman" pitchFamily="18" charset="0"/>
              </a:rPr>
              <a:t>Null</a:t>
            </a:r>
          </a:p>
          <a:p>
            <a:r>
              <a:rPr lang="en-IN" sz="1800" dirty="0" smtClean="0">
                <a:solidFill>
                  <a:srgbClr val="002060"/>
                </a:solidFill>
                <a:latin typeface="Times New Roman" pitchFamily="18" charset="0"/>
                <a:cs typeface="Times New Roman" pitchFamily="18" charset="0"/>
              </a:rPr>
              <a:t>Null is used to represent an intentional absence of value. It represents a variable whose value is undefined. It accepts only one value, which is null. The Null keyword is used to define the Null type in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but it is not useful because we can only assign a null value to it.</a:t>
            </a:r>
          </a:p>
          <a:p>
            <a:endParaRPr lang="en-IN" sz="1800" dirty="0" smtClean="0">
              <a:solidFill>
                <a:srgbClr val="002060"/>
              </a:solidFill>
              <a:latin typeface="Times New Roman" pitchFamily="18" charset="0"/>
              <a:cs typeface="Times New Roman" pitchFamily="18" charset="0"/>
            </a:endParaRPr>
          </a:p>
          <a:p>
            <a:r>
              <a:rPr lang="en-US" sz="1800" dirty="0" smtClean="0">
                <a:solidFill>
                  <a:srgbClr val="002060"/>
                </a:solidFill>
                <a:latin typeface="Times New Roman" pitchFamily="18" charset="0"/>
                <a:cs typeface="Times New Roman" pitchFamily="18" charset="0"/>
              </a:rPr>
              <a:t>Example</a:t>
            </a:r>
          </a:p>
          <a:p>
            <a:r>
              <a:rPr lang="en-IN" sz="1800" dirty="0" smtClean="0">
                <a:solidFill>
                  <a:srgbClr val="002060"/>
                </a:solidFill>
                <a:latin typeface="Times New Roman" pitchFamily="18" charset="0"/>
                <a:cs typeface="Times New Roman" pitchFamily="18" charset="0"/>
              </a:rPr>
              <a:t>//Variable declared and assigned to null  </a:t>
            </a:r>
          </a:p>
          <a:p>
            <a:r>
              <a:rPr lang="en-IN" sz="1800" dirty="0" err="1" smtClean="0">
                <a:solidFill>
                  <a:srgbClr val="002060"/>
                </a:solidFill>
                <a:latin typeface="Times New Roman" pitchFamily="18" charset="0"/>
                <a:cs typeface="Times New Roman" pitchFamily="18" charset="0"/>
              </a:rPr>
              <a:t>var</a:t>
            </a:r>
            <a:r>
              <a:rPr lang="en-IN" sz="1800" dirty="0" smtClean="0">
                <a:solidFill>
                  <a:srgbClr val="002060"/>
                </a:solidFill>
                <a:latin typeface="Times New Roman" pitchFamily="18" charset="0"/>
                <a:cs typeface="Times New Roman" pitchFamily="18" charset="0"/>
              </a:rPr>
              <a:t> a = null;   </a:t>
            </a:r>
          </a:p>
          <a:p>
            <a:r>
              <a:rPr lang="en-IN" sz="1800" dirty="0" smtClean="0">
                <a:solidFill>
                  <a:srgbClr val="002060"/>
                </a:solidFill>
                <a:latin typeface="Times New Roman" pitchFamily="18" charset="0"/>
                <a:cs typeface="Times New Roman" pitchFamily="18" charset="0"/>
              </a:rPr>
              <a:t>console.log( a );   //output: null  </a:t>
            </a:r>
          </a:p>
          <a:p>
            <a:r>
              <a:rPr lang="en-IN" sz="1800" dirty="0" smtClean="0">
                <a:solidFill>
                  <a:srgbClr val="002060"/>
                </a:solidFill>
                <a:latin typeface="Times New Roman" pitchFamily="18" charset="0"/>
                <a:cs typeface="Times New Roman" pitchFamily="18" charset="0"/>
              </a:rPr>
              <a:t>console.log( </a:t>
            </a:r>
            <a:r>
              <a:rPr lang="en-IN" sz="1800" dirty="0" err="1" smtClean="0">
                <a:solidFill>
                  <a:srgbClr val="002060"/>
                </a:solidFill>
                <a:latin typeface="Times New Roman" pitchFamily="18" charset="0"/>
                <a:cs typeface="Times New Roman" pitchFamily="18" charset="0"/>
              </a:rPr>
              <a:t>typeof</a:t>
            </a:r>
            <a:r>
              <a:rPr lang="en-IN" sz="1800" dirty="0" smtClean="0">
                <a:solidFill>
                  <a:srgbClr val="002060"/>
                </a:solidFill>
                <a:latin typeface="Times New Roman" pitchFamily="18" charset="0"/>
                <a:cs typeface="Times New Roman" pitchFamily="18" charset="0"/>
              </a:rPr>
              <a:t>(a) );   //output: object  </a:t>
            </a:r>
          </a:p>
          <a:p>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Undefined</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1600" dirty="0" smtClean="0">
                <a:solidFill>
                  <a:srgbClr val="002060"/>
                </a:solidFill>
                <a:latin typeface="Times New Roman" pitchFamily="18" charset="0"/>
                <a:cs typeface="Times New Roman" pitchFamily="18" charset="0"/>
              </a:rPr>
              <a:t>It represents uninitialized variables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and JavaScript. It has only one value, which is undefined. The undefined keyword defines the undefined type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but it is not useful because we can only assign an undefined value to it</a:t>
            </a:r>
            <a:r>
              <a:rPr lang="en-IN" sz="1600" dirty="0" smtClean="0">
                <a:solidFill>
                  <a:srgbClr val="002060"/>
                </a:solidFill>
                <a:latin typeface="Times New Roman" pitchFamily="18" charset="0"/>
                <a:cs typeface="Times New Roman" pitchFamily="18" charset="0"/>
              </a:rPr>
              <a:t>.</a:t>
            </a:r>
          </a:p>
          <a:p>
            <a:endParaRPr lang="en-IN" sz="1600" dirty="0" smtClean="0">
              <a:solidFill>
                <a:srgbClr val="002060"/>
              </a:solidFill>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Example</a:t>
            </a:r>
          </a:p>
          <a:p>
            <a:pPr>
              <a:buNone/>
            </a:pPr>
            <a:r>
              <a:rPr lang="en-US" sz="1600" dirty="0" smtClean="0">
                <a:solidFill>
                  <a:srgbClr val="002060"/>
                </a:solidFill>
                <a:latin typeface="Times New Roman" pitchFamily="18" charset="0"/>
                <a:cs typeface="Times New Roman" pitchFamily="18" charset="0"/>
              </a:rPr>
              <a:t>//Variable declaration without assigning any value to it  </a:t>
            </a:r>
          </a:p>
          <a:p>
            <a:pPr>
              <a:buNone/>
            </a:pPr>
            <a:r>
              <a:rPr lang="en-US" sz="1600" dirty="0" err="1" smtClean="0">
                <a:solidFill>
                  <a:srgbClr val="002060"/>
                </a:solidFill>
                <a:latin typeface="Times New Roman" pitchFamily="18" charset="0"/>
                <a:cs typeface="Times New Roman" pitchFamily="18" charset="0"/>
              </a:rPr>
              <a:t>var</a:t>
            </a:r>
            <a:r>
              <a:rPr lang="en-US" sz="1600" dirty="0" smtClean="0">
                <a:solidFill>
                  <a:srgbClr val="002060"/>
                </a:solidFill>
                <a:latin typeface="Times New Roman" pitchFamily="18" charset="0"/>
                <a:cs typeface="Times New Roman" pitchFamily="18" charset="0"/>
              </a:rPr>
              <a:t> a;        </a:t>
            </a:r>
          </a:p>
          <a:p>
            <a:pPr>
              <a:buNone/>
            </a:pPr>
            <a:r>
              <a:rPr lang="en-US" sz="1600" dirty="0" smtClean="0">
                <a:solidFill>
                  <a:srgbClr val="002060"/>
                </a:solidFill>
                <a:latin typeface="Times New Roman" pitchFamily="18" charset="0"/>
                <a:cs typeface="Times New Roman" pitchFamily="18" charset="0"/>
              </a:rPr>
              <a:t>console.log(a);  //undefined  </a:t>
            </a:r>
          </a:p>
          <a:p>
            <a:pPr>
              <a:buNone/>
            </a:pPr>
            <a:r>
              <a:rPr lang="en-US" sz="1600" dirty="0" smtClean="0">
                <a:solidFill>
                  <a:srgbClr val="002060"/>
                </a:solidFill>
                <a:latin typeface="Times New Roman" pitchFamily="18" charset="0"/>
                <a:cs typeface="Times New Roman" pitchFamily="18" charset="0"/>
              </a:rPr>
              <a:t>console.log(</a:t>
            </a:r>
            <a:r>
              <a:rPr lang="en-US" sz="1600" dirty="0" err="1" smtClean="0">
                <a:solidFill>
                  <a:srgbClr val="002060"/>
                </a:solidFill>
                <a:latin typeface="Times New Roman" pitchFamily="18" charset="0"/>
                <a:cs typeface="Times New Roman" pitchFamily="18" charset="0"/>
              </a:rPr>
              <a:t>typeof</a:t>
            </a:r>
            <a:r>
              <a:rPr lang="en-US" sz="1600" dirty="0" smtClean="0">
                <a:solidFill>
                  <a:srgbClr val="002060"/>
                </a:solidFill>
                <a:latin typeface="Times New Roman" pitchFamily="18" charset="0"/>
                <a:cs typeface="Times New Roman" pitchFamily="18" charset="0"/>
              </a:rPr>
              <a:t>(a));  //undefined  </a:t>
            </a:r>
          </a:p>
          <a:p>
            <a:pPr>
              <a:buNone/>
            </a:pPr>
            <a:r>
              <a:rPr lang="en-US" sz="1600" dirty="0" smtClean="0">
                <a:solidFill>
                  <a:srgbClr val="002060"/>
                </a:solidFill>
                <a:latin typeface="Times New Roman" pitchFamily="18" charset="0"/>
                <a:cs typeface="Times New Roman" pitchFamily="18" charset="0"/>
              </a:rPr>
              <a:t>console.log(</a:t>
            </a:r>
            <a:r>
              <a:rPr lang="en-US" sz="1600" dirty="0" err="1" smtClean="0">
                <a:solidFill>
                  <a:srgbClr val="002060"/>
                </a:solidFill>
                <a:latin typeface="Times New Roman" pitchFamily="18" charset="0"/>
                <a:cs typeface="Times New Roman" pitchFamily="18" charset="0"/>
              </a:rPr>
              <a:t>undeclaredVar</a:t>
            </a:r>
            <a:r>
              <a:rPr lang="en-US" sz="1600" dirty="0" smtClean="0">
                <a:solidFill>
                  <a:srgbClr val="002060"/>
                </a:solidFill>
                <a:latin typeface="Times New Roman" pitchFamily="18" charset="0"/>
                <a:cs typeface="Times New Roman" pitchFamily="18" charset="0"/>
              </a:rPr>
              <a:t>);  //Uncaught </a:t>
            </a:r>
            <a:r>
              <a:rPr lang="en-US" sz="1600" dirty="0" err="1" smtClean="0">
                <a:solidFill>
                  <a:srgbClr val="002060"/>
                </a:solidFill>
                <a:latin typeface="Times New Roman" pitchFamily="18" charset="0"/>
                <a:cs typeface="Times New Roman" pitchFamily="18" charset="0"/>
              </a:rPr>
              <a:t>ReferenceError</a:t>
            </a:r>
            <a:r>
              <a:rPr lang="en-US" sz="1600" dirty="0" smtClean="0">
                <a:solidFill>
                  <a:srgbClr val="002060"/>
                </a:solidFill>
                <a:latin typeface="Times New Roman" pitchFamily="18" charset="0"/>
                <a:cs typeface="Times New Roman" pitchFamily="18" charset="0"/>
              </a:rPr>
              <a:t>: </a:t>
            </a:r>
            <a:r>
              <a:rPr lang="en-US" sz="1600" dirty="0" err="1" smtClean="0">
                <a:solidFill>
                  <a:srgbClr val="002060"/>
                </a:solidFill>
                <a:latin typeface="Times New Roman" pitchFamily="18" charset="0"/>
                <a:cs typeface="Times New Roman" pitchFamily="18" charset="0"/>
              </a:rPr>
              <a:t>undeclaredVar</a:t>
            </a:r>
            <a:r>
              <a:rPr lang="en-US" sz="1600" dirty="0" smtClean="0">
                <a:solidFill>
                  <a:srgbClr val="002060"/>
                </a:solidFill>
                <a:latin typeface="Times New Roman" pitchFamily="18" charset="0"/>
                <a:cs typeface="Times New Roman" pitchFamily="18" charset="0"/>
              </a:rPr>
              <a:t> is not defined  </a:t>
            </a:r>
          </a:p>
          <a:p>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Null </a:t>
            </a:r>
            <a:r>
              <a:rPr lang="en-US" b="1" dirty="0" smtClean="0">
                <a:solidFill>
                  <a:srgbClr val="002060"/>
                </a:solidFill>
              </a:rPr>
              <a:t>vs. Undefined</a:t>
            </a:r>
            <a:br>
              <a:rPr lang="en-US" b="1" dirty="0" smtClean="0">
                <a:solidFill>
                  <a:srgbClr val="002060"/>
                </a:solidFill>
              </a:rPr>
            </a:br>
            <a:endParaRPr lang="en-US" b="1" dirty="0">
              <a:solidFill>
                <a:srgbClr val="002060"/>
              </a:solidFill>
            </a:endParaRPr>
          </a:p>
        </p:txBody>
      </p:sp>
      <p:pic>
        <p:nvPicPr>
          <p:cNvPr id="17410" name="Picture 2"/>
          <p:cNvPicPr>
            <a:picLocks noGrp="1" noChangeAspect="1" noChangeArrowheads="1"/>
          </p:cNvPicPr>
          <p:nvPr>
            <p:ph idx="1"/>
          </p:nvPr>
        </p:nvPicPr>
        <p:blipFill>
          <a:blip r:embed="rId2"/>
          <a:srcRect/>
          <a:stretch>
            <a:fillRect/>
          </a:stretch>
        </p:blipFill>
        <p:spPr bwMode="auto">
          <a:xfrm>
            <a:off x="457200" y="2388745"/>
            <a:ext cx="8229600" cy="294887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Variables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1800" dirty="0" smtClean="0">
                <a:solidFill>
                  <a:srgbClr val="002060"/>
                </a:solidFill>
                <a:latin typeface="Times New Roman" pitchFamily="18" charset="0"/>
                <a:cs typeface="Times New Roman" pitchFamily="18" charset="0"/>
              </a:rPr>
              <a:t>A variable is the storage location, which is used to store value/information to be referenced and used by programs. It acts as a container for value in code and must be declared before the use. We can declare a variable by using the </a:t>
            </a:r>
            <a:r>
              <a:rPr lang="en-IN" sz="1800" dirty="0" err="1" smtClean="0">
                <a:solidFill>
                  <a:srgbClr val="002060"/>
                </a:solidFill>
                <a:latin typeface="Times New Roman" pitchFamily="18" charset="0"/>
                <a:cs typeface="Times New Roman" pitchFamily="18" charset="0"/>
              </a:rPr>
              <a:t>var</a:t>
            </a:r>
            <a:r>
              <a:rPr lang="en-IN" sz="1800" dirty="0" smtClean="0">
                <a:solidFill>
                  <a:srgbClr val="002060"/>
                </a:solidFill>
                <a:latin typeface="Times New Roman" pitchFamily="18" charset="0"/>
                <a:cs typeface="Times New Roman" pitchFamily="18" charset="0"/>
              </a:rPr>
              <a:t> keyword. In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the variable follows the same naming rule as of JavaScript variable declaration. These rules are-</a:t>
            </a:r>
          </a:p>
          <a:p>
            <a:r>
              <a:rPr lang="en-IN" sz="1800" dirty="0" smtClean="0">
                <a:solidFill>
                  <a:srgbClr val="002060"/>
                </a:solidFill>
                <a:latin typeface="Times New Roman" pitchFamily="18" charset="0"/>
                <a:cs typeface="Times New Roman" pitchFamily="18" charset="0"/>
              </a:rPr>
              <a:t>The variable name must be an </a:t>
            </a:r>
            <a:r>
              <a:rPr lang="en-IN" sz="1800" b="1" dirty="0" smtClean="0">
                <a:solidFill>
                  <a:srgbClr val="002060"/>
                </a:solidFill>
                <a:latin typeface="Times New Roman" pitchFamily="18" charset="0"/>
                <a:cs typeface="Times New Roman" pitchFamily="18" charset="0"/>
              </a:rPr>
              <a:t>alphabet</a:t>
            </a:r>
            <a:r>
              <a:rPr lang="en-IN" sz="1800" dirty="0" smtClean="0">
                <a:solidFill>
                  <a:srgbClr val="002060"/>
                </a:solidFill>
                <a:latin typeface="Times New Roman" pitchFamily="18" charset="0"/>
                <a:cs typeface="Times New Roman" pitchFamily="18" charset="0"/>
              </a:rPr>
              <a:t> or </a:t>
            </a:r>
            <a:r>
              <a:rPr lang="en-IN" sz="1800" b="1" dirty="0" smtClean="0">
                <a:solidFill>
                  <a:srgbClr val="002060"/>
                </a:solidFill>
                <a:latin typeface="Times New Roman" pitchFamily="18" charset="0"/>
                <a:cs typeface="Times New Roman" pitchFamily="18" charset="0"/>
              </a:rPr>
              <a:t>numeric digits</a:t>
            </a:r>
            <a:r>
              <a:rPr lang="en-IN" sz="1800" dirty="0" smtClean="0">
                <a:solidFill>
                  <a:srgbClr val="002060"/>
                </a:solidFill>
                <a:latin typeface="Times New Roman" pitchFamily="18" charset="0"/>
                <a:cs typeface="Times New Roman" pitchFamily="18" charset="0"/>
              </a:rPr>
              <a:t>.</a:t>
            </a:r>
          </a:p>
          <a:p>
            <a:r>
              <a:rPr lang="en-IN" sz="1800" dirty="0" smtClean="0">
                <a:solidFill>
                  <a:srgbClr val="002060"/>
                </a:solidFill>
                <a:latin typeface="Times New Roman" pitchFamily="18" charset="0"/>
                <a:cs typeface="Times New Roman" pitchFamily="18" charset="0"/>
              </a:rPr>
              <a:t>The variable name cannot start with digits.</a:t>
            </a:r>
          </a:p>
          <a:p>
            <a:r>
              <a:rPr lang="en-IN" sz="1800" dirty="0" smtClean="0">
                <a:solidFill>
                  <a:srgbClr val="002060"/>
                </a:solidFill>
                <a:latin typeface="Times New Roman" pitchFamily="18" charset="0"/>
                <a:cs typeface="Times New Roman" pitchFamily="18" charset="0"/>
              </a:rPr>
              <a:t>The variable name cannot contain </a:t>
            </a:r>
            <a:r>
              <a:rPr lang="en-IN" sz="1800" b="1" dirty="0" smtClean="0">
                <a:solidFill>
                  <a:srgbClr val="002060"/>
                </a:solidFill>
                <a:latin typeface="Times New Roman" pitchFamily="18" charset="0"/>
                <a:cs typeface="Times New Roman" pitchFamily="18" charset="0"/>
              </a:rPr>
              <a:t>spaces</a:t>
            </a:r>
            <a:r>
              <a:rPr lang="en-IN" sz="1800" dirty="0" smtClean="0">
                <a:solidFill>
                  <a:srgbClr val="002060"/>
                </a:solidFill>
                <a:latin typeface="Times New Roman" pitchFamily="18" charset="0"/>
                <a:cs typeface="Times New Roman" pitchFamily="18" charset="0"/>
              </a:rPr>
              <a:t> and </a:t>
            </a:r>
            <a:r>
              <a:rPr lang="en-IN" sz="1800" b="1" dirty="0" smtClean="0">
                <a:solidFill>
                  <a:srgbClr val="002060"/>
                </a:solidFill>
                <a:latin typeface="Times New Roman" pitchFamily="18" charset="0"/>
                <a:cs typeface="Times New Roman" pitchFamily="18" charset="0"/>
              </a:rPr>
              <a:t>special character</a:t>
            </a:r>
            <a:r>
              <a:rPr lang="en-IN" sz="1800" dirty="0" smtClean="0">
                <a:solidFill>
                  <a:srgbClr val="002060"/>
                </a:solidFill>
                <a:latin typeface="Times New Roman" pitchFamily="18" charset="0"/>
                <a:cs typeface="Times New Roman" pitchFamily="18" charset="0"/>
              </a:rPr>
              <a:t>, except the u</a:t>
            </a:r>
            <a:r>
              <a:rPr lang="en-IN" sz="1800" b="1" dirty="0" smtClean="0">
                <a:solidFill>
                  <a:srgbClr val="002060"/>
                </a:solidFill>
                <a:latin typeface="Times New Roman" pitchFamily="18" charset="0"/>
                <a:cs typeface="Times New Roman" pitchFamily="18" charset="0"/>
              </a:rPr>
              <a:t>nderscore(_)</a:t>
            </a:r>
            <a:r>
              <a:rPr lang="en-IN" sz="1800" dirty="0" smtClean="0">
                <a:solidFill>
                  <a:srgbClr val="002060"/>
                </a:solidFill>
                <a:latin typeface="Times New Roman" pitchFamily="18" charset="0"/>
                <a:cs typeface="Times New Roman" pitchFamily="18" charset="0"/>
              </a:rPr>
              <a:t> and the </a:t>
            </a:r>
            <a:r>
              <a:rPr lang="en-IN" sz="1800" b="1" dirty="0" smtClean="0">
                <a:solidFill>
                  <a:srgbClr val="002060"/>
                </a:solidFill>
                <a:latin typeface="Times New Roman" pitchFamily="18" charset="0"/>
                <a:cs typeface="Times New Roman" pitchFamily="18" charset="0"/>
              </a:rPr>
              <a:t>dollar($)</a:t>
            </a:r>
            <a:r>
              <a:rPr lang="en-IN" sz="1800" dirty="0" smtClean="0">
                <a:solidFill>
                  <a:srgbClr val="002060"/>
                </a:solidFill>
                <a:latin typeface="Times New Roman" pitchFamily="18" charset="0"/>
                <a:cs typeface="Times New Roman" pitchFamily="18" charset="0"/>
              </a:rPr>
              <a:t> sign.</a:t>
            </a:r>
          </a:p>
          <a:p>
            <a:r>
              <a:rPr lang="en-IN" sz="1800" dirty="0" smtClean="0">
                <a:solidFill>
                  <a:srgbClr val="002060"/>
                </a:solidFill>
                <a:latin typeface="Times New Roman" pitchFamily="18" charset="0"/>
                <a:cs typeface="Times New Roman" pitchFamily="18" charset="0"/>
              </a:rPr>
              <a:t>In </a:t>
            </a:r>
            <a:r>
              <a:rPr lang="en-IN" sz="1800" b="1" dirty="0" smtClean="0">
                <a:solidFill>
                  <a:srgbClr val="002060"/>
                </a:solidFill>
                <a:latin typeface="Times New Roman" pitchFamily="18" charset="0"/>
                <a:cs typeface="Times New Roman" pitchFamily="18" charset="0"/>
              </a:rPr>
              <a:t>ES6</a:t>
            </a:r>
            <a:r>
              <a:rPr lang="en-IN" sz="1800" dirty="0" smtClean="0">
                <a:solidFill>
                  <a:srgbClr val="002060"/>
                </a:solidFill>
                <a:latin typeface="Times New Roman" pitchFamily="18" charset="0"/>
                <a:cs typeface="Times New Roman" pitchFamily="18" charset="0"/>
              </a:rPr>
              <a:t>, we can define variables using </a:t>
            </a:r>
            <a:r>
              <a:rPr lang="en-IN" sz="1800" b="1" dirty="0" smtClean="0">
                <a:solidFill>
                  <a:srgbClr val="002060"/>
                </a:solidFill>
                <a:latin typeface="Times New Roman" pitchFamily="18" charset="0"/>
                <a:cs typeface="Times New Roman" pitchFamily="18" charset="0"/>
              </a:rPr>
              <a:t>let</a:t>
            </a:r>
            <a:r>
              <a:rPr lang="en-IN" sz="1800" dirty="0" smtClean="0">
                <a:solidFill>
                  <a:srgbClr val="002060"/>
                </a:solidFill>
                <a:latin typeface="Times New Roman" pitchFamily="18" charset="0"/>
                <a:cs typeface="Times New Roman" pitchFamily="18" charset="0"/>
              </a:rPr>
              <a:t> and </a:t>
            </a:r>
            <a:r>
              <a:rPr lang="en-IN" sz="1800" b="1" dirty="0" smtClean="0">
                <a:solidFill>
                  <a:srgbClr val="002060"/>
                </a:solidFill>
                <a:latin typeface="Times New Roman" pitchFamily="18" charset="0"/>
                <a:cs typeface="Times New Roman" pitchFamily="18" charset="0"/>
              </a:rPr>
              <a:t>const</a:t>
            </a:r>
            <a:r>
              <a:rPr lang="en-IN" sz="1800" dirty="0" smtClean="0">
                <a:solidFill>
                  <a:srgbClr val="002060"/>
                </a:solidFill>
                <a:latin typeface="Times New Roman" pitchFamily="18" charset="0"/>
                <a:cs typeface="Times New Roman" pitchFamily="18" charset="0"/>
              </a:rPr>
              <a:t> keyword. </a:t>
            </a:r>
          </a:p>
          <a:p>
            <a:endParaRPr lang="en-IN" sz="1800" dirty="0" smtClean="0">
              <a:solidFill>
                <a:srgbClr val="002060"/>
              </a:solidFill>
              <a:latin typeface="Times New Roman" pitchFamily="18" charset="0"/>
              <a:cs typeface="Times New Roman" pitchFamily="18" charset="0"/>
            </a:endParaRPr>
          </a:p>
          <a:p>
            <a:r>
              <a:rPr lang="en-IN" sz="1800" dirty="0" smtClean="0">
                <a:solidFill>
                  <a:srgbClr val="002060"/>
                </a:solidFill>
              </a:rPr>
              <a:t>R</a:t>
            </a:r>
            <a:r>
              <a:rPr lang="en-IN" sz="1800" dirty="0" smtClean="0">
                <a:solidFill>
                  <a:srgbClr val="002060"/>
                </a:solidFill>
              </a:rPr>
              <a:t>ecommended </a:t>
            </a:r>
            <a:r>
              <a:rPr lang="en-IN" sz="1800" dirty="0" smtClean="0">
                <a:solidFill>
                  <a:srgbClr val="002060"/>
                </a:solidFill>
              </a:rPr>
              <a:t>to define a variable using </a:t>
            </a:r>
            <a:r>
              <a:rPr lang="en-IN" sz="1800" b="1" dirty="0" smtClean="0">
                <a:solidFill>
                  <a:srgbClr val="002060"/>
                </a:solidFill>
              </a:rPr>
              <a:t>let</a:t>
            </a:r>
            <a:r>
              <a:rPr lang="en-IN" sz="1800" dirty="0" smtClean="0">
                <a:solidFill>
                  <a:srgbClr val="002060"/>
                </a:solidFill>
              </a:rPr>
              <a:t> keyword because it provides the </a:t>
            </a:r>
            <a:r>
              <a:rPr lang="en-IN" sz="1800" b="1" dirty="0" smtClean="0">
                <a:solidFill>
                  <a:srgbClr val="002060"/>
                </a:solidFill>
              </a:rPr>
              <a:t>type safety</a:t>
            </a: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Variable Declaration</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We can declare a variable in one of the four </a:t>
            </a:r>
            <a:r>
              <a:rPr lang="en-IN" sz="1600" dirty="0" smtClean="0">
                <a:solidFill>
                  <a:srgbClr val="002060"/>
                </a:solidFill>
                <a:latin typeface="Times New Roman" pitchFamily="18" charset="0"/>
                <a:cs typeface="Times New Roman" pitchFamily="18" charset="0"/>
              </a:rPr>
              <a:t>ways</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b="1" dirty="0" smtClean="0">
                <a:solidFill>
                  <a:srgbClr val="002060"/>
                </a:solidFill>
                <a:latin typeface="Times New Roman" pitchFamily="18" charset="0"/>
                <a:cs typeface="Times New Roman" pitchFamily="18" charset="0"/>
              </a:rPr>
              <a:t>1. Declare type and value in a single statement</a:t>
            </a:r>
            <a:endParaRPr lang="en-IN" sz="1600" dirty="0" smtClean="0">
              <a:solidFill>
                <a:srgbClr val="002060"/>
              </a:solidFill>
              <a:latin typeface="Times New Roman" pitchFamily="18" charset="0"/>
              <a:cs typeface="Times New Roman" pitchFamily="18" charset="0"/>
            </a:endParaRPr>
          </a:p>
          <a:p>
            <a:pPr>
              <a:buNone/>
            </a:pPr>
            <a:r>
              <a:rPr lang="en-IN" sz="1600" dirty="0" err="1" smtClean="0">
                <a:solidFill>
                  <a:srgbClr val="002060"/>
                </a:solidFill>
                <a:latin typeface="Times New Roman" pitchFamily="18" charset="0"/>
                <a:cs typeface="Times New Roman" pitchFamily="18" charset="0"/>
              </a:rPr>
              <a:t>var</a:t>
            </a:r>
            <a:r>
              <a:rPr lang="en-IN" sz="1600" dirty="0" smtClean="0">
                <a:solidFill>
                  <a:srgbClr val="002060"/>
                </a:solidFill>
                <a:latin typeface="Times New Roman" pitchFamily="18" charset="0"/>
                <a:cs typeface="Times New Roman" pitchFamily="18" charset="0"/>
              </a:rPr>
              <a:t> [identifier] : [type-annotation] = value;  </a:t>
            </a:r>
          </a:p>
          <a:p>
            <a:pPr>
              <a:buNone/>
            </a:pPr>
            <a:r>
              <a:rPr lang="en-IN" sz="1600" b="1" dirty="0" smtClean="0">
                <a:solidFill>
                  <a:srgbClr val="002060"/>
                </a:solidFill>
                <a:latin typeface="Times New Roman" pitchFamily="18" charset="0"/>
                <a:cs typeface="Times New Roman" pitchFamily="18" charset="0"/>
              </a:rPr>
              <a:t>2. Declare type without value. Then the variable will be set to undefined.</a:t>
            </a:r>
            <a:endParaRPr lang="en-IN" sz="1600" dirty="0" smtClean="0">
              <a:solidFill>
                <a:srgbClr val="002060"/>
              </a:solidFill>
              <a:latin typeface="Times New Roman" pitchFamily="18" charset="0"/>
              <a:cs typeface="Times New Roman" pitchFamily="18" charset="0"/>
            </a:endParaRPr>
          </a:p>
          <a:p>
            <a:pPr>
              <a:buNone/>
            </a:pPr>
            <a:r>
              <a:rPr lang="en-IN" sz="1600" dirty="0" err="1" smtClean="0">
                <a:solidFill>
                  <a:srgbClr val="002060"/>
                </a:solidFill>
                <a:latin typeface="Times New Roman" pitchFamily="18" charset="0"/>
                <a:cs typeface="Times New Roman" pitchFamily="18" charset="0"/>
              </a:rPr>
              <a:t>var</a:t>
            </a:r>
            <a:r>
              <a:rPr lang="en-IN" sz="1600" dirty="0" smtClean="0">
                <a:solidFill>
                  <a:srgbClr val="002060"/>
                </a:solidFill>
                <a:latin typeface="Times New Roman" pitchFamily="18" charset="0"/>
                <a:cs typeface="Times New Roman" pitchFamily="18" charset="0"/>
              </a:rPr>
              <a:t> [identifier] : [type-annotation];  </a:t>
            </a:r>
          </a:p>
          <a:p>
            <a:pPr>
              <a:buNone/>
            </a:pPr>
            <a:r>
              <a:rPr lang="en-IN" sz="1600" b="1" dirty="0" smtClean="0">
                <a:solidFill>
                  <a:srgbClr val="002060"/>
                </a:solidFill>
                <a:latin typeface="Times New Roman" pitchFamily="18" charset="0"/>
                <a:cs typeface="Times New Roman" pitchFamily="18" charset="0"/>
              </a:rPr>
              <a:t>3. Declare its value without type. Then the variable will be set to any.</a:t>
            </a:r>
            <a:endParaRPr lang="en-IN" sz="1600" dirty="0" smtClean="0">
              <a:solidFill>
                <a:srgbClr val="002060"/>
              </a:solidFill>
              <a:latin typeface="Times New Roman" pitchFamily="18" charset="0"/>
              <a:cs typeface="Times New Roman" pitchFamily="18" charset="0"/>
            </a:endParaRPr>
          </a:p>
          <a:p>
            <a:pPr>
              <a:buNone/>
            </a:pPr>
            <a:r>
              <a:rPr lang="en-IN" sz="1600" dirty="0" err="1" smtClean="0">
                <a:solidFill>
                  <a:srgbClr val="002060"/>
                </a:solidFill>
                <a:latin typeface="Times New Roman" pitchFamily="18" charset="0"/>
                <a:cs typeface="Times New Roman" pitchFamily="18" charset="0"/>
              </a:rPr>
              <a:t>var</a:t>
            </a:r>
            <a:r>
              <a:rPr lang="en-IN" sz="1600" dirty="0" smtClean="0">
                <a:solidFill>
                  <a:srgbClr val="002060"/>
                </a:solidFill>
                <a:latin typeface="Times New Roman" pitchFamily="18" charset="0"/>
                <a:cs typeface="Times New Roman" pitchFamily="18" charset="0"/>
              </a:rPr>
              <a:t> [identifier] = value;  </a:t>
            </a:r>
          </a:p>
          <a:p>
            <a:pPr>
              <a:buNone/>
            </a:pPr>
            <a:r>
              <a:rPr lang="en-IN" sz="1600" b="1" dirty="0" smtClean="0">
                <a:solidFill>
                  <a:srgbClr val="002060"/>
                </a:solidFill>
                <a:latin typeface="Times New Roman" pitchFamily="18" charset="0"/>
                <a:cs typeface="Times New Roman" pitchFamily="18" charset="0"/>
              </a:rPr>
              <a:t>4. Declare without value and type. Then the variable will be set to any and initialized with undefined.</a:t>
            </a:r>
            <a:endParaRPr lang="en-IN" sz="1600" dirty="0" smtClean="0">
              <a:solidFill>
                <a:srgbClr val="002060"/>
              </a:solidFill>
              <a:latin typeface="Times New Roman" pitchFamily="18" charset="0"/>
              <a:cs typeface="Times New Roman" pitchFamily="18" charset="0"/>
            </a:endParaRPr>
          </a:p>
          <a:p>
            <a:pPr>
              <a:buNone/>
            </a:pPr>
            <a:r>
              <a:rPr lang="en-IN" sz="1600" dirty="0" err="1" smtClean="0">
                <a:solidFill>
                  <a:srgbClr val="002060"/>
                </a:solidFill>
                <a:latin typeface="Times New Roman" pitchFamily="18" charset="0"/>
                <a:cs typeface="Times New Roman" pitchFamily="18" charset="0"/>
              </a:rPr>
              <a:t>var</a:t>
            </a:r>
            <a:r>
              <a:rPr lang="en-IN" sz="1600" dirty="0" smtClean="0">
                <a:solidFill>
                  <a:srgbClr val="002060"/>
                </a:solidFill>
                <a:latin typeface="Times New Roman" pitchFamily="18" charset="0"/>
                <a:cs typeface="Times New Roman" pitchFamily="18" charset="0"/>
              </a:rPr>
              <a:t> [identifier];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Hoisting</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US" sz="2600" b="1" dirty="0" smtClean="0">
                <a:solidFill>
                  <a:srgbClr val="002060"/>
                </a:solidFill>
                <a:latin typeface="Times New Roman" pitchFamily="18" charset="0"/>
                <a:cs typeface="Times New Roman" pitchFamily="18" charset="0"/>
              </a:rPr>
              <a:t>Hoisting of </a:t>
            </a:r>
            <a:r>
              <a:rPr lang="en-US" sz="2600" b="1" dirty="0" err="1" smtClean="0">
                <a:solidFill>
                  <a:srgbClr val="002060"/>
                </a:solidFill>
                <a:latin typeface="Times New Roman" pitchFamily="18" charset="0"/>
                <a:cs typeface="Times New Roman" pitchFamily="18" charset="0"/>
              </a:rPr>
              <a:t>var</a:t>
            </a:r>
            <a:endParaRPr lang="en-US" sz="2600" b="1" dirty="0" smtClean="0">
              <a:solidFill>
                <a:srgbClr val="002060"/>
              </a:solidFill>
              <a:latin typeface="Times New Roman" pitchFamily="18" charset="0"/>
              <a:cs typeface="Times New Roman" pitchFamily="18" charset="0"/>
            </a:endParaRPr>
          </a:p>
          <a:p>
            <a:pPr>
              <a:buNone/>
            </a:pPr>
            <a:endParaRPr lang="en-IN" sz="2600" dirty="0" smtClean="0">
              <a:solidFill>
                <a:srgbClr val="002060"/>
              </a:solidFill>
              <a:latin typeface="Times New Roman" pitchFamily="18" charset="0"/>
              <a:cs typeface="Times New Roman" pitchFamily="18" charset="0"/>
            </a:endParaRPr>
          </a:p>
          <a:p>
            <a:pPr>
              <a:buNone/>
            </a:pPr>
            <a:r>
              <a:rPr lang="en-IN" sz="2600" dirty="0" smtClean="0">
                <a:solidFill>
                  <a:srgbClr val="002060"/>
                </a:solidFill>
                <a:latin typeface="Times New Roman" pitchFamily="18" charset="0"/>
                <a:cs typeface="Times New Roman" pitchFamily="18" charset="0"/>
              </a:rPr>
              <a:t>    Hoisting </a:t>
            </a:r>
            <a:r>
              <a:rPr lang="en-IN" sz="2600" dirty="0" smtClean="0">
                <a:solidFill>
                  <a:srgbClr val="002060"/>
                </a:solidFill>
                <a:latin typeface="Times New Roman" pitchFamily="18" charset="0"/>
                <a:cs typeface="Times New Roman" pitchFamily="18" charset="0"/>
              </a:rPr>
              <a:t>is a mechanism of JavaScript. In hoisting, variables and function declarations are moved to the top of their enclosing scope before code execution. </a:t>
            </a:r>
            <a:endParaRPr lang="en-IN" sz="2600" dirty="0" smtClean="0">
              <a:solidFill>
                <a:srgbClr val="002060"/>
              </a:solidFill>
              <a:latin typeface="Times New Roman" pitchFamily="18" charset="0"/>
              <a:cs typeface="Times New Roman" pitchFamily="18" charset="0"/>
            </a:endParaRPr>
          </a:p>
          <a:p>
            <a:pPr>
              <a:buNone/>
            </a:pPr>
            <a:endParaRPr lang="en-IN" sz="2600" dirty="0" smtClean="0">
              <a:solidFill>
                <a:srgbClr val="002060"/>
              </a:solidFill>
              <a:latin typeface="Times New Roman" pitchFamily="18" charset="0"/>
              <a:cs typeface="Times New Roman" pitchFamily="18" charset="0"/>
            </a:endParaRPr>
          </a:p>
          <a:p>
            <a:pPr>
              <a:buNone/>
            </a:pPr>
            <a:r>
              <a:rPr lang="en-IN" sz="2600" dirty="0" smtClean="0">
                <a:solidFill>
                  <a:srgbClr val="002060"/>
                </a:solidFill>
                <a:latin typeface="Times New Roman" pitchFamily="18" charset="0"/>
                <a:cs typeface="Times New Roman" pitchFamily="18" charset="0"/>
              </a:rPr>
              <a:t>Note: Hoisting does not happen if we initialize the variable.</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Hoisting </a:t>
            </a:r>
            <a:r>
              <a:rPr lang="en-US" b="1" dirty="0" smtClean="0"/>
              <a:t>of let</a:t>
            </a:r>
            <a:br>
              <a:rPr lang="en-US" b="1" dirty="0" smtClean="0"/>
            </a:br>
            <a:endParaRPr lang="en-US" b="1" dirty="0"/>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A variable declared with </a:t>
            </a:r>
            <a:r>
              <a:rPr lang="en-IN" sz="1600" b="1" dirty="0" smtClean="0">
                <a:solidFill>
                  <a:srgbClr val="002060"/>
                </a:solidFill>
                <a:latin typeface="Times New Roman" pitchFamily="18" charset="0"/>
                <a:cs typeface="Times New Roman" pitchFamily="18" charset="0"/>
              </a:rPr>
              <a:t>let</a:t>
            </a:r>
            <a:r>
              <a:rPr lang="en-IN" sz="1600" dirty="0" smtClean="0">
                <a:solidFill>
                  <a:srgbClr val="002060"/>
                </a:solidFill>
                <a:latin typeface="Times New Roman" pitchFamily="18" charset="0"/>
                <a:cs typeface="Times New Roman" pitchFamily="18" charset="0"/>
              </a:rPr>
              <a:t> keyword is not hoisted. If we try to use a let variable before it is declared, then it </a:t>
            </a:r>
            <a:r>
              <a:rPr lang="en-IN" sz="1600" dirty="0" smtClean="0">
                <a:solidFill>
                  <a:srgbClr val="002060"/>
                </a:solidFill>
                <a:latin typeface="Times New Roman" pitchFamily="18" charset="0"/>
                <a:cs typeface="Times New Roman" pitchFamily="18" charset="0"/>
              </a:rPr>
              <a:t>will </a:t>
            </a:r>
            <a:r>
              <a:rPr lang="en-IN" sz="1600" dirty="0" smtClean="0">
                <a:solidFill>
                  <a:srgbClr val="002060"/>
                </a:solidFill>
                <a:latin typeface="Times New Roman" pitchFamily="18" charset="0"/>
                <a:cs typeface="Times New Roman" pitchFamily="18" charset="0"/>
              </a:rPr>
              <a:t>result in a </a:t>
            </a:r>
            <a:r>
              <a:rPr lang="en-IN" sz="1600" b="1" dirty="0" err="1" smtClean="0">
                <a:solidFill>
                  <a:srgbClr val="002060"/>
                </a:solidFill>
                <a:latin typeface="Times New Roman" pitchFamily="18" charset="0"/>
                <a:cs typeface="Times New Roman" pitchFamily="18" charset="0"/>
              </a:rPr>
              <a:t>ReferenceError</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solidFill>
                  <a:srgbClr val="002060"/>
                </a:solidFill>
                <a:latin typeface="Times New Roman" pitchFamily="18" charset="0"/>
                <a:cs typeface="Times New Roman" pitchFamily="18" charset="0"/>
              </a:rPr>
              <a:t>Example:</a:t>
            </a:r>
          </a:p>
          <a:p>
            <a:pPr>
              <a:buNone/>
            </a:pPr>
            <a:endParaRPr lang="en-IN" sz="1600" b="1"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  </a:t>
            </a:r>
          </a:p>
          <a:p>
            <a:pPr>
              <a:buNone/>
            </a:pPr>
            <a:r>
              <a:rPr lang="en-IN" sz="1600" dirty="0" smtClean="0">
                <a:solidFill>
                  <a:srgbClr val="002060"/>
                </a:solidFill>
                <a:latin typeface="Times New Roman" pitchFamily="18" charset="0"/>
                <a:cs typeface="Times New Roman" pitchFamily="18" charset="0"/>
              </a:rPr>
              <a:t>  //program doesn't know about variable b so it will give me an error.  </a:t>
            </a:r>
          </a:p>
          <a:p>
            <a:pPr>
              <a:buNone/>
            </a:pPr>
            <a:r>
              <a:rPr lang="en-IN" sz="1600" dirty="0" smtClean="0">
                <a:solidFill>
                  <a:srgbClr val="002060"/>
                </a:solidFill>
                <a:latin typeface="Times New Roman" pitchFamily="18" charset="0"/>
                <a:cs typeface="Times New Roman" pitchFamily="18" charset="0"/>
              </a:rPr>
              <a:t>  console.log(b); // </a:t>
            </a:r>
            <a:r>
              <a:rPr lang="en-IN" sz="1600" dirty="0" err="1" smtClean="0">
                <a:solidFill>
                  <a:srgbClr val="002060"/>
                </a:solidFill>
                <a:latin typeface="Times New Roman" pitchFamily="18" charset="0"/>
                <a:cs typeface="Times New Roman" pitchFamily="18" charset="0"/>
              </a:rPr>
              <a:t>ReferenceError</a:t>
            </a:r>
            <a:r>
              <a:rPr lang="en-IN" sz="1600" dirty="0" smtClean="0">
                <a:solidFill>
                  <a:srgbClr val="002060"/>
                </a:solidFill>
                <a:latin typeface="Times New Roman" pitchFamily="18" charset="0"/>
                <a:cs typeface="Times New Roman" pitchFamily="18" charset="0"/>
              </a:rPr>
              <a:t>: b is not defined  </a:t>
            </a:r>
          </a:p>
          <a:p>
            <a:pPr>
              <a:buNone/>
            </a:pPr>
            <a:r>
              <a:rPr lang="en-IN" sz="1600" dirty="0" smtClean="0">
                <a:solidFill>
                  <a:srgbClr val="002060"/>
                </a:solidFill>
                <a:latin typeface="Times New Roman" pitchFamily="18" charset="0"/>
                <a:cs typeface="Times New Roman" pitchFamily="18" charset="0"/>
              </a:rPr>
              <a:t>  let b = 3;  </a:t>
            </a:r>
          </a:p>
          <a:p>
            <a:pPr>
              <a:buNone/>
            </a:pPr>
            <a:r>
              <a:rPr lang="en-IN" sz="1600" dirty="0" smtClean="0">
                <a:solidFill>
                  <a:srgbClr val="002060"/>
                </a:solidFill>
                <a:latin typeface="Times New Roman" pitchFamily="18" charset="0"/>
                <a:cs typeface="Times New Roman" pitchFamily="18" charset="0"/>
              </a:rPr>
              <a:t>}  </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const </a:t>
            </a:r>
            <a:r>
              <a:rPr lang="en-US" b="1" dirty="0" smtClean="0">
                <a:solidFill>
                  <a:srgbClr val="002060"/>
                </a:solidFill>
              </a:rPr>
              <a:t>declarations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The const declaration is used to declare permanent value, which cannot be changed later. It has a fixed value. The const declaration follows the same scoping rules as let declaration, but we cannot </a:t>
            </a:r>
            <a:r>
              <a:rPr lang="en-IN" sz="1600" dirty="0" smtClean="0">
                <a:solidFill>
                  <a:srgbClr val="002060"/>
                </a:solidFill>
                <a:latin typeface="Times New Roman" pitchFamily="18" charset="0"/>
                <a:cs typeface="Times New Roman" pitchFamily="18" charset="0"/>
              </a:rPr>
              <a:t>re-assign </a:t>
            </a:r>
            <a:r>
              <a:rPr lang="en-IN" sz="1600" dirty="0" smtClean="0">
                <a:solidFill>
                  <a:srgbClr val="002060"/>
                </a:solidFill>
                <a:latin typeface="Times New Roman" pitchFamily="18" charset="0"/>
                <a:cs typeface="Times New Roman" pitchFamily="18" charset="0"/>
              </a:rPr>
              <a:t>any new value to it</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What will happen when we try to re-assign the const variable?</a:t>
            </a:r>
          </a:p>
          <a:p>
            <a:pPr>
              <a:buNone/>
            </a:pPr>
            <a:endParaRPr lang="en-IN" sz="1600" b="1"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If we try to re-assign the existing const variable in a code, the code will throw an error. So, </a:t>
            </a:r>
            <a:r>
              <a:rPr lang="en-IN" sz="1600" dirty="0" smtClean="0">
                <a:solidFill>
                  <a:srgbClr val="002060"/>
                </a:solidFill>
                <a:latin typeface="Times New Roman" pitchFamily="18" charset="0"/>
                <a:cs typeface="Times New Roman" pitchFamily="18" charset="0"/>
              </a:rPr>
              <a:t>we cannot </a:t>
            </a:r>
            <a:r>
              <a:rPr lang="en-IN" sz="1600" dirty="0" smtClean="0">
                <a:solidFill>
                  <a:srgbClr val="002060"/>
                </a:solidFill>
                <a:latin typeface="Times New Roman" pitchFamily="18" charset="0"/>
                <a:cs typeface="Times New Roman" pitchFamily="18" charset="0"/>
              </a:rPr>
              <a:t>re-assign any new value to an existing const </a:t>
            </a:r>
            <a:r>
              <a:rPr lang="en-IN" sz="1600" dirty="0" smtClean="0">
                <a:solidFill>
                  <a:srgbClr val="002060"/>
                </a:solidFill>
                <a:latin typeface="Times New Roman" pitchFamily="18" charset="0"/>
                <a:cs typeface="Times New Roman" pitchFamily="18" charset="0"/>
              </a:rPr>
              <a:t>variable.</a:t>
            </a:r>
          </a:p>
          <a:p>
            <a:pPr>
              <a:buNone/>
            </a:pPr>
            <a:endParaRPr lang="en-IN" sz="1600" b="1" dirty="0" smtClean="0">
              <a:solidFill>
                <a:srgbClr val="002060"/>
              </a:solidFill>
              <a:latin typeface="Times New Roman" pitchFamily="18" charset="0"/>
              <a:cs typeface="Times New Roman" pitchFamily="18" charset="0"/>
            </a:endParaRPr>
          </a:p>
          <a:p>
            <a:pPr>
              <a:buNone/>
            </a:pPr>
            <a:r>
              <a:rPr lang="en-IN" sz="1600" b="1" dirty="0" smtClean="0">
                <a:solidFill>
                  <a:srgbClr val="002060"/>
                </a:solidFill>
                <a:latin typeface="Times New Roman" pitchFamily="18" charset="0"/>
                <a:cs typeface="Times New Roman" pitchFamily="18" charset="0"/>
              </a:rPr>
              <a:t>Output will be as ,</a:t>
            </a:r>
          </a:p>
          <a:p>
            <a:pPr>
              <a:buNone/>
            </a:pPr>
            <a:r>
              <a:rPr lang="en-IN" sz="1600" dirty="0" err="1" smtClean="0">
                <a:solidFill>
                  <a:srgbClr val="002060"/>
                </a:solidFill>
                <a:latin typeface="Times New Roman" pitchFamily="18" charset="0"/>
                <a:cs typeface="Times New Roman" pitchFamily="18" charset="0"/>
              </a:rPr>
              <a:t>SyntaxError</a:t>
            </a:r>
            <a:r>
              <a:rPr lang="en-IN" sz="1600" dirty="0" smtClean="0">
                <a:solidFill>
                  <a:srgbClr val="002060"/>
                </a:solidFill>
                <a:latin typeface="Times New Roman" pitchFamily="18" charset="0"/>
                <a:cs typeface="Times New Roman" pitchFamily="18" charset="0"/>
              </a:rPr>
              <a:t>: Identifier 'VAR' has already been declared.</a:t>
            </a:r>
            <a:endParaRPr lang="en-US" sz="1600" b="1" dirty="0" smtClean="0">
              <a:solidFill>
                <a:srgbClr val="002060"/>
              </a:solidFill>
              <a:latin typeface="Times New Roman" pitchFamily="18" charset="0"/>
              <a:cs typeface="Times New Roman" pitchFamily="18" charset="0"/>
            </a:endParaRP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rPr>
              <a:t/>
            </a:r>
            <a:br>
              <a:rPr lang="en-IN" b="1" dirty="0" smtClean="0">
                <a:solidFill>
                  <a:srgbClr val="002060"/>
                </a:solidFill>
              </a:rPr>
            </a:br>
            <a:r>
              <a:rPr lang="en-IN" b="1" dirty="0" smtClean="0">
                <a:solidFill>
                  <a:srgbClr val="002060"/>
                </a:solidFill>
              </a:rPr>
              <a:t/>
            </a:r>
            <a:br>
              <a:rPr lang="en-IN" b="1" dirty="0" smtClean="0">
                <a:solidFill>
                  <a:srgbClr val="002060"/>
                </a:solidFill>
              </a:rPr>
            </a:br>
            <a:r>
              <a:rPr lang="en-IN" b="1" dirty="0" err="1" smtClean="0">
                <a:solidFill>
                  <a:srgbClr val="002060"/>
                </a:solidFill>
              </a:rPr>
              <a:t>var</a:t>
            </a:r>
            <a:r>
              <a:rPr lang="en-IN" b="1" dirty="0" smtClean="0">
                <a:solidFill>
                  <a:srgbClr val="002060"/>
                </a:solidFill>
              </a:rPr>
              <a:t> </a:t>
            </a:r>
            <a:r>
              <a:rPr lang="en-IN" b="1" dirty="0" smtClean="0">
                <a:solidFill>
                  <a:srgbClr val="002060"/>
                </a:solidFill>
              </a:rPr>
              <a:t>keyword</a:t>
            </a:r>
            <a:br>
              <a:rPr lang="en-IN" b="1" dirty="0" smtClean="0">
                <a:solidFill>
                  <a:srgbClr val="002060"/>
                </a:solidFill>
              </a:rPr>
            </a:br>
            <a:r>
              <a:rPr lang="en-IN" b="1" dirty="0" smtClean="0">
                <a:solidFill>
                  <a:srgbClr val="002060"/>
                </a:solidFill>
              </a:rPr>
              <a:t/>
            </a:r>
            <a:br>
              <a:rPr lang="en-IN"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r>
              <a:rPr lang="en-IN" dirty="0" smtClean="0">
                <a:solidFill>
                  <a:srgbClr val="002060"/>
                </a:solidFill>
                <a:latin typeface="Times New Roman" pitchFamily="18" charset="0"/>
                <a:cs typeface="Times New Roman" pitchFamily="18" charset="0"/>
              </a:rPr>
              <a:t>The </a:t>
            </a:r>
            <a:r>
              <a:rPr lang="en-IN" b="1" dirty="0" err="1" smtClean="0">
                <a:solidFill>
                  <a:srgbClr val="002060"/>
                </a:solidFill>
                <a:latin typeface="Times New Roman" pitchFamily="18" charset="0"/>
                <a:cs typeface="Times New Roman" pitchFamily="18" charset="0"/>
              </a:rPr>
              <a:t>var</a:t>
            </a:r>
            <a:r>
              <a:rPr lang="en-IN" dirty="0" smtClean="0">
                <a:solidFill>
                  <a:srgbClr val="002060"/>
                </a:solidFill>
                <a:latin typeface="Times New Roman" pitchFamily="18" charset="0"/>
                <a:cs typeface="Times New Roman" pitchFamily="18" charset="0"/>
              </a:rPr>
              <a:t> statement is used to declare a variable in JavaScript. A variable declared with the </a:t>
            </a:r>
            <a:r>
              <a:rPr lang="en-IN" b="1" dirty="0" err="1" smtClean="0">
                <a:solidFill>
                  <a:srgbClr val="002060"/>
                </a:solidFill>
                <a:latin typeface="Times New Roman" pitchFamily="18" charset="0"/>
                <a:cs typeface="Times New Roman" pitchFamily="18" charset="0"/>
              </a:rPr>
              <a:t>var</a:t>
            </a:r>
            <a:r>
              <a:rPr lang="en-IN" b="1" dirty="0" smtClean="0">
                <a:solidFill>
                  <a:srgbClr val="002060"/>
                </a:solidFill>
                <a:latin typeface="Times New Roman" pitchFamily="18" charset="0"/>
                <a:cs typeface="Times New Roman" pitchFamily="18" charset="0"/>
              </a:rPr>
              <a:t> keyword</a:t>
            </a:r>
            <a:r>
              <a:rPr lang="en-IN" dirty="0" smtClean="0">
                <a:solidFill>
                  <a:srgbClr val="002060"/>
                </a:solidFill>
                <a:latin typeface="Times New Roman" pitchFamily="18" charset="0"/>
                <a:cs typeface="Times New Roman" pitchFamily="18" charset="0"/>
              </a:rPr>
              <a:t> is defined throughout the program.</a:t>
            </a:r>
          </a:p>
          <a:p>
            <a:pPr>
              <a:buNone/>
            </a:pPr>
            <a:r>
              <a:rPr lang="en-IN" dirty="0" smtClean="0">
                <a:solidFill>
                  <a:srgbClr val="002060"/>
                </a:solidFill>
                <a:latin typeface="Times New Roman" pitchFamily="18" charset="0"/>
                <a:cs typeface="Times New Roman" pitchFamily="18" charset="0"/>
              </a:rPr>
              <a:t/>
            </a:r>
            <a:br>
              <a:rPr lang="en-IN" dirty="0" smtClean="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let </a:t>
            </a:r>
            <a:r>
              <a:rPr lang="en-US" b="1" dirty="0" smtClean="0">
                <a:solidFill>
                  <a:srgbClr val="002060"/>
                </a:solidFill>
              </a:rPr>
              <a:t>keyword</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2800" dirty="0" smtClean="0">
                <a:solidFill>
                  <a:srgbClr val="002060"/>
                </a:solidFill>
                <a:latin typeface="Times New Roman" pitchFamily="18" charset="0"/>
                <a:cs typeface="Times New Roman" pitchFamily="18" charset="0"/>
              </a:rPr>
              <a:t>The </a:t>
            </a:r>
            <a:r>
              <a:rPr lang="en-IN" sz="2800" b="1" dirty="0" smtClean="0">
                <a:solidFill>
                  <a:srgbClr val="002060"/>
                </a:solidFill>
                <a:latin typeface="Times New Roman" pitchFamily="18" charset="0"/>
                <a:cs typeface="Times New Roman" pitchFamily="18" charset="0"/>
              </a:rPr>
              <a:t>let</a:t>
            </a:r>
            <a:r>
              <a:rPr lang="en-IN" sz="2800" dirty="0" smtClean="0">
                <a:solidFill>
                  <a:srgbClr val="002060"/>
                </a:solidFill>
                <a:latin typeface="Times New Roman" pitchFamily="18" charset="0"/>
                <a:cs typeface="Times New Roman" pitchFamily="18" charset="0"/>
              </a:rPr>
              <a:t> statement is used to declare a local variable in </a:t>
            </a:r>
            <a:r>
              <a:rPr lang="en-IN" sz="2800" dirty="0" err="1" smtClean="0">
                <a:solidFill>
                  <a:srgbClr val="002060"/>
                </a:solidFill>
                <a:latin typeface="Times New Roman" pitchFamily="18" charset="0"/>
                <a:cs typeface="Times New Roman" pitchFamily="18" charset="0"/>
              </a:rPr>
              <a:t>TypeScript</a:t>
            </a:r>
            <a:r>
              <a:rPr lang="en-IN" sz="2800" dirty="0" smtClean="0">
                <a:solidFill>
                  <a:srgbClr val="002060"/>
                </a:solidFill>
                <a:latin typeface="Times New Roman" pitchFamily="18" charset="0"/>
                <a:cs typeface="Times New Roman" pitchFamily="18" charset="0"/>
              </a:rPr>
              <a:t>. It is similar to the </a:t>
            </a:r>
            <a:r>
              <a:rPr lang="en-IN" sz="2800" dirty="0" err="1" smtClean="0">
                <a:solidFill>
                  <a:srgbClr val="002060"/>
                </a:solidFill>
                <a:latin typeface="Times New Roman" pitchFamily="18" charset="0"/>
                <a:cs typeface="Times New Roman" pitchFamily="18" charset="0"/>
              </a:rPr>
              <a:t>var</a:t>
            </a:r>
            <a:r>
              <a:rPr lang="en-IN" sz="2800" dirty="0" smtClean="0">
                <a:solidFill>
                  <a:srgbClr val="002060"/>
                </a:solidFill>
                <a:latin typeface="Times New Roman" pitchFamily="18" charset="0"/>
                <a:cs typeface="Times New Roman" pitchFamily="18" charset="0"/>
              </a:rPr>
              <a:t> keyword, but it has some restriction in scoping in comparison of the </a:t>
            </a:r>
            <a:r>
              <a:rPr lang="en-IN" sz="2800" dirty="0" err="1" smtClean="0">
                <a:solidFill>
                  <a:srgbClr val="002060"/>
                </a:solidFill>
                <a:latin typeface="Times New Roman" pitchFamily="18" charset="0"/>
                <a:cs typeface="Times New Roman" pitchFamily="18" charset="0"/>
              </a:rPr>
              <a:t>var</a:t>
            </a:r>
            <a:r>
              <a:rPr lang="en-IN" sz="2800" dirty="0" smtClean="0">
                <a:solidFill>
                  <a:srgbClr val="002060"/>
                </a:solidFill>
                <a:latin typeface="Times New Roman" pitchFamily="18" charset="0"/>
                <a:cs typeface="Times New Roman" pitchFamily="18" charset="0"/>
              </a:rPr>
              <a:t> keyword. The let keyword can enhance our code readability and decreases the chance of programming error. A variable declared with the let keyword is limited to the block-scoped only.</a:t>
            </a:r>
            <a:endParaRPr lang="en-US" sz="2800" dirty="0">
              <a:solidFill>
                <a:srgbClr val="00206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Why </a:t>
            </a:r>
            <a:r>
              <a:rPr lang="en-US" b="1" dirty="0" smtClean="0">
                <a:solidFill>
                  <a:srgbClr val="002060"/>
                </a:solidFill>
              </a:rPr>
              <a:t>use TypeScript?</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Autofit/>
          </a:bodyPr>
          <a:lstStyle/>
          <a:p>
            <a:pPr>
              <a:buNone/>
            </a:pPr>
            <a:r>
              <a:rPr lang="en-IN" sz="1600" dirty="0" smtClean="0">
                <a:solidFill>
                  <a:srgbClr val="002060"/>
                </a:solidFill>
                <a:latin typeface="Times New Roman" pitchFamily="18" charset="0"/>
                <a:cs typeface="Times New Roman" pitchFamily="18" charset="0"/>
              </a:rPr>
              <a:t>We use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because of the following benefits.</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supports Static typing, Strongly type, Modules, Optional Parameters, etc.</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supports object-oriented programming features such as classes, interfaces, inheritance, generics, etc.</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is fast, simple, and most importantly, easy to learn.</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provides the error-checking feature at compilation time. It will compile the code, and if any error found, then it highlighted the mistakes before the script is run.</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supports all JavaScript libraries because it is the superset of JavaScript.</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 reusability because of the inheritance.</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make app development quick and easy as possible, and the tooling support of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gives us </a:t>
            </a:r>
            <a:r>
              <a:rPr lang="en-IN" sz="1600" dirty="0" err="1" smtClean="0">
                <a:solidFill>
                  <a:srgbClr val="002060"/>
                </a:solidFill>
                <a:latin typeface="Times New Roman" pitchFamily="18" charset="0"/>
                <a:cs typeface="Times New Roman" pitchFamily="18" charset="0"/>
              </a:rPr>
              <a:t>autocompletion</a:t>
            </a:r>
            <a:r>
              <a:rPr lang="en-IN" sz="1600" dirty="0" smtClean="0">
                <a:solidFill>
                  <a:srgbClr val="002060"/>
                </a:solidFill>
                <a:latin typeface="Times New Roman" pitchFamily="18" charset="0"/>
                <a:cs typeface="Times New Roman" pitchFamily="18" charset="0"/>
              </a:rPr>
              <a:t>, type checking, and source documentation.</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has a definition file with .</a:t>
            </a:r>
            <a:r>
              <a:rPr lang="en-IN" sz="1600" dirty="0" err="1" smtClean="0">
                <a:solidFill>
                  <a:srgbClr val="002060"/>
                </a:solidFill>
                <a:latin typeface="Times New Roman" pitchFamily="18" charset="0"/>
                <a:cs typeface="Times New Roman" pitchFamily="18" charset="0"/>
              </a:rPr>
              <a:t>d.ts</a:t>
            </a:r>
            <a:r>
              <a:rPr lang="en-IN" sz="1600" dirty="0" smtClean="0">
                <a:solidFill>
                  <a:srgbClr val="002060"/>
                </a:solidFill>
                <a:latin typeface="Times New Roman" pitchFamily="18" charset="0"/>
                <a:cs typeface="Times New Roman" pitchFamily="18" charset="0"/>
              </a:rPr>
              <a:t> extension to provide a definition for external JavaScript libraries.</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supports the latest JavaScript features, including </a:t>
            </a:r>
            <a:r>
              <a:rPr lang="en-IN" sz="1600" dirty="0" err="1" smtClean="0">
                <a:solidFill>
                  <a:srgbClr val="002060"/>
                </a:solidFill>
                <a:latin typeface="Times New Roman" pitchFamily="18" charset="0"/>
                <a:cs typeface="Times New Roman" pitchFamily="18" charset="0"/>
              </a:rPr>
              <a:t>ECMAScript</a:t>
            </a:r>
            <a:r>
              <a:rPr lang="en-IN" sz="1600" dirty="0" smtClean="0">
                <a:solidFill>
                  <a:srgbClr val="002060"/>
                </a:solidFill>
                <a:latin typeface="Times New Roman" pitchFamily="18" charset="0"/>
                <a:cs typeface="Times New Roman" pitchFamily="18" charset="0"/>
              </a:rPr>
              <a:t> 2015.</a:t>
            </a:r>
          </a:p>
          <a:p>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gives all the benefits of ES6 plus more productivity.</a:t>
            </a:r>
          </a:p>
          <a:p>
            <a:r>
              <a:rPr lang="en-IN" sz="1600" dirty="0" smtClean="0">
                <a:solidFill>
                  <a:srgbClr val="002060"/>
                </a:solidFill>
                <a:latin typeface="Times New Roman" pitchFamily="18" charset="0"/>
                <a:cs typeface="Times New Roman" pitchFamily="18" charset="0"/>
              </a:rPr>
              <a:t>Developers can save a lot of time with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a:t>
            </a:r>
          </a:p>
          <a:p>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err="1" smtClean="0">
                <a:solidFill>
                  <a:srgbClr val="002060"/>
                </a:solidFill>
              </a:rPr>
              <a:t>Var</a:t>
            </a:r>
            <a:r>
              <a:rPr lang="en-US" b="1" dirty="0" smtClean="0">
                <a:solidFill>
                  <a:srgbClr val="002060"/>
                </a:solidFill>
              </a:rPr>
              <a:t> </a:t>
            </a:r>
            <a:r>
              <a:rPr lang="en-US" b="1" dirty="0" smtClean="0">
                <a:solidFill>
                  <a:srgbClr val="002060"/>
                </a:solidFill>
              </a:rPr>
              <a:t>vs. Let Keyword</a:t>
            </a:r>
            <a:br>
              <a:rPr lang="en-US" b="1" dirty="0" smtClean="0">
                <a:solidFill>
                  <a:srgbClr val="002060"/>
                </a:solidFill>
              </a:rPr>
            </a:br>
            <a:endParaRPr lang="en-US" b="1" dirty="0">
              <a:solidFill>
                <a:srgbClr val="002060"/>
              </a:solidFill>
            </a:endParaRPr>
          </a:p>
        </p:txBody>
      </p:sp>
      <p:pic>
        <p:nvPicPr>
          <p:cNvPr id="18434" name="Picture 2"/>
          <p:cNvPicPr>
            <a:picLocks noGrp="1" noChangeAspect="1" noChangeArrowheads="1"/>
          </p:cNvPicPr>
          <p:nvPr>
            <p:ph idx="1"/>
          </p:nvPr>
        </p:nvPicPr>
        <p:blipFill>
          <a:blip r:embed="rId2"/>
          <a:srcRect/>
          <a:stretch>
            <a:fillRect/>
          </a:stretch>
        </p:blipFill>
        <p:spPr bwMode="auto">
          <a:xfrm>
            <a:off x="1511899" y="1600200"/>
            <a:ext cx="6120201"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Operators </a:t>
            </a:r>
            <a:r>
              <a:rPr lang="en-US" b="1" dirty="0" smtClean="0">
                <a:solidFill>
                  <a:srgbClr val="002060"/>
                </a:solidFill>
              </a:rPr>
              <a:t>in TypeScript</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 an operator can be classified into the following ways.</a:t>
            </a:r>
          </a:p>
          <a:p>
            <a:r>
              <a:rPr lang="en-IN" dirty="0" smtClean="0">
                <a:solidFill>
                  <a:srgbClr val="002060"/>
                </a:solidFill>
                <a:latin typeface="Times New Roman" pitchFamily="18" charset="0"/>
                <a:cs typeface="Times New Roman" pitchFamily="18" charset="0"/>
                <a:hlinkClick r:id="rId2"/>
              </a:rPr>
              <a:t>Arithmetic operators</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Comparison (Relational) operators</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Logical operators</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Bitwise operators</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Assignment operators</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Ternary/conditional operator</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Concatenation operator</a:t>
            </a:r>
            <a:endParaRPr lang="en-IN" dirty="0" smtClean="0">
              <a:solidFill>
                <a:srgbClr val="002060"/>
              </a:solidFill>
              <a:latin typeface="Times New Roman" pitchFamily="18" charset="0"/>
              <a:cs typeface="Times New Roman" pitchFamily="18" charset="0"/>
            </a:endParaRPr>
          </a:p>
          <a:p>
            <a:r>
              <a:rPr lang="en-IN" dirty="0" smtClean="0">
                <a:solidFill>
                  <a:srgbClr val="002060"/>
                </a:solidFill>
                <a:latin typeface="Times New Roman" pitchFamily="18" charset="0"/>
                <a:cs typeface="Times New Roman" pitchFamily="18" charset="0"/>
                <a:hlinkClick r:id="rId2"/>
              </a:rPr>
              <a:t>Type Operator</a:t>
            </a:r>
            <a:endParaRPr lang="en-IN" dirty="0" smtClean="0">
              <a:solidFill>
                <a:srgbClr val="002060"/>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Arithmetic </a:t>
            </a:r>
            <a:r>
              <a:rPr lang="en-US" b="1" dirty="0" smtClean="0">
                <a:solidFill>
                  <a:srgbClr val="002060"/>
                </a:solidFill>
              </a:rPr>
              <a:t>Operators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r>
              <a:rPr lang="en-IN" dirty="0" smtClean="0">
                <a:solidFill>
                  <a:srgbClr val="002060"/>
                </a:solidFill>
                <a:latin typeface="Times New Roman" pitchFamily="18" charset="0"/>
                <a:cs typeface="Times New Roman" pitchFamily="18" charset="0"/>
              </a:rPr>
              <a:t>Arithmetic operators take numeric values as their operands, performs an action, and then returns a single numeric value. The most common arithmetic operators are addition(+), subtraction(-), multiplication(*), and division(/).</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Arithmetic Operators</a:t>
            </a:r>
            <a:br>
              <a:rPr lang="en-US" b="1" dirty="0" smtClean="0">
                <a:solidFill>
                  <a:srgbClr val="002060"/>
                </a:solidFill>
              </a:rPr>
            </a:br>
            <a:endParaRPr lang="en-US" dirty="0"/>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srcRect/>
          <a:stretch>
            <a:fillRect/>
          </a:stretch>
        </p:blipFill>
        <p:spPr bwMode="auto">
          <a:xfrm>
            <a:off x="1428728" y="1571612"/>
            <a:ext cx="6740349" cy="512922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Arithmetic Operators</a:t>
            </a:r>
            <a:br>
              <a:rPr lang="en-US" b="1" dirty="0" smtClean="0">
                <a:solidFill>
                  <a:srgbClr val="002060"/>
                </a:solidFill>
              </a:rPr>
            </a:b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1559388" y="1600200"/>
            <a:ext cx="6025223"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Comparison </a:t>
            </a:r>
            <a:r>
              <a:rPr lang="en-US" b="1" dirty="0" smtClean="0">
                <a:solidFill>
                  <a:srgbClr val="002060"/>
                </a:solidFill>
              </a:rPr>
              <a:t>(Relational) Operators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The comparison operators are used to compares the two operands. These operators return a Boolean value true or false.</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Comparison (Relational) Operators</a:t>
            </a:r>
            <a:br>
              <a:rPr lang="en-US" b="1" dirty="0" smtClean="0">
                <a:solidFill>
                  <a:srgbClr val="002060"/>
                </a:solidFill>
              </a:rPr>
            </a:b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666181" y="1600200"/>
            <a:ext cx="7811638" cy="452596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Comparison (Relational) Operators</a:t>
            </a:r>
            <a:br>
              <a:rPr lang="en-US" b="1" dirty="0" smtClean="0">
                <a:solidFill>
                  <a:srgbClr val="002060"/>
                </a:solidFill>
              </a:rPr>
            </a:b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1852408" y="1600200"/>
            <a:ext cx="5439184" cy="452596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Logical </a:t>
            </a:r>
            <a:r>
              <a:rPr lang="en-US" b="1" dirty="0" smtClean="0">
                <a:solidFill>
                  <a:srgbClr val="002060"/>
                </a:solidFill>
              </a:rPr>
              <a:t>Operators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pic>
        <p:nvPicPr>
          <p:cNvPr id="23554" name="Picture 2"/>
          <p:cNvPicPr>
            <a:picLocks noGrp="1" noChangeAspect="1" noChangeArrowheads="1"/>
          </p:cNvPicPr>
          <p:nvPr>
            <p:ph idx="1"/>
          </p:nvPr>
        </p:nvPicPr>
        <p:blipFill>
          <a:blip r:embed="rId2"/>
          <a:srcRect/>
          <a:stretch>
            <a:fillRect/>
          </a:stretch>
        </p:blipFill>
        <p:spPr bwMode="auto">
          <a:xfrm>
            <a:off x="1357290" y="2332037"/>
            <a:ext cx="6635626" cy="4525963"/>
          </a:xfrm>
          <a:prstGeom prst="rect">
            <a:avLst/>
          </a:prstGeom>
          <a:noFill/>
          <a:ln w="9525">
            <a:noFill/>
            <a:miter lim="800000"/>
            <a:headEnd/>
            <a:tailEnd/>
          </a:ln>
          <a:effectLst/>
        </p:spPr>
      </p:pic>
      <p:sp>
        <p:nvSpPr>
          <p:cNvPr id="5" name="Rectangle 4"/>
          <p:cNvSpPr/>
          <p:nvPr/>
        </p:nvSpPr>
        <p:spPr>
          <a:xfrm>
            <a:off x="571472" y="1285860"/>
            <a:ext cx="6286528" cy="646331"/>
          </a:xfrm>
          <a:prstGeom prst="rect">
            <a:avLst/>
          </a:prstGeom>
        </p:spPr>
        <p:txBody>
          <a:bodyPr wrap="square">
            <a:spAutoFit/>
          </a:bodyPr>
          <a:lstStyle/>
          <a:p>
            <a:r>
              <a:rPr lang="en-IN" dirty="0" smtClean="0">
                <a:solidFill>
                  <a:srgbClr val="002060"/>
                </a:solidFill>
                <a:latin typeface="Times New Roman" pitchFamily="18" charset="0"/>
                <a:cs typeface="Times New Roman" pitchFamily="18" charset="0"/>
              </a:rPr>
              <a:t>Logical operators are used for combining two or more condition into a single expression and return the Boolean result true or false.</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Bitwise </a:t>
            </a:r>
            <a:r>
              <a:rPr lang="en-US" b="1" dirty="0" smtClean="0">
                <a:solidFill>
                  <a:srgbClr val="002060"/>
                </a:solidFill>
              </a:rPr>
              <a:t>Operators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pic>
        <p:nvPicPr>
          <p:cNvPr id="24578" name="Picture 2"/>
          <p:cNvPicPr>
            <a:picLocks noGrp="1" noChangeAspect="1" noChangeArrowheads="1"/>
          </p:cNvPicPr>
          <p:nvPr>
            <p:ph idx="1"/>
          </p:nvPr>
        </p:nvPicPr>
        <p:blipFill>
          <a:blip r:embed="rId2"/>
          <a:srcRect/>
          <a:stretch>
            <a:fillRect/>
          </a:stretch>
        </p:blipFill>
        <p:spPr bwMode="auto">
          <a:xfrm>
            <a:off x="1072347" y="1600200"/>
            <a:ext cx="6999306" cy="4525963"/>
          </a:xfrm>
          <a:prstGeom prst="rect">
            <a:avLst/>
          </a:prstGeom>
          <a:noFill/>
          <a:ln w="9525">
            <a:noFill/>
            <a:miter lim="800000"/>
            <a:headEnd/>
            <a:tailEnd/>
          </a:ln>
          <a:effectLst/>
        </p:spPr>
      </p:pic>
      <p:sp>
        <p:nvSpPr>
          <p:cNvPr id="5" name="Rectangle 4"/>
          <p:cNvSpPr/>
          <p:nvPr/>
        </p:nvSpPr>
        <p:spPr>
          <a:xfrm>
            <a:off x="1000100" y="1071547"/>
            <a:ext cx="7143800" cy="369332"/>
          </a:xfrm>
          <a:prstGeom prst="rect">
            <a:avLst/>
          </a:prstGeom>
        </p:spPr>
        <p:txBody>
          <a:bodyPr wrap="square">
            <a:spAutoFit/>
          </a:bodyPr>
          <a:lstStyle/>
          <a:p>
            <a:r>
              <a:rPr lang="en-IN" dirty="0" smtClean="0">
                <a:solidFill>
                  <a:srgbClr val="002060"/>
                </a:solidFill>
                <a:latin typeface="Times New Roman" pitchFamily="18" charset="0"/>
                <a:cs typeface="Times New Roman" pitchFamily="18" charset="0"/>
              </a:rPr>
              <a:t>The bitwise operators perform the bitwise operations on operands. </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rPr>
              <a:t/>
            </a:r>
            <a:br>
              <a:rPr lang="en-IN" b="1" dirty="0" smtClean="0">
                <a:solidFill>
                  <a:srgbClr val="002060"/>
                </a:solidFill>
              </a:rPr>
            </a:br>
            <a:r>
              <a:rPr lang="en-IN" b="1" dirty="0" smtClean="0">
                <a:solidFill>
                  <a:srgbClr val="002060"/>
                </a:solidFill>
              </a:rPr>
              <a:t>Text </a:t>
            </a:r>
            <a:r>
              <a:rPr lang="en-IN" b="1" dirty="0" smtClean="0">
                <a:solidFill>
                  <a:srgbClr val="002060"/>
                </a:solidFill>
              </a:rPr>
              <a:t>Editors with </a:t>
            </a:r>
            <a:r>
              <a:rPr lang="en-IN" b="1" dirty="0" err="1" smtClean="0">
                <a:solidFill>
                  <a:srgbClr val="002060"/>
                </a:solidFill>
              </a:rPr>
              <a:t>TypeScript</a:t>
            </a:r>
            <a:r>
              <a:rPr lang="en-IN" b="1" dirty="0" smtClean="0">
                <a:solidFill>
                  <a:srgbClr val="002060"/>
                </a:solidFill>
              </a:rPr>
              <a:t> Support</a:t>
            </a:r>
            <a:br>
              <a:rPr lang="en-IN"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a:xfrm>
            <a:off x="428596" y="1142984"/>
            <a:ext cx="8258204" cy="4983179"/>
          </a:xfrm>
        </p:spPr>
        <p:txBody>
          <a:bodyPr>
            <a:normAutofit/>
          </a:bodyPr>
          <a:lstStyle/>
          <a:p>
            <a:pPr>
              <a:buNone/>
            </a:pPr>
            <a:r>
              <a:rPr lang="en-IN" sz="2200" dirty="0" smtClean="0">
                <a:solidFill>
                  <a:srgbClr val="002060"/>
                </a:solidFill>
                <a:latin typeface="Times New Roman" pitchFamily="18" charset="0"/>
                <a:cs typeface="Times New Roman" pitchFamily="18" charset="0"/>
              </a:rPr>
              <a:t>The </a:t>
            </a:r>
            <a:r>
              <a:rPr lang="en-IN" sz="2200" dirty="0" err="1" smtClean="0">
                <a:solidFill>
                  <a:srgbClr val="002060"/>
                </a:solidFill>
                <a:latin typeface="Times New Roman" pitchFamily="18" charset="0"/>
                <a:cs typeface="Times New Roman" pitchFamily="18" charset="0"/>
              </a:rPr>
              <a:t>TypeScript</a:t>
            </a:r>
            <a:r>
              <a:rPr lang="en-IN" sz="2200" dirty="0" smtClean="0">
                <a:solidFill>
                  <a:srgbClr val="002060"/>
                </a:solidFill>
                <a:latin typeface="Times New Roman" pitchFamily="18" charset="0"/>
                <a:cs typeface="Times New Roman" pitchFamily="18" charset="0"/>
              </a:rPr>
              <a:t> was initially supported only in Microsoft's Visual Studio platform. But today, there are a lot of text editors and IDEs available which either natively or through </a:t>
            </a:r>
            <a:r>
              <a:rPr lang="en-IN" sz="2200" dirty="0" err="1" smtClean="0">
                <a:solidFill>
                  <a:srgbClr val="002060"/>
                </a:solidFill>
                <a:latin typeface="Times New Roman" pitchFamily="18" charset="0"/>
                <a:cs typeface="Times New Roman" pitchFamily="18" charset="0"/>
              </a:rPr>
              <a:t>plugins</a:t>
            </a:r>
            <a:r>
              <a:rPr lang="en-IN" sz="2200" dirty="0" smtClean="0">
                <a:solidFill>
                  <a:srgbClr val="002060"/>
                </a:solidFill>
                <a:latin typeface="Times New Roman" pitchFamily="18" charset="0"/>
                <a:cs typeface="Times New Roman" pitchFamily="18" charset="0"/>
              </a:rPr>
              <a:t> have support for the </a:t>
            </a:r>
            <a:r>
              <a:rPr lang="en-IN" sz="2200" dirty="0" err="1" smtClean="0">
                <a:solidFill>
                  <a:srgbClr val="002060"/>
                </a:solidFill>
                <a:latin typeface="Times New Roman" pitchFamily="18" charset="0"/>
                <a:cs typeface="Times New Roman" pitchFamily="18" charset="0"/>
              </a:rPr>
              <a:t>TypeScript</a:t>
            </a:r>
            <a:r>
              <a:rPr lang="en-IN" sz="2200" dirty="0" smtClean="0">
                <a:solidFill>
                  <a:srgbClr val="002060"/>
                </a:solidFill>
                <a:latin typeface="Times New Roman" pitchFamily="18" charset="0"/>
                <a:cs typeface="Times New Roman" pitchFamily="18" charset="0"/>
              </a:rPr>
              <a:t> programming. Some of them are given below.</a:t>
            </a:r>
          </a:p>
          <a:p>
            <a:r>
              <a:rPr lang="en-IN" sz="2200" dirty="0" smtClean="0">
                <a:solidFill>
                  <a:srgbClr val="002060"/>
                </a:solidFill>
                <a:latin typeface="Times New Roman" pitchFamily="18" charset="0"/>
                <a:cs typeface="Times New Roman" pitchFamily="18" charset="0"/>
              </a:rPr>
              <a:t>Visual Studio Code</a:t>
            </a:r>
          </a:p>
          <a:p>
            <a:r>
              <a:rPr lang="en-IN" sz="2200" dirty="0" smtClean="0">
                <a:solidFill>
                  <a:srgbClr val="002060"/>
                </a:solidFill>
                <a:latin typeface="Times New Roman" pitchFamily="18" charset="0"/>
                <a:cs typeface="Times New Roman" pitchFamily="18" charset="0"/>
              </a:rPr>
              <a:t>Official Free </a:t>
            </a:r>
            <a:r>
              <a:rPr lang="en-IN" sz="2200" dirty="0" err="1" smtClean="0">
                <a:solidFill>
                  <a:srgbClr val="002060"/>
                </a:solidFill>
                <a:latin typeface="Times New Roman" pitchFamily="18" charset="0"/>
                <a:cs typeface="Times New Roman" pitchFamily="18" charset="0"/>
              </a:rPr>
              <a:t>Plugin</a:t>
            </a:r>
            <a:r>
              <a:rPr lang="en-IN" sz="2200" dirty="0" smtClean="0">
                <a:solidFill>
                  <a:srgbClr val="002060"/>
                </a:solidFill>
                <a:latin typeface="Times New Roman" pitchFamily="18" charset="0"/>
                <a:cs typeface="Times New Roman" pitchFamily="18" charset="0"/>
              </a:rPr>
              <a:t> for Sublime Text.</a:t>
            </a:r>
          </a:p>
          <a:p>
            <a:r>
              <a:rPr lang="en-IN" sz="2200" dirty="0" smtClean="0">
                <a:solidFill>
                  <a:srgbClr val="002060"/>
                </a:solidFill>
                <a:latin typeface="Times New Roman" pitchFamily="18" charset="0"/>
                <a:cs typeface="Times New Roman" pitchFamily="18" charset="0"/>
              </a:rPr>
              <a:t>The latest version of </a:t>
            </a:r>
            <a:r>
              <a:rPr lang="en-IN" sz="2200" dirty="0" err="1" smtClean="0">
                <a:solidFill>
                  <a:srgbClr val="002060"/>
                </a:solidFill>
                <a:latin typeface="Times New Roman" pitchFamily="18" charset="0"/>
                <a:cs typeface="Times New Roman" pitchFamily="18" charset="0"/>
              </a:rPr>
              <a:t>WebStorm</a:t>
            </a:r>
            <a:endParaRPr lang="en-IN" sz="2200" dirty="0" smtClean="0">
              <a:solidFill>
                <a:srgbClr val="002060"/>
              </a:solidFill>
              <a:latin typeface="Times New Roman" pitchFamily="18" charset="0"/>
              <a:cs typeface="Times New Roman" pitchFamily="18" charset="0"/>
            </a:endParaRPr>
          </a:p>
          <a:p>
            <a:r>
              <a:rPr lang="en-IN" sz="2200" dirty="0" smtClean="0">
                <a:solidFill>
                  <a:srgbClr val="002060"/>
                </a:solidFill>
                <a:latin typeface="Times New Roman" pitchFamily="18" charset="0"/>
                <a:cs typeface="Times New Roman" pitchFamily="18" charset="0"/>
              </a:rPr>
              <a:t>It also supports in Vim, Atom, </a:t>
            </a:r>
            <a:r>
              <a:rPr lang="en-IN" sz="2200" dirty="0" err="1" smtClean="0">
                <a:solidFill>
                  <a:srgbClr val="002060"/>
                </a:solidFill>
                <a:latin typeface="Times New Roman" pitchFamily="18" charset="0"/>
                <a:cs typeface="Times New Roman" pitchFamily="18" charset="0"/>
              </a:rPr>
              <a:t>Emacs</a:t>
            </a:r>
            <a:r>
              <a:rPr lang="en-IN" sz="2200" dirty="0" smtClean="0">
                <a:solidFill>
                  <a:srgbClr val="002060"/>
                </a:solidFill>
                <a:latin typeface="Times New Roman" pitchFamily="18" charset="0"/>
                <a:cs typeface="Times New Roman" pitchFamily="18" charset="0"/>
              </a:rPr>
              <a:t>, and others.</a:t>
            </a:r>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Arrays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pPr>
              <a:buNone/>
            </a:pPr>
            <a:r>
              <a:rPr lang="en-IN" sz="1600" dirty="0" smtClean="0">
                <a:solidFill>
                  <a:srgbClr val="002060"/>
                </a:solidFill>
                <a:latin typeface="Times New Roman" pitchFamily="18" charset="0"/>
                <a:cs typeface="Times New Roman" pitchFamily="18" charset="0"/>
              </a:rPr>
              <a:t>An array is a homogenous collection of similar type of elements which have a contiguous memory location</a:t>
            </a:r>
            <a:r>
              <a:rPr lang="en-IN" sz="1600" dirty="0" smtClean="0">
                <a:solidFill>
                  <a:srgbClr val="002060"/>
                </a:solidFill>
                <a:latin typeface="Times New Roman" pitchFamily="18" charset="0"/>
                <a:cs typeface="Times New Roman" pitchFamily="18" charset="0"/>
              </a:rPr>
              <a:t>.</a:t>
            </a:r>
          </a:p>
          <a:p>
            <a:pPr>
              <a:buNone/>
            </a:pPr>
            <a:endParaRPr lang="en-IN" sz="1600"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Characteristics </a:t>
            </a:r>
            <a:r>
              <a:rPr lang="en-IN" sz="1600" dirty="0" smtClean="0">
                <a:solidFill>
                  <a:srgbClr val="002060"/>
                </a:solidFill>
                <a:latin typeface="Times New Roman" pitchFamily="18" charset="0"/>
                <a:cs typeface="Times New Roman" pitchFamily="18" charset="0"/>
              </a:rPr>
              <a:t>of an Array</a:t>
            </a:r>
          </a:p>
          <a:p>
            <a:r>
              <a:rPr lang="en-IN" sz="1600" dirty="0" smtClean="0">
                <a:solidFill>
                  <a:srgbClr val="002060"/>
                </a:solidFill>
                <a:latin typeface="Times New Roman" pitchFamily="18" charset="0"/>
                <a:cs typeface="Times New Roman" pitchFamily="18" charset="0"/>
              </a:rPr>
              <a:t>An array stores elements which have the same data type.</a:t>
            </a:r>
          </a:p>
          <a:p>
            <a:r>
              <a:rPr lang="en-IN" sz="1600" dirty="0" smtClean="0">
                <a:solidFill>
                  <a:srgbClr val="002060"/>
                </a:solidFill>
                <a:latin typeface="Times New Roman" pitchFamily="18" charset="0"/>
                <a:cs typeface="Times New Roman" pitchFamily="18" charset="0"/>
              </a:rPr>
              <a:t>Array elements stored in contiguous memory locations.</a:t>
            </a:r>
          </a:p>
          <a:p>
            <a:r>
              <a:rPr lang="en-IN" sz="1600" dirty="0" smtClean="0">
                <a:solidFill>
                  <a:srgbClr val="002060"/>
                </a:solidFill>
                <a:latin typeface="Times New Roman" pitchFamily="18" charset="0"/>
                <a:cs typeface="Times New Roman" pitchFamily="18" charset="0"/>
              </a:rPr>
              <a:t>The storage of 2-D array elements is rowed by row in a contiguous memory location.</a:t>
            </a:r>
          </a:p>
          <a:p>
            <a:r>
              <a:rPr lang="en-IN" sz="1600" dirty="0" smtClean="0">
                <a:solidFill>
                  <a:srgbClr val="002060"/>
                </a:solidFill>
                <a:latin typeface="Times New Roman" pitchFamily="18" charset="0"/>
                <a:cs typeface="Times New Roman" pitchFamily="18" charset="0"/>
              </a:rPr>
              <a:t>Array name represents the address of the starting element.</a:t>
            </a:r>
          </a:p>
          <a:p>
            <a:r>
              <a:rPr lang="en-IN" sz="1600" dirty="0" smtClean="0">
                <a:solidFill>
                  <a:srgbClr val="002060"/>
                </a:solidFill>
                <a:latin typeface="Times New Roman" pitchFamily="18" charset="0"/>
                <a:cs typeface="Times New Roman" pitchFamily="18" charset="0"/>
              </a:rPr>
              <a:t>The size of an array should be initialized at the declaration time.</a:t>
            </a:r>
          </a:p>
          <a:p>
            <a:r>
              <a:rPr lang="en-IN" sz="1600" dirty="0" smtClean="0">
                <a:solidFill>
                  <a:srgbClr val="002060"/>
                </a:solidFill>
                <a:latin typeface="Times New Roman" pitchFamily="18" charset="0"/>
                <a:cs typeface="Times New Roman" pitchFamily="18" charset="0"/>
              </a:rPr>
              <a:t>Array size should be a constant expression and not a variable.</a:t>
            </a:r>
          </a:p>
          <a:p>
            <a:r>
              <a:rPr lang="en-IN" sz="1600" dirty="0" smtClean="0">
                <a:solidFill>
                  <a:srgbClr val="002060"/>
                </a:solidFill>
                <a:latin typeface="Times New Roman" pitchFamily="18" charset="0"/>
                <a:cs typeface="Times New Roman" pitchFamily="18" charset="0"/>
              </a:rPr>
              <a:t>We can retrieve array elements by specifying the element's corresponding index value.</a:t>
            </a:r>
          </a:p>
          <a:p>
            <a:pPr>
              <a:buNone/>
            </a:pP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021611" y="1600200"/>
            <a:ext cx="5100777" cy="4525963"/>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String</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a:buNone/>
            </a:pPr>
            <a:r>
              <a:rPr lang="en-IN" dirty="0" smtClean="0">
                <a:solidFill>
                  <a:srgbClr val="002060"/>
                </a:solidFill>
                <a:latin typeface="Times New Roman" pitchFamily="18" charset="0"/>
                <a:cs typeface="Times New Roman" pitchFamily="18" charset="0"/>
              </a:rPr>
              <a:t>s</a:t>
            </a:r>
            <a:r>
              <a:rPr lang="en-IN" dirty="0" smtClean="0">
                <a:solidFill>
                  <a:srgbClr val="002060"/>
                </a:solidFill>
                <a:latin typeface="Times New Roman" pitchFamily="18" charset="0"/>
                <a:cs typeface="Times New Roman" pitchFamily="18" charset="0"/>
              </a:rPr>
              <a:t>tring </a:t>
            </a:r>
            <a:r>
              <a:rPr lang="en-IN" dirty="0" smtClean="0">
                <a:solidFill>
                  <a:srgbClr val="002060"/>
                </a:solidFill>
                <a:latin typeface="Times New Roman" pitchFamily="18" charset="0"/>
                <a:cs typeface="Times New Roman" pitchFamily="18" charset="0"/>
              </a:rPr>
              <a:t>is an object which represents the sequence of character values. It is a primitive data </a:t>
            </a:r>
            <a:r>
              <a:rPr lang="en-IN" dirty="0" smtClean="0">
                <a:solidFill>
                  <a:srgbClr val="002060"/>
                </a:solidFill>
                <a:latin typeface="Times New Roman" pitchFamily="18" charset="0"/>
                <a:cs typeface="Times New Roman" pitchFamily="18" charset="0"/>
              </a:rPr>
              <a:t>type </a:t>
            </a:r>
            <a:r>
              <a:rPr lang="en-IN" dirty="0" smtClean="0">
                <a:solidFill>
                  <a:srgbClr val="002060"/>
                </a:solidFill>
                <a:latin typeface="Times New Roman" pitchFamily="18" charset="0"/>
                <a:cs typeface="Times New Roman" pitchFamily="18" charset="0"/>
              </a:rPr>
              <a:t>which is used to store text data. </a:t>
            </a:r>
            <a:endParaRPr lang="en-IN" dirty="0" smtClean="0">
              <a:solidFill>
                <a:srgbClr val="002060"/>
              </a:solidFill>
              <a:latin typeface="Times New Roman" pitchFamily="18" charset="0"/>
              <a:cs typeface="Times New Roman" pitchFamily="18" charset="0"/>
            </a:endParaRPr>
          </a:p>
          <a:p>
            <a:pPr>
              <a:buNone/>
            </a:pP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There </a:t>
            </a:r>
            <a:r>
              <a:rPr lang="en-IN" dirty="0" smtClean="0">
                <a:solidFill>
                  <a:srgbClr val="002060"/>
                </a:solidFill>
                <a:latin typeface="Times New Roman" pitchFamily="18" charset="0"/>
                <a:cs typeface="Times New Roman" pitchFamily="18" charset="0"/>
              </a:rPr>
              <a:t>are three ways in which we can create a string</a:t>
            </a:r>
            <a:r>
              <a:rPr lang="en-IN" dirty="0" smtClean="0">
                <a:solidFill>
                  <a:srgbClr val="002060"/>
                </a:solidFill>
                <a:latin typeface="Times New Roman" pitchFamily="18" charset="0"/>
                <a:cs typeface="Times New Roman" pitchFamily="18" charset="0"/>
              </a:rPr>
              <a:t>.</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1</a:t>
            </a:r>
            <a:r>
              <a:rPr lang="en-US" dirty="0" smtClean="0">
                <a:solidFill>
                  <a:srgbClr val="002060"/>
                </a:solidFill>
                <a:latin typeface="Times New Roman" pitchFamily="18" charset="0"/>
                <a:cs typeface="Times New Roman" pitchFamily="18" charset="0"/>
              </a:rPr>
              <a:t>. Single quoted strings</a:t>
            </a:r>
          </a:p>
          <a:p>
            <a:pPr>
              <a:buNone/>
            </a:pPr>
            <a:r>
              <a:rPr lang="en-US" dirty="0" smtClean="0">
                <a:solidFill>
                  <a:srgbClr val="002060"/>
                </a:solidFill>
                <a:latin typeface="Times New Roman" pitchFamily="18" charset="0"/>
                <a:cs typeface="Times New Roman" pitchFamily="18" charset="0"/>
              </a:rPr>
              <a:t>2. Double quoted strings</a:t>
            </a:r>
          </a:p>
          <a:p>
            <a:pPr>
              <a:buNone/>
            </a:pPr>
            <a:r>
              <a:rPr lang="en-US" dirty="0" smtClean="0">
                <a:solidFill>
                  <a:srgbClr val="002060"/>
                </a:solidFill>
                <a:latin typeface="Times New Roman" pitchFamily="18" charset="0"/>
                <a:cs typeface="Times New Roman" pitchFamily="18" charset="0"/>
              </a:rPr>
              <a:t>3. Back-ticks strings</a:t>
            </a:r>
          </a:p>
          <a:p>
            <a:pPr>
              <a:buNone/>
            </a:pPr>
            <a:r>
              <a:rPr lang="en-US" dirty="0" smtClean="0">
                <a:solidFill>
                  <a:srgbClr val="002060"/>
                </a:solidFill>
                <a:latin typeface="Times New Roman" pitchFamily="18" charset="0"/>
                <a:cs typeface="Times New Roman" pitchFamily="18" charset="0"/>
              </a:rPr>
              <a:t/>
            </a:r>
            <a:br>
              <a:rPr lang="en-US" dirty="0" smtClean="0">
                <a:solidFill>
                  <a:srgbClr val="002060"/>
                </a:solidFill>
                <a:latin typeface="Times New Roman" pitchFamily="18" charset="0"/>
                <a:cs typeface="Times New Roman" pitchFamily="18" charset="0"/>
              </a:rPr>
            </a:br>
            <a:endParaRPr lang="en-IN" dirty="0" smtClean="0">
              <a:solidFill>
                <a:srgbClr val="002060"/>
              </a:solidFill>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Numbers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IN" sz="1600" dirty="0" smtClean="0">
                <a:solidFill>
                  <a:srgbClr val="002060"/>
                </a:solidFill>
                <a:latin typeface="Times New Roman" pitchFamily="18" charset="0"/>
                <a:cs typeface="Times New Roman" pitchFamily="18" charset="0"/>
              </a:rPr>
              <a:t>All </a:t>
            </a:r>
            <a:r>
              <a:rPr lang="en-IN" sz="1600" dirty="0" smtClean="0">
                <a:solidFill>
                  <a:srgbClr val="002060"/>
                </a:solidFill>
                <a:latin typeface="Times New Roman" pitchFamily="18" charset="0"/>
                <a:cs typeface="Times New Roman" pitchFamily="18" charset="0"/>
              </a:rPr>
              <a:t>the numbers in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are stored as floating-point values. These numeric values are treated like a number data type. The number is used to represents both integers as well as floating-point values. The number type converts the numeric literal to an instance of the number class. The number class acts as a wrapper and manipulate the numeric literals as they were objects. </a:t>
            </a:r>
            <a:r>
              <a:rPr lang="en-IN" sz="1600" dirty="0" err="1" smtClean="0">
                <a:solidFill>
                  <a:srgbClr val="002060"/>
                </a:solidFill>
                <a:latin typeface="Times New Roman" pitchFamily="18" charset="0"/>
                <a:cs typeface="Times New Roman" pitchFamily="18" charset="0"/>
              </a:rPr>
              <a:t>TypeScript</a:t>
            </a:r>
            <a:r>
              <a:rPr lang="en-IN" sz="1600" dirty="0" smtClean="0">
                <a:solidFill>
                  <a:srgbClr val="002060"/>
                </a:solidFill>
                <a:latin typeface="Times New Roman" pitchFamily="18" charset="0"/>
                <a:cs typeface="Times New Roman" pitchFamily="18" charset="0"/>
              </a:rPr>
              <a:t> also supports Binary(Base 2), Octal(Base 8), Decimal(Base 10), and Hexadecimal(Base 16) literals</a:t>
            </a:r>
            <a:r>
              <a:rPr lang="en-IN" sz="1600" dirty="0" smtClean="0">
                <a:solidFill>
                  <a:srgbClr val="002060"/>
                </a:solidFill>
                <a:latin typeface="Times New Roman" pitchFamily="18" charset="0"/>
                <a:cs typeface="Times New Roman" pitchFamily="18" charset="0"/>
              </a:rPr>
              <a:t>.</a:t>
            </a:r>
          </a:p>
          <a:p>
            <a:endParaRPr lang="en-IN" sz="1600" dirty="0" smtClean="0">
              <a:solidFill>
                <a:srgbClr val="002060"/>
              </a:solidFill>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Syntax</a:t>
            </a:r>
          </a:p>
          <a:p>
            <a:pPr>
              <a:buNone/>
            </a:pPr>
            <a:r>
              <a:rPr lang="en-US" sz="1600" dirty="0" smtClean="0">
                <a:solidFill>
                  <a:srgbClr val="002060"/>
                </a:solidFill>
                <a:latin typeface="Times New Roman" pitchFamily="18" charset="0"/>
                <a:cs typeface="Times New Roman" pitchFamily="18" charset="0"/>
              </a:rPr>
              <a:t> </a:t>
            </a:r>
            <a:r>
              <a:rPr lang="en-US" sz="1600" dirty="0" smtClean="0">
                <a:solidFill>
                  <a:srgbClr val="002060"/>
                </a:solidFill>
                <a:latin typeface="Times New Roman" pitchFamily="18" charset="0"/>
                <a:cs typeface="Times New Roman" pitchFamily="18" charset="0"/>
              </a:rPr>
              <a:t>      let</a:t>
            </a:r>
            <a:r>
              <a:rPr lang="en-US" sz="1600" dirty="0" smtClean="0">
                <a:solidFill>
                  <a:srgbClr val="002060"/>
                </a:solidFill>
                <a:latin typeface="Times New Roman" pitchFamily="18" charset="0"/>
                <a:cs typeface="Times New Roman" pitchFamily="18" charset="0"/>
              </a:rPr>
              <a:t> identifier: number = value;  </a:t>
            </a:r>
          </a:p>
          <a:p>
            <a:endParaRPr lang="en-US" sz="1600" dirty="0" smtClean="0">
              <a:solidFill>
                <a:srgbClr val="002060"/>
              </a:solidFill>
              <a:latin typeface="Times New Roman" pitchFamily="18" charset="0"/>
              <a:cs typeface="Times New Roman" pitchFamily="18" charset="0"/>
            </a:endParaRPr>
          </a:p>
          <a:p>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Number </a:t>
            </a:r>
            <a:r>
              <a:rPr lang="en-US" b="1" dirty="0" smtClean="0">
                <a:solidFill>
                  <a:srgbClr val="002060"/>
                </a:solidFill>
              </a:rPr>
              <a:t>Properties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srcRect/>
          <a:stretch>
            <a:fillRect/>
          </a:stretch>
        </p:blipFill>
        <p:spPr bwMode="auto">
          <a:xfrm>
            <a:off x="785786" y="1928802"/>
            <a:ext cx="7786710" cy="28850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Decision </a:t>
            </a:r>
            <a:r>
              <a:rPr lang="en-US" b="1" dirty="0" smtClean="0">
                <a:solidFill>
                  <a:srgbClr val="002060"/>
                </a:solidFill>
              </a:rPr>
              <a:t>Making</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There </a:t>
            </a:r>
            <a:r>
              <a:rPr lang="en-IN" dirty="0" smtClean="0">
                <a:solidFill>
                  <a:srgbClr val="002060"/>
                </a:solidFill>
                <a:latin typeface="Times New Roman" pitchFamily="18" charset="0"/>
                <a:cs typeface="Times New Roman" pitchFamily="18" charset="0"/>
              </a:rPr>
              <a:t>are various types of Decision making in </a:t>
            </a:r>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a:t>
            </a:r>
          </a:p>
          <a:p>
            <a:r>
              <a:rPr lang="en-IN" dirty="0" smtClean="0">
                <a:solidFill>
                  <a:srgbClr val="002060"/>
                </a:solidFill>
                <a:latin typeface="Times New Roman" pitchFamily="18" charset="0"/>
                <a:cs typeface="Times New Roman" pitchFamily="18" charset="0"/>
              </a:rPr>
              <a:t>if statement</a:t>
            </a:r>
          </a:p>
          <a:p>
            <a:r>
              <a:rPr lang="en-IN" dirty="0" smtClean="0">
                <a:solidFill>
                  <a:srgbClr val="002060"/>
                </a:solidFill>
                <a:latin typeface="Times New Roman" pitchFamily="18" charset="0"/>
                <a:cs typeface="Times New Roman" pitchFamily="18" charset="0"/>
              </a:rPr>
              <a:t>if-else statement</a:t>
            </a:r>
          </a:p>
          <a:p>
            <a:r>
              <a:rPr lang="en-IN" dirty="0" smtClean="0">
                <a:solidFill>
                  <a:srgbClr val="002060"/>
                </a:solidFill>
                <a:latin typeface="Times New Roman" pitchFamily="18" charset="0"/>
                <a:cs typeface="Times New Roman" pitchFamily="18" charset="0"/>
              </a:rPr>
              <a:t>if-else-if ladder</a:t>
            </a:r>
          </a:p>
          <a:p>
            <a:r>
              <a:rPr lang="en-IN" dirty="0" smtClean="0">
                <a:solidFill>
                  <a:srgbClr val="002060"/>
                </a:solidFill>
                <a:latin typeface="Times New Roman" pitchFamily="18" charset="0"/>
                <a:cs typeface="Times New Roman" pitchFamily="18" charset="0"/>
              </a:rPr>
              <a:t>nested if </a:t>
            </a:r>
            <a:r>
              <a:rPr lang="en-IN" dirty="0" smtClean="0">
                <a:solidFill>
                  <a:srgbClr val="002060"/>
                </a:solidFill>
                <a:latin typeface="Times New Roman" pitchFamily="18" charset="0"/>
                <a:cs typeface="Times New Roman" pitchFamily="18" charset="0"/>
              </a:rPr>
              <a:t>statement</a:t>
            </a:r>
            <a:r>
              <a:rPr lang="en-IN" dirty="0" smtClean="0">
                <a:solidFill>
                  <a:srgbClr val="002060"/>
                </a:solidFill>
                <a:latin typeface="Times New Roman" pitchFamily="18" charset="0"/>
                <a:cs typeface="Times New Roman" pitchFamily="18" charset="0"/>
              </a:rPr>
              <a:t/>
            </a:r>
            <a:br>
              <a:rPr lang="en-IN" dirty="0" smtClean="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err="1" smtClean="0">
                <a:solidFill>
                  <a:srgbClr val="002060"/>
                </a:solidFill>
              </a:rPr>
              <a:t>forEach</a:t>
            </a: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   The </a:t>
            </a:r>
            <a:r>
              <a:rPr lang="en-IN" dirty="0" err="1" smtClean="0">
                <a:solidFill>
                  <a:srgbClr val="002060"/>
                </a:solidFill>
                <a:latin typeface="Times New Roman" pitchFamily="18" charset="0"/>
                <a:cs typeface="Times New Roman" pitchFamily="18" charset="0"/>
              </a:rPr>
              <a:t>forEach</a:t>
            </a:r>
            <a:r>
              <a:rPr lang="en-IN" dirty="0" smtClean="0">
                <a:solidFill>
                  <a:srgbClr val="002060"/>
                </a:solidFill>
                <a:latin typeface="Times New Roman" pitchFamily="18" charset="0"/>
                <a:cs typeface="Times New Roman" pitchFamily="18" charset="0"/>
              </a:rPr>
              <a:t>() method is an array method which is used to execute a function on </a:t>
            </a:r>
            <a:r>
              <a:rPr lang="en-IN" b="1" i="1" dirty="0" smtClean="0">
                <a:solidFill>
                  <a:srgbClr val="002060"/>
                </a:solidFill>
                <a:latin typeface="Times New Roman" pitchFamily="18" charset="0"/>
                <a:cs typeface="Times New Roman" pitchFamily="18" charset="0"/>
              </a:rPr>
              <a:t>each item in an array</a:t>
            </a:r>
            <a:r>
              <a:rPr lang="en-IN" dirty="0" smtClean="0">
                <a:solidFill>
                  <a:srgbClr val="002060"/>
                </a:solidFill>
                <a:latin typeface="Times New Roman" pitchFamily="18" charset="0"/>
                <a:cs typeface="Times New Roman" pitchFamily="18" charset="0"/>
              </a:rPr>
              <a:t>. We can use it with the JavaScript data types like Arrays, Maps, Sets, etc. It is a useful method for displaying elements in an array.</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Access Modifiers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IN" dirty="0" err="1" smtClean="0">
                <a:solidFill>
                  <a:srgbClr val="002060"/>
                </a:solidFill>
                <a:latin typeface="Times New Roman" pitchFamily="18" charset="0"/>
                <a:cs typeface="Times New Roman" pitchFamily="18" charset="0"/>
              </a:rPr>
              <a:t>TypeScript</a:t>
            </a:r>
            <a:r>
              <a:rPr lang="en-IN" dirty="0" smtClean="0">
                <a:solidFill>
                  <a:srgbClr val="002060"/>
                </a:solidFill>
                <a:latin typeface="Times New Roman" pitchFamily="18" charset="0"/>
                <a:cs typeface="Times New Roman" pitchFamily="18" charset="0"/>
              </a:rPr>
              <a:t> access modifiers are of three types. These are:</a:t>
            </a:r>
          </a:p>
          <a:p>
            <a:r>
              <a:rPr lang="en-IN" dirty="0" smtClean="0">
                <a:solidFill>
                  <a:srgbClr val="002060"/>
                </a:solidFill>
                <a:latin typeface="Times New Roman" pitchFamily="18" charset="0"/>
                <a:cs typeface="Times New Roman" pitchFamily="18" charset="0"/>
              </a:rPr>
              <a:t>Public</a:t>
            </a:r>
          </a:p>
          <a:p>
            <a:r>
              <a:rPr lang="en-IN" dirty="0" smtClean="0">
                <a:solidFill>
                  <a:srgbClr val="002060"/>
                </a:solidFill>
                <a:latin typeface="Times New Roman" pitchFamily="18" charset="0"/>
                <a:cs typeface="Times New Roman" pitchFamily="18" charset="0"/>
              </a:rPr>
              <a:t>Private</a:t>
            </a:r>
          </a:p>
          <a:p>
            <a:r>
              <a:rPr lang="en-IN" dirty="0" smtClean="0">
                <a:solidFill>
                  <a:srgbClr val="002060"/>
                </a:solidFill>
                <a:latin typeface="Times New Roman" pitchFamily="18" charset="0"/>
                <a:cs typeface="Times New Roman" pitchFamily="18" charset="0"/>
              </a:rPr>
              <a:t>Protected.</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8674" name="Picture 2"/>
          <p:cNvPicPr>
            <a:picLocks noChangeAspect="1" noChangeArrowheads="1"/>
          </p:cNvPicPr>
          <p:nvPr/>
        </p:nvPicPr>
        <p:blipFill>
          <a:blip r:embed="rId2"/>
          <a:srcRect/>
          <a:stretch>
            <a:fillRect/>
          </a:stretch>
        </p:blipFill>
        <p:spPr bwMode="auto">
          <a:xfrm>
            <a:off x="642910" y="2357430"/>
            <a:ext cx="7793234" cy="214314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Classes</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a:buNone/>
            </a:pPr>
            <a:r>
              <a:rPr lang="en-IN" dirty="0" smtClean="0">
                <a:solidFill>
                  <a:srgbClr val="002060"/>
                </a:solidFill>
                <a:latin typeface="Times New Roman" pitchFamily="18" charset="0"/>
                <a:cs typeface="Times New Roman" pitchFamily="18" charset="0"/>
              </a:rPr>
              <a:t>It is a group of objects which have common properties. In terms of OOPs, a class is a </a:t>
            </a:r>
            <a:r>
              <a:rPr lang="en-IN" b="1" dirty="0" smtClean="0">
                <a:solidFill>
                  <a:srgbClr val="002060"/>
                </a:solidFill>
                <a:latin typeface="Times New Roman" pitchFamily="18" charset="0"/>
                <a:cs typeface="Times New Roman" pitchFamily="18" charset="0"/>
              </a:rPr>
              <a:t>template</a:t>
            </a:r>
            <a:r>
              <a:rPr lang="en-IN" dirty="0" smtClean="0">
                <a:solidFill>
                  <a:srgbClr val="002060"/>
                </a:solidFill>
                <a:latin typeface="Times New Roman" pitchFamily="18" charset="0"/>
                <a:cs typeface="Times New Roman" pitchFamily="18" charset="0"/>
              </a:rPr>
              <a:t> or </a:t>
            </a:r>
            <a:r>
              <a:rPr lang="en-IN" b="1" dirty="0" smtClean="0">
                <a:solidFill>
                  <a:srgbClr val="002060"/>
                </a:solidFill>
                <a:latin typeface="Times New Roman" pitchFamily="18" charset="0"/>
                <a:cs typeface="Times New Roman" pitchFamily="18" charset="0"/>
              </a:rPr>
              <a:t>blueprint</a:t>
            </a:r>
            <a:r>
              <a:rPr lang="en-IN" dirty="0" smtClean="0">
                <a:solidFill>
                  <a:srgbClr val="002060"/>
                </a:solidFill>
                <a:latin typeface="Times New Roman" pitchFamily="18" charset="0"/>
                <a:cs typeface="Times New Roman" pitchFamily="18" charset="0"/>
              </a:rPr>
              <a:t> for creating objects. It is a logical entity</a:t>
            </a:r>
            <a:r>
              <a:rPr lang="en-IN" dirty="0" smtClean="0">
                <a:solidFill>
                  <a:srgbClr val="002060"/>
                </a:solidFill>
                <a:latin typeface="Times New Roman" pitchFamily="18" charset="0"/>
                <a:cs typeface="Times New Roman" pitchFamily="18" charset="0"/>
              </a:rPr>
              <a:t>.</a:t>
            </a:r>
          </a:p>
          <a:p>
            <a:pPr>
              <a:buNone/>
            </a:pPr>
            <a:endParaRPr lang="en-IN" b="1" dirty="0" smtClean="0">
              <a:solidFill>
                <a:srgbClr val="002060"/>
              </a:solidFill>
              <a:latin typeface="Times New Roman" pitchFamily="18" charset="0"/>
              <a:cs typeface="Times New Roman" pitchFamily="18" charset="0"/>
            </a:endParaRPr>
          </a:p>
          <a:p>
            <a:pPr>
              <a:buNone/>
            </a:pPr>
            <a:r>
              <a:rPr lang="en-IN" b="1" dirty="0" smtClean="0">
                <a:solidFill>
                  <a:srgbClr val="002060"/>
                </a:solidFill>
                <a:latin typeface="Times New Roman" pitchFamily="18" charset="0"/>
                <a:cs typeface="Times New Roman" pitchFamily="18" charset="0"/>
              </a:rPr>
              <a:t>A </a:t>
            </a:r>
            <a:r>
              <a:rPr lang="en-IN" b="1" dirty="0" smtClean="0">
                <a:solidFill>
                  <a:srgbClr val="002060"/>
                </a:solidFill>
                <a:latin typeface="Times New Roman" pitchFamily="18" charset="0"/>
                <a:cs typeface="Times New Roman" pitchFamily="18" charset="0"/>
              </a:rPr>
              <a:t>class definition can contain the following properties:</a:t>
            </a:r>
            <a:endParaRPr lang="en-IN" dirty="0" smtClean="0">
              <a:solidFill>
                <a:srgbClr val="002060"/>
              </a:solidFill>
              <a:latin typeface="Times New Roman" pitchFamily="18" charset="0"/>
              <a:cs typeface="Times New Roman" pitchFamily="18" charset="0"/>
            </a:endParaRPr>
          </a:p>
          <a:p>
            <a:r>
              <a:rPr lang="en-IN" b="1" dirty="0" smtClean="0">
                <a:solidFill>
                  <a:srgbClr val="002060"/>
                </a:solidFill>
                <a:latin typeface="Times New Roman" pitchFamily="18" charset="0"/>
                <a:cs typeface="Times New Roman" pitchFamily="18" charset="0"/>
              </a:rPr>
              <a:t>Fields:</a:t>
            </a:r>
            <a:r>
              <a:rPr lang="en-IN" dirty="0" smtClean="0">
                <a:solidFill>
                  <a:srgbClr val="002060"/>
                </a:solidFill>
                <a:latin typeface="Times New Roman" pitchFamily="18" charset="0"/>
                <a:cs typeface="Times New Roman" pitchFamily="18" charset="0"/>
              </a:rPr>
              <a:t> It is a variable declared in a class.</a:t>
            </a:r>
          </a:p>
          <a:p>
            <a:r>
              <a:rPr lang="en-IN" b="1" dirty="0" smtClean="0">
                <a:solidFill>
                  <a:srgbClr val="002060"/>
                </a:solidFill>
                <a:latin typeface="Times New Roman" pitchFamily="18" charset="0"/>
                <a:cs typeface="Times New Roman" pitchFamily="18" charset="0"/>
              </a:rPr>
              <a:t>Methods:</a:t>
            </a:r>
            <a:r>
              <a:rPr lang="en-IN" dirty="0" smtClean="0">
                <a:solidFill>
                  <a:srgbClr val="002060"/>
                </a:solidFill>
                <a:latin typeface="Times New Roman" pitchFamily="18" charset="0"/>
                <a:cs typeface="Times New Roman" pitchFamily="18" charset="0"/>
              </a:rPr>
              <a:t> It represents an action for the object.</a:t>
            </a:r>
          </a:p>
          <a:p>
            <a:r>
              <a:rPr lang="en-IN" b="1" dirty="0" smtClean="0">
                <a:solidFill>
                  <a:srgbClr val="002060"/>
                </a:solidFill>
                <a:latin typeface="Times New Roman" pitchFamily="18" charset="0"/>
                <a:cs typeface="Times New Roman" pitchFamily="18" charset="0"/>
              </a:rPr>
              <a:t>Constructors:</a:t>
            </a:r>
            <a:r>
              <a:rPr lang="en-IN" dirty="0" smtClean="0">
                <a:solidFill>
                  <a:srgbClr val="002060"/>
                </a:solidFill>
                <a:latin typeface="Times New Roman" pitchFamily="18" charset="0"/>
                <a:cs typeface="Times New Roman" pitchFamily="18" charset="0"/>
              </a:rPr>
              <a:t> It is responsible for initializing the object in memory.</a:t>
            </a:r>
          </a:p>
          <a:p>
            <a:r>
              <a:rPr lang="en-IN" b="1" dirty="0" smtClean="0">
                <a:solidFill>
                  <a:srgbClr val="002060"/>
                </a:solidFill>
                <a:latin typeface="Times New Roman" pitchFamily="18" charset="0"/>
                <a:cs typeface="Times New Roman" pitchFamily="18" charset="0"/>
              </a:rPr>
              <a:t>Nested class and interface:</a:t>
            </a:r>
            <a:r>
              <a:rPr lang="en-IN" dirty="0" smtClean="0">
                <a:solidFill>
                  <a:srgbClr val="002060"/>
                </a:solidFill>
                <a:latin typeface="Times New Roman" pitchFamily="18" charset="0"/>
                <a:cs typeface="Times New Roman" pitchFamily="18" charset="0"/>
              </a:rPr>
              <a:t> It means a class can contain another class.</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Version</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982329" y="1600200"/>
            <a:ext cx="7179342" cy="4525963"/>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a:t>
            </a:r>
            <a:r>
              <a:rPr lang="en-US" b="1" dirty="0" smtClean="0">
                <a:solidFill>
                  <a:srgbClr val="002060"/>
                </a:solidFill>
              </a:rPr>
              <a:t>Inheritance</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r>
              <a:rPr lang="en-IN" dirty="0" smtClean="0">
                <a:solidFill>
                  <a:srgbClr val="002060"/>
                </a:solidFill>
                <a:latin typeface="Times New Roman" pitchFamily="18" charset="0"/>
                <a:cs typeface="Times New Roman" pitchFamily="18" charset="0"/>
              </a:rPr>
              <a:t>It is a mechanism which acquires the </a:t>
            </a:r>
            <a:r>
              <a:rPr lang="en-IN" b="1" dirty="0" smtClean="0">
                <a:solidFill>
                  <a:srgbClr val="002060"/>
                </a:solidFill>
                <a:latin typeface="Times New Roman" pitchFamily="18" charset="0"/>
                <a:cs typeface="Times New Roman" pitchFamily="18" charset="0"/>
              </a:rPr>
              <a:t>properties</a:t>
            </a:r>
            <a:r>
              <a:rPr lang="en-IN" dirty="0" smtClean="0">
                <a:solidFill>
                  <a:srgbClr val="002060"/>
                </a:solidFill>
                <a:latin typeface="Times New Roman" pitchFamily="18" charset="0"/>
                <a:cs typeface="Times New Roman" pitchFamily="18" charset="0"/>
              </a:rPr>
              <a:t> and </a:t>
            </a:r>
            <a:r>
              <a:rPr lang="en-IN" b="1" dirty="0" err="1" smtClean="0">
                <a:solidFill>
                  <a:srgbClr val="002060"/>
                </a:solidFill>
                <a:latin typeface="Times New Roman" pitchFamily="18" charset="0"/>
                <a:cs typeface="Times New Roman" pitchFamily="18" charset="0"/>
              </a:rPr>
              <a:t>behaviors</a:t>
            </a:r>
            <a:r>
              <a:rPr lang="en-IN" dirty="0" smtClean="0">
                <a:solidFill>
                  <a:srgbClr val="002060"/>
                </a:solidFill>
                <a:latin typeface="Times New Roman" pitchFamily="18" charset="0"/>
                <a:cs typeface="Times New Roman" pitchFamily="18" charset="0"/>
              </a:rPr>
              <a:t> of a class from another class. The class whose members are inherited is called the </a:t>
            </a:r>
            <a:r>
              <a:rPr lang="en-IN" b="1" dirty="0" smtClean="0">
                <a:solidFill>
                  <a:srgbClr val="002060"/>
                </a:solidFill>
                <a:latin typeface="Times New Roman" pitchFamily="18" charset="0"/>
                <a:cs typeface="Times New Roman" pitchFamily="18" charset="0"/>
              </a:rPr>
              <a:t>base class</a:t>
            </a:r>
            <a:r>
              <a:rPr lang="en-IN" dirty="0" smtClean="0">
                <a:solidFill>
                  <a:srgbClr val="002060"/>
                </a:solidFill>
                <a:latin typeface="Times New Roman" pitchFamily="18" charset="0"/>
                <a:cs typeface="Times New Roman" pitchFamily="18" charset="0"/>
              </a:rPr>
              <a:t>, and the class that inherits those members is called the </a:t>
            </a:r>
            <a:r>
              <a:rPr lang="en-IN" b="1" dirty="0" smtClean="0">
                <a:solidFill>
                  <a:srgbClr val="002060"/>
                </a:solidFill>
                <a:latin typeface="Times New Roman" pitchFamily="18" charset="0"/>
                <a:cs typeface="Times New Roman" pitchFamily="18" charset="0"/>
              </a:rPr>
              <a:t>derived/child/subclass</a:t>
            </a:r>
            <a:r>
              <a:rPr lang="en-IN" dirty="0" smtClean="0">
                <a:solidFill>
                  <a:srgbClr val="002060"/>
                </a:solidFill>
                <a:latin typeface="Times New Roman" pitchFamily="18" charset="0"/>
                <a:cs typeface="Times New Roman" pitchFamily="18" charset="0"/>
              </a:rPr>
              <a:t>. In child class, we can override or modify the </a:t>
            </a:r>
            <a:r>
              <a:rPr lang="en-IN" dirty="0" err="1" smtClean="0">
                <a:solidFill>
                  <a:srgbClr val="002060"/>
                </a:solidFill>
                <a:latin typeface="Times New Roman" pitchFamily="18" charset="0"/>
                <a:cs typeface="Times New Roman" pitchFamily="18" charset="0"/>
              </a:rPr>
              <a:t>behaviors</a:t>
            </a:r>
            <a:r>
              <a:rPr lang="en-IN" dirty="0" smtClean="0">
                <a:solidFill>
                  <a:srgbClr val="002060"/>
                </a:solidFill>
                <a:latin typeface="Times New Roman" pitchFamily="18" charset="0"/>
                <a:cs typeface="Times New Roman" pitchFamily="18" charset="0"/>
              </a:rPr>
              <a:t> of its parent class.</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Interface</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The interface contains only the </a:t>
            </a:r>
            <a:r>
              <a:rPr lang="en-IN" b="1" dirty="0" smtClean="0">
                <a:latin typeface="Times New Roman" pitchFamily="18" charset="0"/>
                <a:cs typeface="Times New Roman" pitchFamily="18" charset="0"/>
              </a:rPr>
              <a:t>declaration</a:t>
            </a:r>
            <a:r>
              <a:rPr lang="en-IN" dirty="0" smtClean="0">
                <a:latin typeface="Times New Roman" pitchFamily="18" charset="0"/>
                <a:cs typeface="Times New Roman" pitchFamily="18" charset="0"/>
              </a:rPr>
              <a:t> of the </a:t>
            </a:r>
            <a:r>
              <a:rPr lang="en-IN" b="1" dirty="0" smtClean="0">
                <a:latin typeface="Times New Roman" pitchFamily="18" charset="0"/>
                <a:cs typeface="Times New Roman" pitchFamily="18" charset="0"/>
              </a:rPr>
              <a:t>methods</a:t>
            </a:r>
            <a:r>
              <a:rPr lang="en-IN" dirty="0" smtClean="0">
                <a:latin typeface="Times New Roman" pitchFamily="18" charset="0"/>
                <a:cs typeface="Times New Roman" pitchFamily="18" charset="0"/>
              </a:rPr>
              <a:t> and </a:t>
            </a:r>
            <a:r>
              <a:rPr lang="en-IN" b="1" dirty="0" smtClean="0">
                <a:latin typeface="Times New Roman" pitchFamily="18" charset="0"/>
                <a:cs typeface="Times New Roman" pitchFamily="18" charset="0"/>
              </a:rPr>
              <a:t>fields</a:t>
            </a:r>
            <a:r>
              <a:rPr lang="en-IN" dirty="0" smtClean="0">
                <a:latin typeface="Times New Roman" pitchFamily="18" charset="0"/>
                <a:cs typeface="Times New Roman" pitchFamily="18" charset="0"/>
              </a:rPr>
              <a:t>, but not the </a:t>
            </a:r>
            <a:r>
              <a:rPr lang="en-IN" b="1" dirty="0" smtClean="0">
                <a:latin typeface="Times New Roman" pitchFamily="18" charset="0"/>
                <a:cs typeface="Times New Roman" pitchFamily="18" charset="0"/>
              </a:rPr>
              <a:t>implementation</a:t>
            </a:r>
            <a:r>
              <a:rPr lang="en-IN" dirty="0" smtClean="0">
                <a:latin typeface="Times New Roman" pitchFamily="18" charset="0"/>
                <a:cs typeface="Times New Roman" pitchFamily="18" charset="0"/>
              </a:rPr>
              <a:t>. We cannot use it to build anything. It is inherited by a class, and the class which implements interface defines all members of the interface.</a:t>
            </a:r>
          </a:p>
          <a:p>
            <a:r>
              <a:rPr lang="en-IN" dirty="0" smtClean="0">
                <a:latin typeface="Times New Roman" pitchFamily="18" charset="0"/>
                <a:cs typeface="Times New Roman" pitchFamily="18" charset="0"/>
              </a:rPr>
              <a:t>When the Typescript compiler compiles it into JavaScript, then the interface will be disappeared from the JavaScript file. Thus, its purpose is to help in the development stage only.</a:t>
            </a:r>
          </a:p>
          <a:p>
            <a:pPr>
              <a:buNone/>
            </a:pPr>
            <a:endParaRPr lang="en-US"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IN" sz="8000" b="1" dirty="0" smtClean="0">
              <a:latin typeface="Times New Roman" pitchFamily="18" charset="0"/>
              <a:cs typeface="Times New Roman" pitchFamily="18" charset="0"/>
            </a:endParaRPr>
          </a:p>
          <a:p>
            <a:pPr>
              <a:buNone/>
            </a:pPr>
            <a:r>
              <a:rPr lang="en-IN" sz="8000" b="1" dirty="0" smtClean="0">
                <a:latin typeface="Times New Roman" pitchFamily="18" charset="0"/>
                <a:cs typeface="Times New Roman" pitchFamily="18" charset="0"/>
              </a:rPr>
              <a:t>    THANK YOU</a:t>
            </a:r>
            <a:endParaRPr lang="en-US" sz="8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TypeScript Version</a:t>
            </a:r>
            <a:br>
              <a:rPr lang="en-US" b="1" dirty="0" smtClean="0">
                <a:solidFill>
                  <a:srgbClr val="002060"/>
                </a:solidFill>
              </a:rPr>
            </a:br>
            <a:r>
              <a:rPr lang="en-US" b="1" dirty="0" smtClean="0">
                <a:solidFill>
                  <a:srgbClr val="002060"/>
                </a:solidFill>
              </a:rPr>
              <a:t/>
            </a:r>
            <a:br>
              <a:rPr lang="en-US" b="1" dirty="0" smtClean="0">
                <a:solidFill>
                  <a:srgbClr val="002060"/>
                </a:solidFill>
              </a:rPr>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67869" y="1600200"/>
            <a:ext cx="7208262"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latin typeface="Times New Roman" pitchFamily="18" charset="0"/>
                <a:cs typeface="Times New Roman" pitchFamily="18" charset="0"/>
              </a:rPr>
              <a:t/>
            </a:r>
            <a:br>
              <a:rPr lang="en-IN" b="1" dirty="0" smtClean="0">
                <a:solidFill>
                  <a:srgbClr val="002060"/>
                </a:solidFill>
                <a:latin typeface="Times New Roman" pitchFamily="18" charset="0"/>
                <a:cs typeface="Times New Roman" pitchFamily="18" charset="0"/>
              </a:rPr>
            </a:br>
            <a:r>
              <a:rPr lang="en-IN" b="1" dirty="0" smtClean="0">
                <a:solidFill>
                  <a:srgbClr val="002060"/>
                </a:solidFill>
                <a:latin typeface="Times New Roman" pitchFamily="18" charset="0"/>
                <a:cs typeface="Times New Roman" pitchFamily="18" charset="0"/>
              </a:rPr>
              <a:t>Difference </a:t>
            </a:r>
            <a:r>
              <a:rPr lang="en-IN" b="1" dirty="0" smtClean="0">
                <a:solidFill>
                  <a:srgbClr val="002060"/>
                </a:solidFill>
                <a:latin typeface="Times New Roman" pitchFamily="18" charset="0"/>
                <a:cs typeface="Times New Roman" pitchFamily="18" charset="0"/>
              </a:rPr>
              <a:t>between JavaScript and </a:t>
            </a:r>
            <a:r>
              <a:rPr lang="en-IN" b="1" dirty="0" err="1" smtClean="0">
                <a:solidFill>
                  <a:srgbClr val="002060"/>
                </a:solidFill>
                <a:latin typeface="Times New Roman" pitchFamily="18" charset="0"/>
                <a:cs typeface="Times New Roman" pitchFamily="18" charset="0"/>
              </a:rPr>
              <a:t>TypeScript</a:t>
            </a:r>
            <a:r>
              <a:rPr lang="en-IN" b="1" dirty="0" smtClean="0">
                <a:solidFill>
                  <a:srgbClr val="002060"/>
                </a:solidFill>
                <a:latin typeface="Times New Roman" pitchFamily="18" charset="0"/>
                <a:cs typeface="Times New Roman" pitchFamily="18" charset="0"/>
              </a:rPr>
              <a:t/>
            </a:r>
            <a:br>
              <a:rPr lang="en-IN"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42844" y="1571612"/>
            <a:ext cx="8543956" cy="4554551"/>
          </a:xfrm>
        </p:spPr>
        <p:txBody>
          <a:bodyPr>
            <a:noAutofit/>
          </a:bodyPr>
          <a:lstStyle/>
          <a:p>
            <a:pPr>
              <a:buNone/>
            </a:pPr>
            <a:r>
              <a:rPr lang="en-IN" sz="1800" b="1" dirty="0" smtClean="0">
                <a:solidFill>
                  <a:srgbClr val="002060"/>
                </a:solidFill>
                <a:latin typeface="Times New Roman" pitchFamily="18" charset="0"/>
                <a:cs typeface="Times New Roman" pitchFamily="18" charset="0"/>
              </a:rPr>
              <a:t>JavaScript</a:t>
            </a:r>
          </a:p>
          <a:p>
            <a:pPr>
              <a:buNone/>
            </a:pPr>
            <a:r>
              <a:rPr lang="en-IN" sz="1800" dirty="0" smtClean="0">
                <a:solidFill>
                  <a:srgbClr val="002060"/>
                </a:solidFill>
                <a:latin typeface="Times New Roman" pitchFamily="18" charset="0"/>
                <a:cs typeface="Times New Roman" pitchFamily="18" charset="0"/>
              </a:rPr>
              <a:t>          JavaScript is the most popular programming language of HTML and the Web. JavaScript is an object-based scripting language which is lightweight and cross-platform. It is used to create client-side dynamic pages. The programs in JavaScript language are called scripts. The scripts are written in HTML pages and executed automatically as the page loads. It is provided and executed as plain text and does not need special preparation or compilation to run.</a:t>
            </a:r>
          </a:p>
          <a:p>
            <a:pPr>
              <a:buNone/>
            </a:pPr>
            <a:r>
              <a:rPr lang="en-IN" sz="1800" b="1" dirty="0" err="1" smtClean="0">
                <a:solidFill>
                  <a:srgbClr val="002060"/>
                </a:solidFill>
                <a:latin typeface="Times New Roman" pitchFamily="18" charset="0"/>
                <a:cs typeface="Times New Roman" pitchFamily="18" charset="0"/>
              </a:rPr>
              <a:t>TypeScript</a:t>
            </a:r>
            <a:endParaRPr lang="en-IN" sz="1800" b="1" dirty="0" smtClean="0">
              <a:solidFill>
                <a:srgbClr val="002060"/>
              </a:solidFill>
              <a:latin typeface="Times New Roman" pitchFamily="18" charset="0"/>
              <a:cs typeface="Times New Roman" pitchFamily="18" charset="0"/>
            </a:endParaRPr>
          </a:p>
          <a:p>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is an open-source pure object-oriented </a:t>
            </a:r>
            <a:r>
              <a:rPr lang="en-IN" sz="1800" dirty="0" err="1" smtClean="0">
                <a:solidFill>
                  <a:srgbClr val="002060"/>
                </a:solidFill>
                <a:latin typeface="Times New Roman" pitchFamily="18" charset="0"/>
                <a:cs typeface="Times New Roman" pitchFamily="18" charset="0"/>
              </a:rPr>
              <a:t>programing</a:t>
            </a:r>
            <a:r>
              <a:rPr lang="en-IN" sz="1800" dirty="0" smtClean="0">
                <a:solidFill>
                  <a:srgbClr val="002060"/>
                </a:solidFill>
                <a:latin typeface="Times New Roman" pitchFamily="18" charset="0"/>
                <a:cs typeface="Times New Roman" pitchFamily="18" charset="0"/>
              </a:rPr>
              <a:t> language. It is a strongly typed superset of JavaScript which compiles to plain JavaScript.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is developed and maintained by Microsoft under the Apache 2 license. It is not directly run on the browser. It needs a compiler to compile and generate in JavaScript file.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source file is in ".</a:t>
            </a:r>
            <a:r>
              <a:rPr lang="en-IN" sz="1800" dirty="0" err="1" smtClean="0">
                <a:solidFill>
                  <a:srgbClr val="002060"/>
                </a:solidFill>
                <a:latin typeface="Times New Roman" pitchFamily="18" charset="0"/>
                <a:cs typeface="Times New Roman" pitchFamily="18" charset="0"/>
              </a:rPr>
              <a:t>ts</a:t>
            </a:r>
            <a:r>
              <a:rPr lang="en-IN" sz="1800" dirty="0" smtClean="0">
                <a:solidFill>
                  <a:srgbClr val="002060"/>
                </a:solidFill>
                <a:latin typeface="Times New Roman" pitchFamily="18" charset="0"/>
                <a:cs typeface="Times New Roman" pitchFamily="18" charset="0"/>
              </a:rPr>
              <a:t>" extension. We can use any valid ".</a:t>
            </a:r>
            <a:r>
              <a:rPr lang="en-IN" sz="1800" dirty="0" err="1" smtClean="0">
                <a:solidFill>
                  <a:srgbClr val="002060"/>
                </a:solidFill>
                <a:latin typeface="Times New Roman" pitchFamily="18" charset="0"/>
                <a:cs typeface="Times New Roman" pitchFamily="18" charset="0"/>
              </a:rPr>
              <a:t>js</a:t>
            </a:r>
            <a:r>
              <a:rPr lang="en-IN" sz="1800" dirty="0" smtClean="0">
                <a:solidFill>
                  <a:srgbClr val="002060"/>
                </a:solidFill>
                <a:latin typeface="Times New Roman" pitchFamily="18" charset="0"/>
                <a:cs typeface="Times New Roman" pitchFamily="18" charset="0"/>
              </a:rPr>
              <a:t>" file by renaming it to ".</a:t>
            </a:r>
            <a:r>
              <a:rPr lang="en-IN" sz="1800" dirty="0" err="1" smtClean="0">
                <a:solidFill>
                  <a:srgbClr val="002060"/>
                </a:solidFill>
                <a:latin typeface="Times New Roman" pitchFamily="18" charset="0"/>
                <a:cs typeface="Times New Roman" pitchFamily="18" charset="0"/>
              </a:rPr>
              <a:t>ts</a:t>
            </a:r>
            <a:r>
              <a:rPr lang="en-IN" sz="1800" dirty="0" smtClean="0">
                <a:solidFill>
                  <a:srgbClr val="002060"/>
                </a:solidFill>
                <a:latin typeface="Times New Roman" pitchFamily="18" charset="0"/>
                <a:cs typeface="Times New Roman" pitchFamily="18" charset="0"/>
              </a:rPr>
              <a:t>" file. </a:t>
            </a:r>
            <a:r>
              <a:rPr lang="en-IN" sz="1800" dirty="0" err="1" smtClean="0">
                <a:solidFill>
                  <a:srgbClr val="002060"/>
                </a:solidFill>
                <a:latin typeface="Times New Roman" pitchFamily="18" charset="0"/>
                <a:cs typeface="Times New Roman" pitchFamily="18" charset="0"/>
              </a:rPr>
              <a:t>TypeScript</a:t>
            </a:r>
            <a:r>
              <a:rPr lang="en-IN" sz="1800" dirty="0" smtClean="0">
                <a:solidFill>
                  <a:srgbClr val="002060"/>
                </a:solidFill>
                <a:latin typeface="Times New Roman" pitchFamily="18" charset="0"/>
                <a:cs typeface="Times New Roman" pitchFamily="18" charset="0"/>
              </a:rPr>
              <a:t> is the ES6 version of JavaScript with some additional features.</a:t>
            </a:r>
          </a:p>
          <a:p>
            <a:endParaRPr lang="en-IN" sz="1800" dirty="0" smtClean="0">
              <a:solidFill>
                <a:srgbClr val="002060"/>
              </a:solidFill>
              <a:latin typeface="Times New Roman" pitchFamily="18" charset="0"/>
              <a:cs typeface="Times New Roman" pitchFamily="18" charset="0"/>
            </a:endParaRPr>
          </a:p>
          <a:p>
            <a:pPr>
              <a:buNone/>
            </a:pP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2874</Words>
  <Application>Microsoft Office PowerPoint</Application>
  <PresentationFormat>On-screen Show (4:3)</PresentationFormat>
  <Paragraphs>407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 TypeScript </vt:lpstr>
      <vt:lpstr>Introduction</vt:lpstr>
      <vt:lpstr> What is TypeScript? </vt:lpstr>
      <vt:lpstr> History of TypeScript </vt:lpstr>
      <vt:lpstr> Why use TypeScript? </vt:lpstr>
      <vt:lpstr> Text Editors with TypeScript Support </vt:lpstr>
      <vt:lpstr>  TypeScript Version  </vt:lpstr>
      <vt:lpstr>  TypeScript Version  </vt:lpstr>
      <vt:lpstr> Difference between JavaScript and TypeScript </vt:lpstr>
      <vt:lpstr>Slide 10</vt:lpstr>
      <vt:lpstr> TypeScript Vs. JavaScript </vt:lpstr>
      <vt:lpstr>  Features of TypeScript  </vt:lpstr>
      <vt:lpstr> Features of TypeScript </vt:lpstr>
      <vt:lpstr> Components of TypeScript </vt:lpstr>
      <vt:lpstr> Components of TypeScript </vt:lpstr>
      <vt:lpstr>  Components of TypeScript  </vt:lpstr>
      <vt:lpstr> Compiler Configuration </vt:lpstr>
      <vt:lpstr> The TypeScript Language Services </vt:lpstr>
      <vt:lpstr>  TypeScript Installation  </vt:lpstr>
      <vt:lpstr>  TypeScript First Program  </vt:lpstr>
      <vt:lpstr> TypeScript Type </vt:lpstr>
      <vt:lpstr>  Static Types  </vt:lpstr>
      <vt:lpstr> Built-in or Primitive Type </vt:lpstr>
      <vt:lpstr> Number </vt:lpstr>
      <vt:lpstr> String </vt:lpstr>
      <vt:lpstr> Boolean </vt:lpstr>
      <vt:lpstr> Void </vt:lpstr>
      <vt:lpstr> Null </vt:lpstr>
      <vt:lpstr> Undefined </vt:lpstr>
      <vt:lpstr> Any Type </vt:lpstr>
      <vt:lpstr> User-Defined DataType </vt:lpstr>
      <vt:lpstr> Array </vt:lpstr>
      <vt:lpstr> Touple </vt:lpstr>
      <vt:lpstr> Interface </vt:lpstr>
      <vt:lpstr> Class </vt:lpstr>
      <vt:lpstr> Enums </vt:lpstr>
      <vt:lpstr> Functions </vt:lpstr>
      <vt:lpstr> Generic </vt:lpstr>
      <vt:lpstr> Decorators </vt:lpstr>
      <vt:lpstr> Null  </vt:lpstr>
      <vt:lpstr> Undefined </vt:lpstr>
      <vt:lpstr> Null vs. Undefined </vt:lpstr>
      <vt:lpstr> TypeScript Variables </vt:lpstr>
      <vt:lpstr> Variable Declaration </vt:lpstr>
      <vt:lpstr> Hoisting </vt:lpstr>
      <vt:lpstr> Hoisting of let </vt:lpstr>
      <vt:lpstr>  const declarations  </vt:lpstr>
      <vt:lpstr>  var keyword  </vt:lpstr>
      <vt:lpstr>  let keyword  </vt:lpstr>
      <vt:lpstr> Var vs. Let Keyword </vt:lpstr>
      <vt:lpstr> Operators in TypeScript </vt:lpstr>
      <vt:lpstr> Arithmetic Operators </vt:lpstr>
      <vt:lpstr> Arithmetic Operators </vt:lpstr>
      <vt:lpstr> Arithmetic Operators </vt:lpstr>
      <vt:lpstr> Comparison (Relational) Operators </vt:lpstr>
      <vt:lpstr> Comparison (Relational) Operators </vt:lpstr>
      <vt:lpstr> Comparison (Relational) Operators </vt:lpstr>
      <vt:lpstr>  Logical Operators  </vt:lpstr>
      <vt:lpstr>  Bitwise Operators  </vt:lpstr>
      <vt:lpstr> TypeScript Arrays </vt:lpstr>
      <vt:lpstr>Array Methods</vt:lpstr>
      <vt:lpstr>  TypeScript String  </vt:lpstr>
      <vt:lpstr>  TypeScript Numbers  </vt:lpstr>
      <vt:lpstr>  Number Properties  </vt:lpstr>
      <vt:lpstr>  Decision Making  </vt:lpstr>
      <vt:lpstr> TypeScript forEach </vt:lpstr>
      <vt:lpstr>  TypeScript Access Modifiers  </vt:lpstr>
      <vt:lpstr>Slide 68</vt:lpstr>
      <vt:lpstr>  TypeScript Classes  </vt:lpstr>
      <vt:lpstr>  TypeScript Inheritance  </vt:lpstr>
      <vt:lpstr>  TypeScript Interface  </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TypeScript </dc:title>
  <dc:creator>Jino V</dc:creator>
  <cp:lastModifiedBy>Jino V</cp:lastModifiedBy>
  <cp:revision>28</cp:revision>
  <dcterms:created xsi:type="dcterms:W3CDTF">2022-05-02T18:18:56Z</dcterms:created>
  <dcterms:modified xsi:type="dcterms:W3CDTF">2022-05-05T15:30:56Z</dcterms:modified>
</cp:coreProperties>
</file>