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1" r:id="rId5"/>
    <p:sldId id="262" r:id="rId6"/>
    <p:sldId id="263" r:id="rId7"/>
    <p:sldId id="287" r:id="rId8"/>
    <p:sldId id="288" r:id="rId9"/>
    <p:sldId id="289" r:id="rId10"/>
    <p:sldId id="290" r:id="rId11"/>
    <p:sldId id="291" r:id="rId12"/>
    <p:sldId id="292" r:id="rId13"/>
    <p:sldId id="293" r:id="rId14"/>
    <p:sldId id="294" r:id="rId15"/>
    <p:sldId id="295" r:id="rId16"/>
    <p:sldId id="296" r:id="rId17"/>
    <p:sldId id="301" r:id="rId18"/>
    <p:sldId id="302" r:id="rId19"/>
    <p:sldId id="311" r:id="rId20"/>
    <p:sldId id="312" r:id="rId21"/>
    <p:sldId id="298" r:id="rId22"/>
    <p:sldId id="299" r:id="rId23"/>
    <p:sldId id="300" r:id="rId24"/>
    <p:sldId id="303" r:id="rId25"/>
    <p:sldId id="304" r:id="rId26"/>
    <p:sldId id="305" r:id="rId27"/>
    <p:sldId id="306" r:id="rId28"/>
    <p:sldId id="307" r:id="rId29"/>
    <p:sldId id="308" r:id="rId30"/>
    <p:sldId id="309" r:id="rId31"/>
    <p:sldId id="310" r:id="rId32"/>
    <p:sldId id="281" r:id="rId33"/>
    <p:sldId id="282" r:id="rId34"/>
    <p:sldId id="283" r:id="rId35"/>
    <p:sldId id="284" r:id="rId36"/>
    <p:sldId id="285" r:id="rId37"/>
    <p:sldId id="286" r:id="rId38"/>
    <p:sldId id="264"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45344-3E0B-4529-8002-69033AD20CAD}" type="datetimeFigureOut">
              <a:rPr lang="en-US" smtClean="0"/>
              <a:pPr/>
              <a:t>5/4/2022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DAC18-F957-4CF3-8540-0BAA37AB38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BDAC18-F957-4CF3-8540-0BAA37AB38E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998BFF-6AB9-4BF9-8944-E10C86317C7C}"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98BFF-6AB9-4BF9-8944-E10C86317C7C}"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98BFF-6AB9-4BF9-8944-E10C86317C7C}"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98BFF-6AB9-4BF9-8944-E10C86317C7C}"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8BFF-6AB9-4BF9-8944-E10C86317C7C}"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998BFF-6AB9-4BF9-8944-E10C86317C7C}"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998BFF-6AB9-4BF9-8944-E10C86317C7C}" type="datetimeFigureOut">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998BFF-6AB9-4BF9-8944-E10C86317C7C}" type="datetimeFigureOut">
              <a:rPr lang="en-US" smtClean="0"/>
              <a:pPr/>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8BFF-6AB9-4BF9-8944-E10C86317C7C}" type="datetimeFigureOut">
              <a:rPr lang="en-US" smtClean="0"/>
              <a:pPr/>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8BFF-6AB9-4BF9-8944-E10C86317C7C}"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8BFF-6AB9-4BF9-8944-E10C86317C7C}"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228CC-398B-480F-B40D-3F663FC37B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8BFF-6AB9-4BF9-8944-E10C86317C7C}" type="datetimeFigureOut">
              <a:rPr lang="en-US" smtClean="0"/>
              <a:pPr/>
              <a:t>5/4/2022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228CC-398B-480F-B40D-3F663FC37B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andexample.com/routing-in-angular-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andexample.com/html-tutorial/"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andexample.com/javascript-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8000" b="1" dirty="0" smtClean="0">
                <a:solidFill>
                  <a:srgbClr val="FF0000"/>
                </a:solidFill>
              </a:rPr>
              <a:t>n               Angular</a:t>
            </a:r>
            <a:endParaRPr lang="en-US" sz="8000" b="1" dirty="0">
              <a:solidFill>
                <a:srgbClr val="FF0000"/>
              </a:solidFill>
            </a:endParaRPr>
          </a:p>
        </p:txBody>
      </p:sp>
      <p:pic>
        <p:nvPicPr>
          <p:cNvPr id="1027" name="Picture 3"/>
          <p:cNvPicPr>
            <a:picLocks noChangeAspect="1" noChangeArrowheads="1"/>
          </p:cNvPicPr>
          <p:nvPr/>
        </p:nvPicPr>
        <p:blipFill>
          <a:blip r:embed="rId2"/>
          <a:srcRect/>
          <a:stretch>
            <a:fillRect/>
          </a:stretch>
        </p:blipFill>
        <p:spPr bwMode="auto">
          <a:xfrm>
            <a:off x="285720" y="1142984"/>
            <a:ext cx="4438650" cy="4191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Low memory Footprint</a:t>
            </a:r>
            <a:endParaRPr lang="en-US" dirty="0">
              <a:solidFill>
                <a:srgbClr val="C00000"/>
              </a:solidFill>
            </a:endParaRPr>
          </a:p>
        </p:txBody>
      </p:sp>
      <p:sp>
        <p:nvSpPr>
          <p:cNvPr id="3" name="Content Placeholder 2"/>
          <p:cNvSpPr>
            <a:spLocks noGrp="1"/>
          </p:cNvSpPr>
          <p:nvPr>
            <p:ph idx="1"/>
          </p:nvPr>
        </p:nvSpPr>
        <p:spPr/>
        <p:txBody>
          <a:bodyPr>
            <a:normAutofit/>
          </a:bodyPr>
          <a:lstStyle/>
          <a:p>
            <a:pPr>
              <a:buNone/>
            </a:pP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It is </a:t>
            </a:r>
            <a:r>
              <a:rPr lang="en-IN" sz="1600" dirty="0" err="1" smtClean="0">
                <a:latin typeface="Times New Roman" pitchFamily="18" charset="0"/>
                <a:cs typeface="Times New Roman" pitchFamily="18" charset="0"/>
              </a:rPr>
              <a:t>anincremental</a:t>
            </a:r>
            <a:r>
              <a:rPr lang="en-IN" sz="1600" dirty="0" smtClean="0">
                <a:latin typeface="Times New Roman" pitchFamily="18" charset="0"/>
                <a:cs typeface="Times New Roman" pitchFamily="18" charset="0"/>
              </a:rPr>
              <a:t> DOM that didn’t need any memory to render the view if the view doesn't change the DOM. So, it allocates the memory when the DOM nodes are added or removed. Since most of the template calls don't change anything result in substantial memory savings.</a:t>
            </a:r>
          </a:p>
          <a:p>
            <a:pPr>
              <a:buNone/>
            </a:pPr>
            <a:endParaRPr lang="en-IN" sz="1600" dirty="0" smtClean="0">
              <a:latin typeface="Times New Roman" pitchFamily="18" charset="0"/>
              <a:cs typeface="Times New Roman" pitchFamily="18" charset="0"/>
            </a:endParaRPr>
          </a:p>
          <a:p>
            <a:pPr>
              <a:buNone/>
            </a:pPr>
            <a:endParaRPr lang="en-IN" sz="1600" dirty="0" smtClean="0">
              <a:latin typeface="Times New Roman" pitchFamily="18" charset="0"/>
              <a:cs typeface="Times New Roman" pitchFamily="18" charset="0"/>
            </a:endParaRPr>
          </a:p>
          <a:p>
            <a:pPr>
              <a:buNone/>
            </a:pPr>
            <a:endParaRPr lang="en-IN" sz="1600" dirty="0" smtClean="0">
              <a:latin typeface="Times New Roman" pitchFamily="18" charset="0"/>
              <a:cs typeface="Times New Roman" pitchFamily="18" charset="0"/>
            </a:endParaRPr>
          </a:p>
          <a:p>
            <a:pPr>
              <a:buNone/>
            </a:pPr>
            <a:endParaRPr lang="en-IN"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518608" y="3000372"/>
            <a:ext cx="8145144" cy="200026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Differential Loading</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IN" sz="1500" dirty="0" smtClean="0">
                <a:latin typeface="Times New Roman" pitchFamily="18" charset="0"/>
                <a:cs typeface="Times New Roman" pitchFamily="18" charset="0"/>
              </a:rPr>
              <a:t>The new app generated by Angular CLI will now contain separate bundles &amp; it will be loaded automatically by the browser that load and render faster. Following is a diagram which represents that it decreases the bundle size in this way.</a:t>
            </a:r>
          </a:p>
          <a:p>
            <a:endParaRPr lang="en-IN" sz="1500" dirty="0" smtClean="0">
              <a:latin typeface="Times New Roman" pitchFamily="18" charset="0"/>
              <a:cs typeface="Times New Roman" pitchFamily="18" charset="0"/>
            </a:endParaRPr>
          </a:p>
          <a:p>
            <a:endParaRPr lang="en-IN" sz="1500" dirty="0" smtClean="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1571604" y="2714620"/>
            <a:ext cx="5364802" cy="275272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472518" cy="5768997"/>
          </a:xfrm>
        </p:spPr>
        <p:txBody>
          <a:bodyPr>
            <a:normAutofit lnSpcReduction="10000"/>
          </a:bodyPr>
          <a:lstStyle/>
          <a:p>
            <a:pPr fontAlgn="base">
              <a:buNone/>
            </a:pPr>
            <a:r>
              <a:rPr lang="en-IN" b="1" dirty="0" smtClean="0">
                <a:solidFill>
                  <a:srgbClr val="C00000"/>
                </a:solidFill>
              </a:rPr>
              <a:t>Router Backward Compatibility:</a:t>
            </a:r>
            <a:endParaRPr lang="en-IN" dirty="0" smtClean="0">
              <a:solidFill>
                <a:srgbClr val="C00000"/>
              </a:solidFill>
            </a:endParaRPr>
          </a:p>
          <a:p>
            <a:pPr fontAlgn="base"/>
            <a:r>
              <a:rPr lang="en-IN" dirty="0" smtClean="0"/>
              <a:t>Angular Team added backward compatibility mode to Angular router that helps to generate the path for large projects and make it easier to move to Angular with lazy loading.</a:t>
            </a:r>
          </a:p>
          <a:p>
            <a:pPr fontAlgn="base">
              <a:buNone/>
            </a:pPr>
            <a:endParaRPr lang="en-IN" b="1" dirty="0" smtClean="0"/>
          </a:p>
          <a:p>
            <a:pPr fontAlgn="base">
              <a:buNone/>
            </a:pPr>
            <a:r>
              <a:rPr lang="en-IN" b="1" dirty="0" smtClean="0">
                <a:solidFill>
                  <a:srgbClr val="C00000"/>
                </a:solidFill>
              </a:rPr>
              <a:t>Web Worker Bundling:</a:t>
            </a:r>
            <a:endParaRPr lang="en-IN" dirty="0" smtClean="0">
              <a:solidFill>
                <a:srgbClr val="C00000"/>
              </a:solidFill>
            </a:endParaRPr>
          </a:p>
          <a:p>
            <a:pPr fontAlgn="base"/>
            <a:r>
              <a:rPr lang="en-IN" dirty="0" smtClean="0"/>
              <a:t>A web worker is included while building the production bundles, which are essential for improving the parallel ability and help to increase the performance.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rPr>
              <a:t>Bazel</a:t>
            </a:r>
            <a:r>
              <a:rPr lang="en-US" b="1" dirty="0" smtClean="0">
                <a:solidFill>
                  <a:srgbClr val="C00000"/>
                </a:solidFill>
              </a:rPr>
              <a:t> Support</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IN" sz="1600" dirty="0" err="1" smtClean="0"/>
              <a:t>Bazel</a:t>
            </a:r>
            <a:r>
              <a:rPr lang="en-IN" sz="1600" dirty="0" smtClean="0"/>
              <a:t> is aiming for precisely reproducible builds, but concurrent builds will be a lot faster &amp; it is beneficial if your app uses several modules and libraries. The angular framework itself built with </a:t>
            </a:r>
            <a:r>
              <a:rPr lang="en-IN" sz="1600" dirty="0" err="1" smtClean="0"/>
              <a:t>Bazel</a:t>
            </a:r>
            <a:r>
              <a:rPr lang="en-IN" sz="1600" dirty="0" smtClean="0"/>
              <a:t>. It is expected to include in @angular/</a:t>
            </a:r>
            <a:r>
              <a:rPr lang="en-IN" sz="1600" dirty="0" err="1" smtClean="0"/>
              <a:t>cli</a:t>
            </a:r>
            <a:r>
              <a:rPr lang="en-IN" sz="1600" dirty="0" smtClean="0"/>
              <a:t> in version9.</a:t>
            </a:r>
          </a:p>
          <a:p>
            <a:endParaRPr lang="en-US" sz="1600" dirty="0"/>
          </a:p>
        </p:txBody>
      </p:sp>
      <p:pic>
        <p:nvPicPr>
          <p:cNvPr id="4" name="Picture 2"/>
          <p:cNvPicPr>
            <a:picLocks noChangeAspect="1" noChangeArrowheads="1"/>
          </p:cNvPicPr>
          <p:nvPr/>
        </p:nvPicPr>
        <p:blipFill>
          <a:blip r:embed="rId2"/>
          <a:srcRect/>
          <a:stretch>
            <a:fillRect/>
          </a:stretch>
        </p:blipFill>
        <p:spPr bwMode="auto">
          <a:xfrm>
            <a:off x="1285852" y="2643182"/>
            <a:ext cx="5500726" cy="316107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571480"/>
            <a:ext cx="9001156" cy="5572164"/>
          </a:xfrm>
        </p:spPr>
        <p:txBody>
          <a:bodyPr>
            <a:normAutofit/>
          </a:bodyPr>
          <a:lstStyle/>
          <a:p>
            <a:pPr fontAlgn="base">
              <a:buNone/>
            </a:pPr>
            <a:r>
              <a:rPr lang="en-IN" b="1" dirty="0" smtClean="0">
                <a:solidFill>
                  <a:srgbClr val="C00000"/>
                </a:solidFill>
              </a:rPr>
              <a:t>Lazy Loading:</a:t>
            </a:r>
            <a:endParaRPr lang="en-IN" dirty="0" smtClean="0">
              <a:solidFill>
                <a:srgbClr val="C00000"/>
              </a:solidFill>
            </a:endParaRPr>
          </a:p>
          <a:p>
            <a:pPr fontAlgn="base"/>
            <a:r>
              <a:rPr lang="en-IN" dirty="0" smtClean="0">
                <a:solidFill>
                  <a:srgbClr val="002060"/>
                </a:solidFill>
              </a:rPr>
              <a:t>Lazy loading is based on the concepts of </a:t>
            </a:r>
            <a:r>
              <a:rPr lang="en-IN" dirty="0" smtClean="0">
                <a:solidFill>
                  <a:srgbClr val="002060"/>
                </a:solidFill>
                <a:hlinkClick r:id="rId2"/>
              </a:rPr>
              <a:t>Angular Routing</a:t>
            </a:r>
            <a:r>
              <a:rPr lang="en-IN" dirty="0" smtClean="0">
                <a:solidFill>
                  <a:srgbClr val="002060"/>
                </a:solidFill>
              </a:rPr>
              <a:t> and it helps bring down the size of large files by lazily loading the data that are required.</a:t>
            </a:r>
          </a:p>
          <a:p>
            <a:pPr fontAlgn="base">
              <a:buNone/>
            </a:pPr>
            <a:r>
              <a:rPr lang="en-IN" b="1" dirty="0" smtClean="0">
                <a:solidFill>
                  <a:srgbClr val="C00000"/>
                </a:solidFill>
              </a:rPr>
              <a:t>Opt-In Usage Sharing:</a:t>
            </a:r>
            <a:endParaRPr lang="en-IN" dirty="0" smtClean="0">
              <a:solidFill>
                <a:srgbClr val="C00000"/>
              </a:solidFill>
            </a:endParaRPr>
          </a:p>
          <a:p>
            <a:pPr fontAlgn="base"/>
            <a:r>
              <a:rPr lang="en-IN" dirty="0" smtClean="0">
                <a:solidFill>
                  <a:srgbClr val="002060"/>
                </a:solidFill>
              </a:rPr>
              <a:t>Opt-in sharing telemetry can collect data commands used and the build speed if users allow them, which will help developers improve in the future.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What is Angular CLI?</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Angular CLI is known as </a:t>
            </a:r>
            <a:r>
              <a:rPr lang="en-IN" b="1" dirty="0" smtClean="0">
                <a:solidFill>
                  <a:srgbClr val="002060"/>
                </a:solidFill>
                <a:latin typeface="Times New Roman" pitchFamily="18" charset="0"/>
                <a:cs typeface="Times New Roman" pitchFamily="18" charset="0"/>
              </a:rPr>
              <a:t>Angular Command Line Interface</a:t>
            </a:r>
            <a:r>
              <a:rPr lang="en-IN" dirty="0" smtClean="0">
                <a:solidFill>
                  <a:srgbClr val="002060"/>
                </a:solidFill>
                <a:latin typeface="Times New Roman" pitchFamily="18" charset="0"/>
                <a:cs typeface="Times New Roman" pitchFamily="18" charset="0"/>
              </a:rPr>
              <a:t>. It is a command-line tool for creating angular apps. It is mentioned to use angular CLI for creating angular apps as if we do not need to spend time to </a:t>
            </a:r>
            <a:r>
              <a:rPr lang="en-IN" b="1" dirty="0" smtClean="0">
                <a:solidFill>
                  <a:srgbClr val="002060"/>
                </a:solidFill>
                <a:latin typeface="Times New Roman" pitchFamily="18" charset="0"/>
                <a:cs typeface="Times New Roman" pitchFamily="18" charset="0"/>
              </a:rPr>
              <a:t>install and configur</a:t>
            </a:r>
            <a:r>
              <a:rPr lang="en-IN" dirty="0" smtClean="0">
                <a:solidFill>
                  <a:srgbClr val="002060"/>
                </a:solidFill>
                <a:latin typeface="Times New Roman" pitchFamily="18" charset="0"/>
                <a:cs typeface="Times New Roman" pitchFamily="18" charset="0"/>
              </a:rPr>
              <a:t>e all the required dependencies and wiring everything together. Angular CLI is a helpful tool to create and work with Angular Applications efficiently. </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
            </a:r>
            <a:br>
              <a:rPr lang="en-IN" b="1" dirty="0" smtClean="0">
                <a:solidFill>
                  <a:srgbClr val="C00000"/>
                </a:solidFill>
              </a:rPr>
            </a:br>
            <a:r>
              <a:rPr lang="en-IN" b="1" dirty="0" smtClean="0">
                <a:solidFill>
                  <a:srgbClr val="C00000"/>
                </a:solidFill>
              </a:rPr>
              <a:t>What is Ng in Angular?</a:t>
            </a:r>
            <a:br>
              <a:rPr lang="en-IN"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The prefix </a:t>
            </a:r>
            <a:r>
              <a:rPr lang="en-IN" dirty="0" err="1" smtClean="0">
                <a:solidFill>
                  <a:srgbClr val="002060"/>
                </a:solidFill>
                <a:latin typeface="Times New Roman" pitchFamily="18" charset="0"/>
                <a:cs typeface="Times New Roman" pitchFamily="18" charset="0"/>
              </a:rPr>
              <a:t>ng</a:t>
            </a:r>
            <a:r>
              <a:rPr lang="en-IN" dirty="0" smtClean="0">
                <a:solidFill>
                  <a:srgbClr val="002060"/>
                </a:solidFill>
                <a:latin typeface="Times New Roman" pitchFamily="18" charset="0"/>
                <a:cs typeface="Times New Roman" pitchFamily="18" charset="0"/>
              </a:rPr>
              <a:t> stands for "Angular;" all of the built-in directives that craft with Angular use that prefix. Similarly, it is suggested that you do not use the </a:t>
            </a:r>
            <a:r>
              <a:rPr lang="en-IN" dirty="0" err="1" smtClean="0">
                <a:solidFill>
                  <a:srgbClr val="002060"/>
                </a:solidFill>
                <a:latin typeface="Times New Roman" pitchFamily="18" charset="0"/>
                <a:cs typeface="Times New Roman" pitchFamily="18" charset="0"/>
              </a:rPr>
              <a:t>ng</a:t>
            </a:r>
            <a:r>
              <a:rPr lang="en-IN" dirty="0" smtClean="0">
                <a:solidFill>
                  <a:srgbClr val="002060"/>
                </a:solidFill>
                <a:latin typeface="Times New Roman" pitchFamily="18" charset="0"/>
                <a:cs typeface="Times New Roman" pitchFamily="18" charset="0"/>
              </a:rPr>
              <a:t> prefix on your instructions to avoid possible name impacts in future versions of Angular.</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595313"/>
            <a:ext cx="9001155" cy="56673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581025"/>
            <a:ext cx="9001156" cy="56959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33375" y="66675"/>
            <a:ext cx="8477250" cy="6724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14282" y="614363"/>
            <a:ext cx="8852192" cy="517209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766987" y="1600200"/>
            <a:ext cx="5610026"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History and Versions of Angular</a:t>
            </a:r>
            <a:endParaRPr lang="en-US" b="1" dirty="0">
              <a:solidFill>
                <a:srgbClr val="C00000"/>
              </a:solidFill>
            </a:endParaRPr>
          </a:p>
        </p:txBody>
      </p:sp>
      <p:sp>
        <p:nvSpPr>
          <p:cNvPr id="3" name="Content Placeholder 2"/>
          <p:cNvSpPr>
            <a:spLocks noGrp="1"/>
          </p:cNvSpPr>
          <p:nvPr>
            <p:ph idx="1"/>
          </p:nvPr>
        </p:nvSpPr>
        <p:spPr/>
        <p:txBody>
          <a:bodyPr/>
          <a:lstStyle/>
          <a:p>
            <a:pPr fontAlgn="base"/>
            <a:r>
              <a:rPr lang="en-IN" dirty="0" smtClean="0">
                <a:solidFill>
                  <a:srgbClr val="002060"/>
                </a:solidFill>
                <a:latin typeface="Times New Roman" pitchFamily="18" charset="0"/>
                <a:cs typeface="Times New Roman" pitchFamily="18" charset="0"/>
              </a:rPr>
              <a:t>Introduction to Angular JS</a:t>
            </a:r>
          </a:p>
          <a:p>
            <a:pPr fontAlgn="base"/>
            <a:r>
              <a:rPr lang="en-IN" b="1" dirty="0" err="1" smtClean="0">
                <a:solidFill>
                  <a:srgbClr val="002060"/>
                </a:solidFill>
                <a:latin typeface="Times New Roman" pitchFamily="18" charset="0"/>
                <a:cs typeface="Times New Roman" pitchFamily="18" charset="0"/>
              </a:rPr>
              <a:t>Misko</a:t>
            </a:r>
            <a:r>
              <a:rPr lang="en-IN" dirty="0" smtClean="0">
                <a:solidFill>
                  <a:srgbClr val="002060"/>
                </a:solidFill>
                <a:latin typeface="Times New Roman" pitchFamily="18" charset="0"/>
                <a:cs typeface="Times New Roman" pitchFamily="18" charset="0"/>
              </a:rPr>
              <a:t> created </a:t>
            </a:r>
            <a:r>
              <a:rPr lang="en-IN" dirty="0" smtClean="0">
                <a:solidFill>
                  <a:srgbClr val="002060"/>
                </a:solidFill>
                <a:latin typeface="Times New Roman" pitchFamily="18" charset="0"/>
                <a:cs typeface="Times New Roman" pitchFamily="18" charset="0"/>
                <a:hlinkClick r:id="rId2"/>
              </a:rPr>
              <a:t>Angular JS</a:t>
            </a:r>
            <a:r>
              <a:rPr lang="en-IN" dirty="0" smtClean="0">
                <a:solidFill>
                  <a:srgbClr val="002060"/>
                </a:solidFill>
                <a:latin typeface="Times New Roman" pitchFamily="18" charset="0"/>
                <a:cs typeface="Times New Roman" pitchFamily="18" charset="0"/>
              </a:rPr>
              <a:t> and the first </a:t>
            </a:r>
            <a:r>
              <a:rPr lang="en-IN" i="1" dirty="0" smtClean="0">
                <a:solidFill>
                  <a:srgbClr val="002060"/>
                </a:solidFill>
                <a:latin typeface="Times New Roman" pitchFamily="18" charset="0"/>
                <a:cs typeface="Times New Roman" pitchFamily="18" charset="0"/>
              </a:rPr>
              <a:t>version of Angular</a:t>
            </a:r>
            <a:r>
              <a:rPr lang="en-IN" dirty="0" smtClean="0">
                <a:solidFill>
                  <a:srgbClr val="002060"/>
                </a:solidFill>
                <a:latin typeface="Times New Roman" pitchFamily="18" charset="0"/>
                <a:cs typeface="Times New Roman" pitchFamily="18" charset="0"/>
              </a:rPr>
              <a:t> also name as </a:t>
            </a:r>
            <a:r>
              <a:rPr lang="en-IN" b="1" dirty="0" smtClean="0">
                <a:solidFill>
                  <a:srgbClr val="002060"/>
                </a:solidFill>
                <a:latin typeface="Times New Roman" pitchFamily="18" charset="0"/>
                <a:cs typeface="Times New Roman" pitchFamily="18" charset="0"/>
              </a:rPr>
              <a:t>"Angular 1".</a:t>
            </a:r>
            <a:r>
              <a:rPr lang="en-IN" dirty="0" smtClean="0">
                <a:solidFill>
                  <a:srgbClr val="002060"/>
                </a:solidFill>
                <a:latin typeface="Times New Roman" pitchFamily="18" charset="0"/>
                <a:cs typeface="Times New Roman" pitchFamily="18" charset="0"/>
              </a:rPr>
              <a:t> He built a framework to handle the downfalls of </a:t>
            </a:r>
            <a:r>
              <a:rPr lang="en-IN" dirty="0" smtClean="0">
                <a:solidFill>
                  <a:srgbClr val="002060"/>
                </a:solidFill>
                <a:latin typeface="Times New Roman" pitchFamily="18" charset="0"/>
                <a:cs typeface="Times New Roman" pitchFamily="18" charset="0"/>
                <a:hlinkClick r:id="rId3"/>
              </a:rPr>
              <a:t>HTML</a:t>
            </a:r>
            <a:r>
              <a:rPr lang="en-IN" dirty="0" smtClean="0">
                <a:solidFill>
                  <a:srgbClr val="002060"/>
                </a:solidFill>
                <a:latin typeface="Times New Roman" pitchFamily="18" charset="0"/>
                <a:cs typeface="Times New Roman" pitchFamily="18" charset="0"/>
              </a:rPr>
              <a:t>. The first version of the structure, known as Angular JS, was launched in the year 2009. It is one of the best single-page application development solutions.</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
            </a:r>
            <a:br>
              <a:rPr lang="en-IN" b="1" dirty="0" smtClean="0">
                <a:solidFill>
                  <a:srgbClr val="C00000"/>
                </a:solidFill>
              </a:rPr>
            </a:br>
            <a:r>
              <a:rPr lang="en-IN" b="1" dirty="0" smtClean="0">
                <a:solidFill>
                  <a:srgbClr val="C00000"/>
                </a:solidFill>
              </a:rPr>
              <a:t>Features of Angular JS</a:t>
            </a:r>
            <a:br>
              <a:rPr lang="en-IN"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solidFill>
                  <a:srgbClr val="002060"/>
                </a:solidFill>
                <a:latin typeface="Times New Roman" pitchFamily="18" charset="0"/>
                <a:cs typeface="Times New Roman" pitchFamily="18" charset="0"/>
              </a:rPr>
              <a:t>Allows easy event Handling.</a:t>
            </a:r>
          </a:p>
          <a:p>
            <a:r>
              <a:rPr lang="en-IN" dirty="0" smtClean="0">
                <a:solidFill>
                  <a:srgbClr val="002060"/>
                </a:solidFill>
                <a:latin typeface="Times New Roman" pitchFamily="18" charset="0"/>
                <a:cs typeface="Times New Roman" pitchFamily="18" charset="0"/>
              </a:rPr>
              <a:t>Support for data binding.</a:t>
            </a:r>
          </a:p>
          <a:p>
            <a:r>
              <a:rPr lang="en-IN" dirty="0" smtClean="0">
                <a:solidFill>
                  <a:srgbClr val="002060"/>
                </a:solidFill>
                <a:latin typeface="Times New Roman" pitchFamily="18" charset="0"/>
                <a:cs typeface="Times New Roman" pitchFamily="18" charset="0"/>
              </a:rPr>
              <a:t>Built-in Template Engine and Routing</a:t>
            </a:r>
          </a:p>
          <a:p>
            <a:r>
              <a:rPr lang="en-IN" dirty="0" smtClean="0">
                <a:solidFill>
                  <a:srgbClr val="002060"/>
                </a:solidFill>
                <a:latin typeface="Times New Roman" pitchFamily="18" charset="0"/>
                <a:cs typeface="Times New Roman" pitchFamily="18" charset="0"/>
              </a:rPr>
              <a:t>Form validation and animations</a:t>
            </a:r>
          </a:p>
          <a:p>
            <a:r>
              <a:rPr lang="en-IN" dirty="0" smtClean="0">
                <a:solidFill>
                  <a:srgbClr val="002060"/>
                </a:solidFill>
                <a:latin typeface="Times New Roman" pitchFamily="18" charset="0"/>
                <a:cs typeface="Times New Roman" pitchFamily="18" charset="0"/>
              </a:rPr>
              <a:t>Dependencies Injection</a:t>
            </a:r>
          </a:p>
          <a:p>
            <a:r>
              <a:rPr lang="en-IN" dirty="0" smtClean="0">
                <a:solidFill>
                  <a:srgbClr val="002060"/>
                </a:solidFill>
                <a:latin typeface="Times New Roman" pitchFamily="18" charset="0"/>
                <a:cs typeface="Times New Roman" pitchFamily="18" charset="0"/>
              </a:rPr>
              <a:t>A JavaScript MVW Framework</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solidFill>
                  <a:srgbClr val="C00000"/>
                </a:solidFill>
              </a:rPr>
              <a:t>Introduction to Angular 2</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fontAlgn="base"/>
            <a:r>
              <a:rPr lang="en-IN" dirty="0" smtClean="0">
                <a:solidFill>
                  <a:srgbClr val="002060"/>
                </a:solidFill>
                <a:latin typeface="Times New Roman" pitchFamily="18" charset="0"/>
                <a:cs typeface="Times New Roman" pitchFamily="18" charset="0"/>
              </a:rPr>
              <a:t>After releasing Angular JS, Angular team released that Angular 2 which is a complete rewrite of its original Angular 1. Angular 2 version is built in the concept of the component. It offers better performance to web developers. </a:t>
            </a:r>
          </a:p>
          <a:p>
            <a:pPr fontAlgn="base"/>
            <a:r>
              <a:rPr lang="en-IN" dirty="0" smtClean="0">
                <a:solidFill>
                  <a:srgbClr val="002060"/>
                </a:solidFill>
                <a:latin typeface="Times New Roman" pitchFamily="18" charset="0"/>
                <a:cs typeface="Times New Roman" pitchFamily="18" charset="0"/>
              </a:rPr>
              <a:t>Some Essential Features of Angular 2 are:</a:t>
            </a:r>
          </a:p>
          <a:p>
            <a:r>
              <a:rPr lang="en-IN" dirty="0" smtClean="0">
                <a:solidFill>
                  <a:srgbClr val="002060"/>
                </a:solidFill>
                <a:latin typeface="Times New Roman" pitchFamily="18" charset="0"/>
                <a:cs typeface="Times New Roman" pitchFamily="18" charset="0"/>
              </a:rPr>
              <a:t>New, faster, and highly scalable framework.</a:t>
            </a:r>
          </a:p>
          <a:p>
            <a:r>
              <a:rPr lang="en-IN" dirty="0" smtClean="0">
                <a:solidFill>
                  <a:srgbClr val="002060"/>
                </a:solidFill>
                <a:latin typeface="Times New Roman" pitchFamily="18" charset="0"/>
                <a:cs typeface="Times New Roman" pitchFamily="18" charset="0"/>
              </a:rPr>
              <a:t>Useful for web, mobile, and desktop apps.</a:t>
            </a:r>
          </a:p>
          <a:p>
            <a:r>
              <a:rPr lang="en-IN" dirty="0" smtClean="0">
                <a:solidFill>
                  <a:srgbClr val="002060"/>
                </a:solidFill>
                <a:latin typeface="Times New Roman" pitchFamily="18" charset="0"/>
                <a:cs typeface="Times New Roman" pitchFamily="18" charset="0"/>
              </a:rPr>
              <a:t>Support hierarchical dependency injection.</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Why not Angular 3?</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solidFill>
                  <a:srgbClr val="002060"/>
                </a:solidFill>
                <a:latin typeface="Times New Roman" pitchFamily="18" charset="0"/>
                <a:cs typeface="Times New Roman" pitchFamily="18" charset="0"/>
              </a:rPr>
              <a:t>In Angular 3 all packages names were assigned version 2, but router package by mistake was given version 3 so that, the development team skipped Angular Version 3 and directly named it Angular 4 to maintain compatibility.</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Introduction to Angular 4</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357158" y="1285860"/>
            <a:ext cx="8329642" cy="4840303"/>
          </a:xfrm>
        </p:spPr>
        <p:txBody>
          <a:bodyPr>
            <a:normAutofit fontScale="85000" lnSpcReduction="20000"/>
          </a:bodyPr>
          <a:lstStyle/>
          <a:p>
            <a:pPr fontAlgn="base"/>
            <a:r>
              <a:rPr lang="en-IN" dirty="0" smtClean="0">
                <a:latin typeface="Times New Roman" pitchFamily="18" charset="0"/>
                <a:cs typeface="Times New Roman" pitchFamily="18" charset="0"/>
              </a:rPr>
              <a:t>This Version has some additional features:</a:t>
            </a:r>
          </a:p>
          <a:p>
            <a:r>
              <a:rPr lang="en-IN" dirty="0" smtClean="0">
                <a:latin typeface="Times New Roman" pitchFamily="18" charset="0"/>
                <a:cs typeface="Times New Roman" pitchFamily="18" charset="0"/>
              </a:rPr>
              <a:t>This version introduced the Http Client, a smaller, easier to use, and more powerful library for HTTP Requests.</a:t>
            </a:r>
          </a:p>
          <a:p>
            <a:r>
              <a:rPr lang="en-IN" dirty="0" smtClean="0">
                <a:latin typeface="Times New Roman" pitchFamily="18" charset="0"/>
                <a:cs typeface="Times New Roman" pitchFamily="18" charset="0"/>
              </a:rPr>
              <a:t>It provides a new router and life cycle events for Guards and Resolvers. Four new games: </a:t>
            </a:r>
            <a:r>
              <a:rPr lang="en-IN" dirty="0" err="1" smtClean="0">
                <a:latin typeface="Times New Roman" pitchFamily="18" charset="0"/>
                <a:cs typeface="Times New Roman" pitchFamily="18" charset="0"/>
              </a:rPr>
              <a:t>GuardCheckStart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GuardsCheckStart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Guardschecked</a:t>
            </a:r>
            <a:r>
              <a:rPr lang="en-IN" dirty="0" smtClean="0">
                <a:latin typeface="Times New Roman" pitchFamily="18" charset="0"/>
                <a:cs typeface="Times New Roman" pitchFamily="18" charset="0"/>
              </a:rPr>
              <a:t>, resolved to join the extent set of life cycle event like Navigation Start.</a:t>
            </a:r>
          </a:p>
          <a:p>
            <a:r>
              <a:rPr lang="en-IN" dirty="0" smtClean="0">
                <a:latin typeface="Times New Roman" pitchFamily="18" charset="0"/>
                <a:cs typeface="Times New Roman" pitchFamily="18" charset="0"/>
              </a:rPr>
              <a:t>It provides the support of disabling animations.</a:t>
            </a:r>
          </a:p>
          <a:p>
            <a:r>
              <a:rPr lang="en-IN" dirty="0" smtClean="0">
                <a:latin typeface="Times New Roman" pitchFamily="18" charset="0"/>
                <a:cs typeface="Times New Roman" pitchFamily="18" charset="0"/>
              </a:rPr>
              <a:t>Reduce the size of the generated bundles code up to 60%</a:t>
            </a:r>
          </a:p>
          <a:p>
            <a:r>
              <a:rPr lang="en-IN" dirty="0" smtClean="0">
                <a:latin typeface="Times New Roman" pitchFamily="18" charset="0"/>
                <a:cs typeface="Times New Roman" pitchFamily="18" charset="0"/>
              </a:rPr>
              <a:t>Supports for if/else statement</a:t>
            </a:r>
          </a:p>
          <a:p>
            <a:r>
              <a:rPr lang="en-IN" dirty="0" smtClean="0">
                <a:latin typeface="Times New Roman" pitchFamily="18" charset="0"/>
                <a:cs typeface="Times New Roman" pitchFamily="18" charset="0"/>
              </a:rPr>
              <a:t>Support for email validation.</a:t>
            </a:r>
          </a:p>
          <a:p>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Introduction to Angular 5</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fontAlgn="base"/>
            <a:r>
              <a:rPr lang="en-IN" dirty="0" smtClean="0"/>
              <a:t>Angular 5 doesn’t bring significant change from Angular 4. But lots of features and many new improvements are done in the versions.</a:t>
            </a:r>
          </a:p>
          <a:p>
            <a:pPr fontAlgn="base">
              <a:buNone/>
            </a:pPr>
            <a:r>
              <a:rPr lang="en-IN" b="1" dirty="0" smtClean="0">
                <a:solidFill>
                  <a:srgbClr val="C00000"/>
                </a:solidFill>
              </a:rPr>
              <a:t>Features of Angular 5</a:t>
            </a:r>
          </a:p>
          <a:p>
            <a:r>
              <a:rPr lang="en-IN" dirty="0" smtClean="0"/>
              <a:t>Make default AOT</a:t>
            </a:r>
          </a:p>
          <a:p>
            <a:r>
              <a:rPr lang="en-IN" dirty="0" smtClean="0"/>
              <a:t>More comfortable to built attractive web pages</a:t>
            </a:r>
          </a:p>
          <a:p>
            <a:r>
              <a:rPr lang="en-IN" dirty="0" smtClean="0"/>
              <a:t>Type checking in templates</a:t>
            </a:r>
          </a:p>
          <a:p>
            <a:r>
              <a:rPr lang="en-IN" dirty="0" smtClean="0"/>
              <a:t>It supports international number, date, and currency pipes.</a:t>
            </a:r>
          </a:p>
          <a:p>
            <a:r>
              <a:rPr lang="en-IN" dirty="0" smtClean="0"/>
              <a:t>New router lifecycle events.</a:t>
            </a:r>
          </a:p>
          <a:p>
            <a:r>
              <a:rPr lang="en-IN" dirty="0" smtClean="0"/>
              <a:t>Lambda Support</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Times New Roman" pitchFamily="18" charset="0"/>
                <a:cs typeface="Times New Roman" pitchFamily="18" charset="0"/>
              </a:rPr>
              <a:t/>
            </a:r>
            <a:br>
              <a:rPr lang="en-US" b="1" dirty="0" smtClean="0">
                <a:solidFill>
                  <a:srgbClr val="C00000"/>
                </a:solidFill>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Introduction to Angular 6</a:t>
            </a:r>
            <a:br>
              <a:rPr lang="en-US" b="1" dirty="0" smtClean="0">
                <a:solidFill>
                  <a:srgbClr val="C00000"/>
                </a:solidFill>
                <a:latin typeface="Times New Roman" pitchFamily="18" charset="0"/>
                <a:cs typeface="Times New Roman" pitchFamily="18" charset="0"/>
              </a:rPr>
            </a:b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Angular 6 is a </a:t>
            </a:r>
            <a:r>
              <a:rPr lang="en-IN" dirty="0" smtClean="0">
                <a:solidFill>
                  <a:srgbClr val="002060"/>
                </a:solidFill>
                <a:latin typeface="Times New Roman" pitchFamily="18" charset="0"/>
                <a:cs typeface="Times New Roman" pitchFamily="18" charset="0"/>
                <a:hlinkClick r:id="rId2"/>
              </a:rPr>
              <a:t>JavaScript framework</a:t>
            </a:r>
            <a:r>
              <a:rPr lang="en-IN" dirty="0" smtClean="0">
                <a:solidFill>
                  <a:srgbClr val="002060"/>
                </a:solidFill>
                <a:latin typeface="Times New Roman" pitchFamily="18" charset="0"/>
                <a:cs typeface="Times New Roman" pitchFamily="18" charset="0"/>
              </a:rPr>
              <a:t> for building interactive web applications and Typescript, which is a super-set of JavaScript. It provides build-in features for animation, HTTP service, and materials such as auto-complete, navigation, toolbar, menus, etc.</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Times New Roman" pitchFamily="18" charset="0"/>
                <a:cs typeface="Times New Roman" pitchFamily="18" charset="0"/>
              </a:rPr>
              <a:t/>
            </a:r>
            <a:br>
              <a:rPr lang="en-US" b="1" dirty="0" smtClean="0">
                <a:solidFill>
                  <a:srgbClr val="C00000"/>
                </a:solidFill>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Introduction to Angular 7</a:t>
            </a:r>
            <a:br>
              <a:rPr lang="en-US" b="1" dirty="0" smtClean="0">
                <a:solidFill>
                  <a:srgbClr val="C00000"/>
                </a:solidFill>
                <a:latin typeface="Times New Roman" pitchFamily="18" charset="0"/>
                <a:cs typeface="Times New Roman" pitchFamily="18" charset="0"/>
              </a:rPr>
            </a:b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buNone/>
            </a:pPr>
            <a:r>
              <a:rPr lang="en-IN" b="1" dirty="0" smtClean="0">
                <a:solidFill>
                  <a:srgbClr val="002060"/>
                </a:solidFill>
                <a:latin typeface="Times New Roman" pitchFamily="18" charset="0"/>
                <a:cs typeface="Times New Roman" pitchFamily="18" charset="0"/>
              </a:rPr>
              <a:t>Features of Angular 7</a:t>
            </a:r>
          </a:p>
          <a:p>
            <a:r>
              <a:rPr lang="en-IN" dirty="0" smtClean="0">
                <a:solidFill>
                  <a:srgbClr val="002060"/>
                </a:solidFill>
                <a:latin typeface="Times New Roman" pitchFamily="18" charset="0"/>
                <a:cs typeface="Times New Roman" pitchFamily="18" charset="0"/>
              </a:rPr>
              <a:t>CLI prompts</a:t>
            </a:r>
          </a:p>
          <a:p>
            <a:r>
              <a:rPr lang="en-IN" dirty="0" smtClean="0">
                <a:solidFill>
                  <a:srgbClr val="002060"/>
                </a:solidFill>
                <a:latin typeface="Times New Roman" pitchFamily="18" charset="0"/>
                <a:cs typeface="Times New Roman" pitchFamily="18" charset="0"/>
              </a:rPr>
              <a:t>Application performance</a:t>
            </a:r>
          </a:p>
          <a:p>
            <a:r>
              <a:rPr lang="en-IN" dirty="0" smtClean="0">
                <a:solidFill>
                  <a:srgbClr val="002060"/>
                </a:solidFill>
                <a:latin typeface="Times New Roman" pitchFamily="18" charset="0"/>
                <a:cs typeface="Times New Roman" pitchFamily="18" charset="0"/>
              </a:rPr>
              <a:t>Angular Material and CDK</a:t>
            </a:r>
          </a:p>
          <a:p>
            <a:r>
              <a:rPr lang="en-IN" dirty="0" smtClean="0">
                <a:solidFill>
                  <a:srgbClr val="002060"/>
                </a:solidFill>
                <a:latin typeface="Times New Roman" pitchFamily="18" charset="0"/>
                <a:cs typeface="Times New Roman" pitchFamily="18" charset="0"/>
              </a:rPr>
              <a:t>Improved Accessibility</a:t>
            </a:r>
          </a:p>
          <a:p>
            <a:r>
              <a:rPr lang="en-IN" dirty="0" smtClean="0">
                <a:solidFill>
                  <a:srgbClr val="002060"/>
                </a:solidFill>
                <a:latin typeface="Times New Roman" pitchFamily="18" charset="0"/>
                <a:cs typeface="Times New Roman" pitchFamily="18" charset="0"/>
              </a:rPr>
              <a:t>Angular elements</a:t>
            </a:r>
          </a:p>
          <a:p>
            <a:r>
              <a:rPr lang="en-IN" dirty="0" smtClean="0">
                <a:solidFill>
                  <a:srgbClr val="002060"/>
                </a:solidFill>
                <a:latin typeface="Times New Roman" pitchFamily="18" charset="0"/>
                <a:cs typeface="Times New Roman" pitchFamily="18" charset="0"/>
              </a:rPr>
              <a:t>Dependency updates</a:t>
            </a:r>
          </a:p>
          <a:p>
            <a:r>
              <a:rPr lang="en-IN" dirty="0" smtClean="0">
                <a:solidFill>
                  <a:srgbClr val="002060"/>
                </a:solidFill>
                <a:latin typeface="Times New Roman" pitchFamily="18" charset="0"/>
                <a:cs typeface="Times New Roman" pitchFamily="18" charset="0"/>
              </a:rPr>
              <a:t>Ivy progress</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Introduction to Angular 8</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fontAlgn="base">
              <a:buNone/>
            </a:pPr>
            <a:r>
              <a:rPr lang="en-IN" dirty="0" smtClean="0">
                <a:solidFill>
                  <a:srgbClr val="002060"/>
                </a:solidFill>
                <a:latin typeface="Times New Roman" pitchFamily="18" charset="0"/>
                <a:cs typeface="Times New Roman" pitchFamily="18" charset="0"/>
              </a:rPr>
              <a:t>Angular 8 supports for web workers. There are also many features included there to improve our productivity.</a:t>
            </a:r>
          </a:p>
          <a:p>
            <a:pPr fontAlgn="base"/>
            <a:r>
              <a:rPr lang="en-IN" b="1" dirty="0" smtClean="0">
                <a:solidFill>
                  <a:srgbClr val="002060"/>
                </a:solidFill>
                <a:latin typeface="Times New Roman" pitchFamily="18" charset="0"/>
                <a:cs typeface="Times New Roman" pitchFamily="18" charset="0"/>
              </a:rPr>
              <a:t>Attractive Features of Angular 8</a:t>
            </a:r>
          </a:p>
          <a:p>
            <a:r>
              <a:rPr lang="en-IN" dirty="0" smtClean="0">
                <a:solidFill>
                  <a:srgbClr val="002060"/>
                </a:solidFill>
                <a:latin typeface="Times New Roman" pitchFamily="18" charset="0"/>
                <a:cs typeface="Times New Roman" pitchFamily="18" charset="0"/>
              </a:rPr>
              <a:t>Preview of Angular Ivy</a:t>
            </a:r>
          </a:p>
          <a:p>
            <a:r>
              <a:rPr lang="en-IN" dirty="0" smtClean="0">
                <a:solidFill>
                  <a:srgbClr val="002060"/>
                </a:solidFill>
                <a:latin typeface="Times New Roman" pitchFamily="18" charset="0"/>
                <a:cs typeface="Times New Roman" pitchFamily="18" charset="0"/>
              </a:rPr>
              <a:t>Router backward compatibility</a:t>
            </a:r>
          </a:p>
          <a:p>
            <a:r>
              <a:rPr lang="en-IN" dirty="0" smtClean="0">
                <a:solidFill>
                  <a:srgbClr val="002060"/>
                </a:solidFill>
                <a:latin typeface="Times New Roman" pitchFamily="18" charset="0"/>
                <a:cs typeface="Times New Roman" pitchFamily="18" charset="0"/>
              </a:rPr>
              <a:t>Opt-in usage sharing</a:t>
            </a:r>
          </a:p>
          <a:p>
            <a:r>
              <a:rPr lang="en-IN" dirty="0" smtClean="0">
                <a:solidFill>
                  <a:srgbClr val="002060"/>
                </a:solidFill>
                <a:latin typeface="Times New Roman" pitchFamily="18" charset="0"/>
                <a:cs typeface="Times New Roman" pitchFamily="18" charset="0"/>
              </a:rPr>
              <a:t>Lazy loading</a:t>
            </a:r>
          </a:p>
          <a:p>
            <a:r>
              <a:rPr lang="en-IN" dirty="0" smtClean="0">
                <a:solidFill>
                  <a:srgbClr val="002060"/>
                </a:solidFill>
                <a:latin typeface="Times New Roman" pitchFamily="18" charset="0"/>
                <a:cs typeface="Times New Roman" pitchFamily="18" charset="0"/>
              </a:rPr>
              <a:t>Service workers</a:t>
            </a:r>
          </a:p>
          <a:p>
            <a:r>
              <a:rPr lang="en-IN" dirty="0" err="1" smtClean="0">
                <a:solidFill>
                  <a:srgbClr val="002060"/>
                </a:solidFill>
                <a:latin typeface="Times New Roman" pitchFamily="18" charset="0"/>
                <a:cs typeface="Times New Roman" pitchFamily="18" charset="0"/>
              </a:rPr>
              <a:t>Bazel</a:t>
            </a:r>
            <a:r>
              <a:rPr lang="en-IN" dirty="0" smtClean="0">
                <a:solidFill>
                  <a:srgbClr val="002060"/>
                </a:solidFill>
                <a:latin typeface="Times New Roman" pitchFamily="18" charset="0"/>
                <a:cs typeface="Times New Roman" pitchFamily="18" charset="0"/>
              </a:rPr>
              <a:t> support</a:t>
            </a:r>
          </a:p>
          <a:p>
            <a:r>
              <a:rPr lang="en-IN" dirty="0" smtClean="0">
                <a:solidFill>
                  <a:srgbClr val="002060"/>
                </a:solidFill>
                <a:latin typeface="Times New Roman" pitchFamily="18" charset="0"/>
                <a:cs typeface="Times New Roman" pitchFamily="18" charset="0"/>
              </a:rPr>
              <a:t>CLI Workflow environment.</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642918"/>
            <a:ext cx="8786842" cy="543879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itchFamily="18" charset="0"/>
                <a:cs typeface="Times New Roman" pitchFamily="18" charset="0"/>
              </a:rPr>
              <a:t>Angular Evolution</a:t>
            </a:r>
            <a:endParaRPr lang="en-US" b="1" dirty="0">
              <a:solidFill>
                <a:srgbClr val="C00000"/>
              </a:solidFill>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1746235" y="1600200"/>
            <a:ext cx="5651530" cy="45259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Architecture of Angular 8</a:t>
            </a:r>
            <a:endParaRPr lang="en-US" dirty="0">
              <a:solidFill>
                <a:srgbClr val="C00000"/>
              </a:solidFill>
            </a:endParaRPr>
          </a:p>
        </p:txBody>
      </p:sp>
      <p:pic>
        <p:nvPicPr>
          <p:cNvPr id="8194" name="Picture 2"/>
          <p:cNvPicPr>
            <a:picLocks noGrp="1" noChangeAspect="1" noChangeArrowheads="1"/>
          </p:cNvPicPr>
          <p:nvPr>
            <p:ph idx="1"/>
          </p:nvPr>
        </p:nvPicPr>
        <p:blipFill>
          <a:blip r:embed="rId2"/>
          <a:srcRect/>
          <a:stretch>
            <a:fillRect/>
          </a:stretch>
        </p:blipFill>
        <p:spPr bwMode="auto">
          <a:xfrm>
            <a:off x="722097" y="1831995"/>
            <a:ext cx="7699805" cy="45259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642938" y="542925"/>
            <a:ext cx="7858125" cy="57721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1214422"/>
            <a:ext cx="8229600" cy="445306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5250" y="1014413"/>
            <a:ext cx="8953500" cy="48291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19063" y="1023938"/>
            <a:ext cx="8905875" cy="48101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714348" y="1071546"/>
            <a:ext cx="7853413" cy="452596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7625" y="952500"/>
            <a:ext cx="9048750" cy="4953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590550"/>
            <a:ext cx="9001156" cy="56769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566738"/>
            <a:ext cx="9174385" cy="514827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581025"/>
            <a:ext cx="9143999" cy="56959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 y="581025"/>
            <a:ext cx="9144000" cy="56959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738188"/>
            <a:ext cx="9144000" cy="53816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Features of Angular</a:t>
            </a:r>
            <a:br>
              <a:rPr lang="en-US" b="1" dirty="0" smtClean="0">
                <a:solidFill>
                  <a:srgbClr val="C00000"/>
                </a:solidFill>
              </a:rPr>
            </a:br>
            <a:endParaRPr lang="en-US" dirty="0">
              <a:solidFill>
                <a:srgbClr val="C0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040265" y="1600200"/>
            <a:ext cx="7063470"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Preview of Ivy</a:t>
            </a:r>
            <a:endParaRPr lang="en-US" dirty="0">
              <a:solidFill>
                <a:srgbClr val="C00000"/>
              </a:solidFill>
            </a:endParaRPr>
          </a:p>
        </p:txBody>
      </p:sp>
      <p:sp>
        <p:nvSpPr>
          <p:cNvPr id="3" name="Content Placeholder 2"/>
          <p:cNvSpPr>
            <a:spLocks noGrp="1"/>
          </p:cNvSpPr>
          <p:nvPr>
            <p:ph idx="1"/>
          </p:nvPr>
        </p:nvSpPr>
        <p:spPr/>
        <p:txBody>
          <a:bodyPr>
            <a:normAutofit/>
          </a:bodyPr>
          <a:lstStyle/>
          <a:p>
            <a:pPr fontAlgn="base"/>
            <a:endParaRPr lang="en-IN" sz="4000" dirty="0" smtClean="0">
              <a:solidFill>
                <a:srgbClr val="002060"/>
              </a:solidFill>
            </a:endParaRPr>
          </a:p>
          <a:p>
            <a:pPr fontAlgn="base">
              <a:buNone/>
            </a:pPr>
            <a:r>
              <a:rPr lang="en-IN" sz="4000" dirty="0" smtClean="0">
                <a:solidFill>
                  <a:srgbClr val="002060"/>
                </a:solidFill>
              </a:rPr>
              <a:t>The Ivy project is rewriting the Angular compiler and run-time code to make it better, faster, and smaller.</a:t>
            </a:r>
          </a:p>
          <a:p>
            <a:endParaRPr lang="en-US" sz="40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Components of Ivy</a:t>
            </a:r>
            <a:endParaRPr lang="en-US" dirty="0">
              <a:solidFill>
                <a:srgbClr val="C00000"/>
              </a:solidFill>
            </a:endParaRPr>
          </a:p>
        </p:txBody>
      </p:sp>
      <p:sp>
        <p:nvSpPr>
          <p:cNvPr id="3" name="Content Placeholder 2"/>
          <p:cNvSpPr>
            <a:spLocks noGrp="1"/>
          </p:cNvSpPr>
          <p:nvPr>
            <p:ph idx="1"/>
          </p:nvPr>
        </p:nvSpPr>
        <p:spPr>
          <a:xfrm>
            <a:off x="285720" y="1071546"/>
            <a:ext cx="8401080" cy="5054617"/>
          </a:xfrm>
        </p:spPr>
        <p:txBody>
          <a:bodyPr>
            <a:normAutofit/>
          </a:bodyPr>
          <a:lstStyle/>
          <a:p>
            <a:endParaRPr lang="en-IN" sz="1800" b="1" dirty="0" smtClean="0"/>
          </a:p>
          <a:p>
            <a:r>
              <a:rPr lang="en-IN" sz="1800" b="1" dirty="0" smtClean="0"/>
              <a:t>Tree </a:t>
            </a:r>
            <a:r>
              <a:rPr lang="en-IN" sz="1800" b="1" dirty="0" err="1" smtClean="0"/>
              <a:t>shakable</a:t>
            </a:r>
            <a:r>
              <a:rPr lang="en-IN" sz="1800" dirty="0" smtClean="0"/>
              <a:t>: It removes unused pieces of your code; the framework does not interpret the component. Instead, the component references instructions. If it doesn't reference appropriate guidance from the bundle results in smaller bundles and faster load times.</a:t>
            </a:r>
          </a:p>
          <a:p>
            <a:endParaRPr lang="en-IN" sz="1800" dirty="0" smtClean="0"/>
          </a:p>
        </p:txBody>
      </p:sp>
      <p:pic>
        <p:nvPicPr>
          <p:cNvPr id="7" name="Picture 2"/>
          <p:cNvPicPr>
            <a:picLocks noChangeAspect="1" noChangeArrowheads="1"/>
          </p:cNvPicPr>
          <p:nvPr/>
        </p:nvPicPr>
        <p:blipFill>
          <a:blip r:embed="rId2"/>
          <a:srcRect/>
          <a:stretch>
            <a:fillRect/>
          </a:stretch>
        </p:blipFill>
        <p:spPr bwMode="auto">
          <a:xfrm>
            <a:off x="1967306" y="2643182"/>
            <a:ext cx="4519201" cy="349734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605</Words>
  <Application>Microsoft Office PowerPoint</Application>
  <PresentationFormat>On-screen Show (4:3)</PresentationFormat>
  <Paragraphs>90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n               Angular</vt:lpstr>
      <vt:lpstr>Slide 2</vt:lpstr>
      <vt:lpstr>Slide 3</vt:lpstr>
      <vt:lpstr>Slide 4</vt:lpstr>
      <vt:lpstr>Slide 5</vt:lpstr>
      <vt:lpstr>Slide 6</vt:lpstr>
      <vt:lpstr> Features of Angular </vt:lpstr>
      <vt:lpstr>Preview of Ivy</vt:lpstr>
      <vt:lpstr>Components of Ivy</vt:lpstr>
      <vt:lpstr>Low memory Footprint</vt:lpstr>
      <vt:lpstr>Differential Loading</vt:lpstr>
      <vt:lpstr>Slide 12</vt:lpstr>
      <vt:lpstr>Bazel Support</vt:lpstr>
      <vt:lpstr>Slide 14</vt:lpstr>
      <vt:lpstr> What is Angular CLI? </vt:lpstr>
      <vt:lpstr> What is Ng in Angular? </vt:lpstr>
      <vt:lpstr>Slide 17</vt:lpstr>
      <vt:lpstr>Slide 18</vt:lpstr>
      <vt:lpstr>Slide 19</vt:lpstr>
      <vt:lpstr>Slide 20</vt:lpstr>
      <vt:lpstr>History and Versions of Angular</vt:lpstr>
      <vt:lpstr> Features of Angular JS </vt:lpstr>
      <vt:lpstr>Introduction to Angular 2</vt:lpstr>
      <vt:lpstr> Why not Angular 3? </vt:lpstr>
      <vt:lpstr> Introduction to Angular 4 </vt:lpstr>
      <vt:lpstr> Introduction to Angular 5 </vt:lpstr>
      <vt:lpstr> Introduction to Angular 6 </vt:lpstr>
      <vt:lpstr> Introduction to Angular 7 </vt:lpstr>
      <vt:lpstr> Introduction to Angular 8 </vt:lpstr>
      <vt:lpstr>Angular Evolution</vt:lpstr>
      <vt:lpstr>Architecture of Angular 8</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Angular</dc:title>
  <dc:creator>Jino V</dc:creator>
  <cp:lastModifiedBy>Jino V</cp:lastModifiedBy>
  <cp:revision>6</cp:revision>
  <dcterms:created xsi:type="dcterms:W3CDTF">2022-04-16T07:30:06Z</dcterms:created>
  <dcterms:modified xsi:type="dcterms:W3CDTF">2022-05-04T01:34:37Z</dcterms:modified>
</cp:coreProperties>
</file>