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10" r:id="rId3"/>
    <p:sldId id="411" r:id="rId4"/>
    <p:sldId id="412" r:id="rId5"/>
    <p:sldId id="413" r:id="rId6"/>
    <p:sldId id="414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95" name="标题 2294"/>
          <p:cNvSpPr/>
          <p:nvPr>
            <p:ph type="title" idx="4294967295"/>
          </p:nvPr>
        </p:nvSpPr>
        <p:spPr/>
        <p:txBody>
          <a:bodyPr lIns="92075" tIns="46038" rIns="92075" bIns="46038" anchor="ctr">
            <a:normAutofit fontScale="90000"/>
          </a:bodyPr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4400" b="0" i="0" u="none" strike="noStrike" kern="1200" cap="none" spc="0" normalizeH="0" baseline="0" noProof="1">
                <a:solidFill>
                  <a:srgbClr val="FF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信号肽</a:t>
            </a:r>
            <a:r>
              <a:rPr kumimoji="0" lang="en-US" altLang="zh-CN" sz="4400" b="0" i="0" u="none" strike="noStrike" kern="1200" cap="none" spc="0" normalizeH="0" baseline="0" noProof="1">
                <a:solidFill>
                  <a:srgbClr val="FF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signal peptide</a:t>
            </a:r>
            <a:r>
              <a:rPr kumimoji="0" lang="zh-CN" altLang="en-US" sz="4400" b="0" i="0" u="none" strike="noStrike" kern="1200" cap="none" spc="0" normalizeH="0" baseline="0" noProof="1">
                <a:solidFill>
                  <a:srgbClr val="FF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：</a:t>
            </a:r>
            <a:endParaRPr kumimoji="0" lang="zh-CN" altLang="en-US" sz="4400" b="0" i="0" u="none" strike="noStrike" kern="1200" cap="none" spc="0" normalizeH="0" baseline="0" noProof="1">
              <a:solidFill>
                <a:srgbClr val="FF3300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0962" name="文本占位符 2295"/>
          <p:cNvSpPr/>
          <p:nvPr>
            <p:ph type="body" idx="4294967295"/>
          </p:nvPr>
        </p:nvSpPr>
        <p:spPr/>
        <p:txBody>
          <a:bodyPr anchor="t"/>
          <a:p>
            <a:pPr>
              <a:lnSpc>
                <a:spcPct val="90000"/>
              </a:lnSpc>
            </a:pPr>
            <a:r>
              <a:rPr lang="zh-CN" altLang="en-US" sz="2400">
                <a:solidFill>
                  <a:srgbClr val="FF3300"/>
                </a:solidFill>
              </a:rPr>
              <a:t>常指新合成多肽链中用于指导蛋白质跨膜转移（定位）的</a:t>
            </a:r>
            <a:r>
              <a:rPr lang="en-US" altLang="zh-CN" sz="2400">
                <a:solidFill>
                  <a:srgbClr val="FF3300"/>
                </a:solidFill>
              </a:rPr>
              <a:t>N-</a:t>
            </a:r>
            <a:r>
              <a:rPr lang="zh-CN" altLang="en-US" sz="2400">
                <a:solidFill>
                  <a:srgbClr val="FF3300"/>
                </a:solidFill>
              </a:rPr>
              <a:t>末端的氨基酸序列（有时不一定在</a:t>
            </a:r>
            <a:r>
              <a:rPr lang="en-US" altLang="zh-CN" sz="2400">
                <a:solidFill>
                  <a:srgbClr val="FF3300"/>
                </a:solidFill>
              </a:rPr>
              <a:t>N</a:t>
            </a:r>
            <a:r>
              <a:rPr lang="zh-CN" altLang="en-US" sz="2400">
                <a:solidFill>
                  <a:srgbClr val="FF3300"/>
                </a:solidFill>
              </a:rPr>
              <a:t>端），至少含有一个带正电荷的氨基酸，中部有一高度疏水区以通过细胞膜。</a:t>
            </a:r>
            <a:br>
              <a:rPr lang="zh-CN" altLang="en-US" sz="2400">
                <a:solidFill>
                  <a:srgbClr val="FF3300"/>
                </a:solidFill>
              </a:rPr>
            </a:br>
            <a:endParaRPr lang="zh-CN" altLang="en-US" sz="2400">
              <a:solidFill>
                <a:srgbClr val="FF3300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US" sz="2400">
                <a:solidFill>
                  <a:srgbClr val="FF3300"/>
                </a:solidFill>
              </a:rPr>
              <a:t>　　信号肽假说认为，编码分泌蛋白的</a:t>
            </a:r>
            <a:r>
              <a:rPr lang="en-US" altLang="zh-CN" sz="2400">
                <a:solidFill>
                  <a:srgbClr val="FF3300"/>
                </a:solidFill>
              </a:rPr>
              <a:t>mRNA</a:t>
            </a:r>
            <a:r>
              <a:rPr lang="zh-CN" altLang="en-US" sz="2400">
                <a:solidFill>
                  <a:srgbClr val="FF3300"/>
                </a:solidFill>
              </a:rPr>
              <a:t>在翻译是首先合成的是</a:t>
            </a:r>
            <a:r>
              <a:rPr lang="en-US" altLang="zh-CN" sz="2400">
                <a:solidFill>
                  <a:srgbClr val="FF3300"/>
                </a:solidFill>
              </a:rPr>
              <a:t>N</a:t>
            </a:r>
            <a:r>
              <a:rPr lang="zh-CN" altLang="en-US" sz="2400">
                <a:solidFill>
                  <a:srgbClr val="FF3300"/>
                </a:solidFill>
              </a:rPr>
              <a:t>末端带有疏水氨基酸残基的信号肽，它被内质网膜上的受体识别并与之相结合。信号肽经由膜中蛋白质形成的孔道到达内质网内腔，随机被位于腔表面的信号肽酶水解，由于它的引导，新生的多肽就能够通过内质网膜进入腔内，最终被分泌到胞外。</a:t>
            </a:r>
            <a:br>
              <a:rPr lang="zh-CN" altLang="en-US" sz="2400">
                <a:solidFill>
                  <a:srgbClr val="FF3300"/>
                </a:solidFill>
              </a:rPr>
            </a:br>
            <a:endParaRPr lang="zh-CN" altLang="en-US" sz="2400">
              <a:solidFill>
                <a:srgbClr val="FF3300"/>
              </a:solidFill>
            </a:endParaRPr>
          </a:p>
        </p:txBody>
      </p:sp>
    </p:spTree>
  </p:cSld>
  <p:clrMapOvr>
    <a:masterClrMapping/>
  </p:clrMapOvr>
  <p:transition advClick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5" name="文本占位符 2298"/>
          <p:cNvSpPr/>
          <p:nvPr>
            <p:ph type="body" idx="4294967295"/>
          </p:nvPr>
        </p:nvSpPr>
        <p:spPr>
          <a:xfrm>
            <a:off x="1774825" y="549275"/>
            <a:ext cx="8229600" cy="4525963"/>
          </a:xfrm>
        </p:spPr>
        <p:txBody>
          <a:bodyPr anchor="t">
            <a:normAutofit fontScale="25000"/>
          </a:bodyPr>
          <a:p>
            <a:pPr>
              <a:lnSpc>
                <a:spcPct val="150000"/>
              </a:lnSpc>
              <a:buNone/>
            </a:pPr>
            <a:r>
              <a:rPr lang="zh-CN" altLang="en-US" sz="6400">
                <a:solidFill>
                  <a:srgbClr val="FF3300"/>
                </a:solidFill>
              </a:rPr>
              <a:t>核定位信号</a:t>
            </a:r>
            <a:r>
              <a:rPr lang="en-US" altLang="zh-CN" sz="6400">
                <a:solidFill>
                  <a:srgbClr val="FF3300"/>
                </a:solidFill>
              </a:rPr>
              <a:t>(nuclear localization signal, NLS)</a:t>
            </a:r>
            <a:br>
              <a:rPr lang="en-US" altLang="zh-CN" sz="6400">
                <a:solidFill>
                  <a:srgbClr val="FF3300"/>
                </a:solidFill>
              </a:rPr>
            </a:br>
            <a:endParaRPr lang="en-US" altLang="zh-CN" sz="6400">
              <a:solidFill>
                <a:srgbClr val="FF33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6400">
                <a:solidFill>
                  <a:srgbClr val="FF3300"/>
                </a:solidFill>
              </a:rPr>
              <a:t>　　定位信号是另一种形式的信号肽</a:t>
            </a:r>
            <a:r>
              <a:rPr lang="en-US" altLang="zh-CN" sz="6400">
                <a:solidFill>
                  <a:srgbClr val="FF3300"/>
                </a:solidFill>
              </a:rPr>
              <a:t>, </a:t>
            </a:r>
            <a:r>
              <a:rPr lang="zh-CN" altLang="en-US" sz="6400">
                <a:solidFill>
                  <a:srgbClr val="FF3300"/>
                </a:solidFill>
              </a:rPr>
              <a:t>可位于多肽序列的任何部分。一般含有 </a:t>
            </a:r>
            <a:r>
              <a:rPr lang="en-US" altLang="zh-CN" sz="6400">
                <a:solidFill>
                  <a:srgbClr val="FF3300"/>
                </a:solidFill>
              </a:rPr>
              <a:t>4</a:t>
            </a:r>
            <a:r>
              <a:rPr lang="zh-CN" altLang="en-US" sz="6400">
                <a:solidFill>
                  <a:srgbClr val="FF3300"/>
                </a:solidFill>
              </a:rPr>
              <a:t>～</a:t>
            </a:r>
            <a:r>
              <a:rPr lang="en-US" altLang="zh-CN" sz="6400">
                <a:solidFill>
                  <a:srgbClr val="FF3300"/>
                </a:solidFill>
              </a:rPr>
              <a:t>8</a:t>
            </a:r>
            <a:r>
              <a:rPr lang="zh-CN" altLang="en-US" sz="6400">
                <a:solidFill>
                  <a:srgbClr val="FF3300"/>
                </a:solidFill>
              </a:rPr>
              <a:t>个氨基酸</a:t>
            </a:r>
            <a:r>
              <a:rPr lang="en-US" altLang="zh-CN" sz="6400">
                <a:solidFill>
                  <a:srgbClr val="FF3300"/>
                </a:solidFill>
              </a:rPr>
              <a:t>, </a:t>
            </a:r>
            <a:r>
              <a:rPr lang="zh-CN" altLang="en-US" sz="6400">
                <a:solidFill>
                  <a:srgbClr val="FF3300"/>
                </a:solidFill>
              </a:rPr>
              <a:t>且没有专一性</a:t>
            </a:r>
            <a:r>
              <a:rPr lang="en-US" altLang="zh-CN" sz="6400">
                <a:solidFill>
                  <a:srgbClr val="FF3300"/>
                </a:solidFill>
              </a:rPr>
              <a:t>, </a:t>
            </a:r>
            <a:r>
              <a:rPr lang="zh-CN" altLang="en-US" sz="6400">
                <a:solidFill>
                  <a:srgbClr val="FF3300"/>
                </a:solidFill>
              </a:rPr>
              <a:t>作用是帮助亲核蛋白进入细胞核。入核信号与导肽的区别在于</a:t>
            </a:r>
            <a:r>
              <a:rPr lang="en-US" altLang="zh-CN" sz="6400">
                <a:solidFill>
                  <a:srgbClr val="FF3300"/>
                </a:solidFill>
              </a:rPr>
              <a:t>: ①</a:t>
            </a:r>
            <a:r>
              <a:rPr lang="zh-CN" altLang="en-US" sz="6400">
                <a:solidFill>
                  <a:srgbClr val="FF3300"/>
                </a:solidFill>
              </a:rPr>
              <a:t>由含水的核孔通道来鉴别</a:t>
            </a:r>
            <a:r>
              <a:rPr lang="en-US" altLang="zh-CN" sz="6400">
                <a:solidFill>
                  <a:srgbClr val="FF3300"/>
                </a:solidFill>
              </a:rPr>
              <a:t>; ②</a:t>
            </a:r>
            <a:r>
              <a:rPr lang="zh-CN" altLang="en-US" sz="6400">
                <a:solidFill>
                  <a:srgbClr val="FF3300"/>
                </a:solidFill>
              </a:rPr>
              <a:t>入核信号是蛋白质的永久性部分</a:t>
            </a:r>
            <a:r>
              <a:rPr lang="en-US" altLang="zh-CN" sz="6400">
                <a:solidFill>
                  <a:srgbClr val="FF3300"/>
                </a:solidFill>
              </a:rPr>
              <a:t>,</a:t>
            </a:r>
            <a:r>
              <a:rPr lang="zh-CN" altLang="en-US" sz="6400">
                <a:solidFill>
                  <a:srgbClr val="FF3300"/>
                </a:solidFill>
              </a:rPr>
              <a:t>在引导入核过程中</a:t>
            </a:r>
            <a:r>
              <a:rPr lang="en-US" altLang="zh-CN" sz="6400">
                <a:solidFill>
                  <a:srgbClr val="FF3300"/>
                </a:solidFill>
              </a:rPr>
              <a:t>,</a:t>
            </a:r>
            <a:r>
              <a:rPr lang="zh-CN" altLang="en-US" sz="6400">
                <a:solidFill>
                  <a:srgbClr val="FF3300"/>
                </a:solidFill>
              </a:rPr>
              <a:t>并不被切除</a:t>
            </a:r>
            <a:r>
              <a:rPr lang="en-US" altLang="zh-CN" sz="6400">
                <a:solidFill>
                  <a:srgbClr val="FF3300"/>
                </a:solidFill>
              </a:rPr>
              <a:t>, </a:t>
            </a:r>
            <a:r>
              <a:rPr lang="zh-CN" altLang="en-US" sz="6400">
                <a:solidFill>
                  <a:srgbClr val="FF3300"/>
                </a:solidFill>
              </a:rPr>
              <a:t>可以反复使用</a:t>
            </a:r>
            <a:r>
              <a:rPr lang="en-US" altLang="zh-CN" sz="6400">
                <a:solidFill>
                  <a:srgbClr val="FF3300"/>
                </a:solidFill>
              </a:rPr>
              <a:t>, </a:t>
            </a:r>
            <a:r>
              <a:rPr lang="zh-CN" altLang="en-US" sz="6400">
                <a:solidFill>
                  <a:srgbClr val="FF3300"/>
                </a:solidFill>
              </a:rPr>
              <a:t>有利于细胞分裂后核蛋白重新入核。</a:t>
            </a:r>
            <a:br>
              <a:rPr lang="zh-CN" altLang="en-US" sz="6400">
                <a:solidFill>
                  <a:srgbClr val="FF3300"/>
                </a:solidFill>
              </a:rPr>
            </a:br>
            <a:endParaRPr lang="zh-CN" altLang="en-US" sz="6400">
              <a:solidFill>
                <a:srgbClr val="FF33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6400">
                <a:solidFill>
                  <a:srgbClr val="FF3300"/>
                </a:solidFill>
              </a:rPr>
              <a:t>　　有多种类型的核定位信号，这些信号都具有一个带正电荷的肽核心。第一个被确定的</a:t>
            </a:r>
            <a:r>
              <a:rPr lang="en-US" altLang="zh-CN" sz="6400">
                <a:solidFill>
                  <a:srgbClr val="FF3300"/>
                </a:solidFill>
              </a:rPr>
              <a:t>NLS</a:t>
            </a:r>
            <a:r>
              <a:rPr lang="zh-CN" altLang="en-US" sz="6400">
                <a:solidFill>
                  <a:srgbClr val="FF3300"/>
                </a:solidFill>
              </a:rPr>
              <a:t>序列的蛋白质是</a:t>
            </a:r>
            <a:r>
              <a:rPr lang="en-US" altLang="zh-CN" sz="6400">
                <a:solidFill>
                  <a:srgbClr val="FF3300"/>
                </a:solidFill>
              </a:rPr>
              <a:t>SV40</a:t>
            </a:r>
            <a:r>
              <a:rPr lang="zh-CN" altLang="en-US" sz="6400">
                <a:solidFill>
                  <a:srgbClr val="FF3300"/>
                </a:solidFill>
              </a:rPr>
              <a:t>的</a:t>
            </a:r>
            <a:r>
              <a:rPr lang="en-US" altLang="zh-CN" sz="6400">
                <a:solidFill>
                  <a:srgbClr val="FF3300"/>
                </a:solidFill>
              </a:rPr>
              <a:t>T</a:t>
            </a:r>
            <a:r>
              <a:rPr lang="zh-CN" altLang="en-US" sz="6400">
                <a:solidFill>
                  <a:srgbClr val="FF3300"/>
                </a:solidFill>
              </a:rPr>
              <a:t>抗原</a:t>
            </a:r>
            <a:r>
              <a:rPr lang="en-US" altLang="zh-CN" sz="6400">
                <a:solidFill>
                  <a:srgbClr val="FF3300"/>
                </a:solidFill>
              </a:rPr>
              <a:t>(MW=92kDa), </a:t>
            </a:r>
            <a:r>
              <a:rPr lang="zh-CN" altLang="en-US" sz="6400">
                <a:solidFill>
                  <a:srgbClr val="FF3300"/>
                </a:solidFill>
              </a:rPr>
              <a:t>它在细胞质中合成后很快积累在细胞核中</a:t>
            </a:r>
            <a:r>
              <a:rPr lang="en-US" altLang="zh-CN" sz="6400">
                <a:solidFill>
                  <a:srgbClr val="FF3300"/>
                </a:solidFill>
              </a:rPr>
              <a:t>, </a:t>
            </a:r>
            <a:r>
              <a:rPr lang="zh-CN" altLang="en-US" sz="6400">
                <a:solidFill>
                  <a:srgbClr val="FF3300"/>
                </a:solidFill>
              </a:rPr>
              <a:t>是病毒</a:t>
            </a:r>
            <a:r>
              <a:rPr lang="en-US" altLang="zh-CN" sz="6400">
                <a:solidFill>
                  <a:srgbClr val="FF3300"/>
                </a:solidFill>
              </a:rPr>
              <a:t>DNA</a:t>
            </a:r>
            <a:r>
              <a:rPr lang="zh-CN" altLang="en-US" sz="6400">
                <a:solidFill>
                  <a:srgbClr val="FF3300"/>
                </a:solidFill>
              </a:rPr>
              <a:t>在核内复制所必需的蛋白质。其野生型的氨基酸序列为</a:t>
            </a:r>
            <a:r>
              <a:rPr lang="en-US" altLang="zh-CN" sz="6400">
                <a:solidFill>
                  <a:srgbClr val="FF3300"/>
                </a:solidFill>
              </a:rPr>
              <a:t>Pro-Lys-Lys-Lys-Arg-Lys-Val, </a:t>
            </a:r>
            <a:r>
              <a:rPr lang="zh-CN" altLang="en-US" sz="6400">
                <a:solidFill>
                  <a:srgbClr val="FF3300"/>
                </a:solidFill>
              </a:rPr>
              <a:t>即使单个氨基酸突变所产生的突变型</a:t>
            </a:r>
            <a:r>
              <a:rPr lang="en-US" altLang="zh-CN" sz="6400">
                <a:solidFill>
                  <a:srgbClr val="FF3300"/>
                </a:solidFill>
              </a:rPr>
              <a:t>NLS(Pro-Lys-Tyr-Lys-Arg-Lys-Val)</a:t>
            </a:r>
            <a:r>
              <a:rPr lang="zh-CN" altLang="en-US" sz="6400">
                <a:solidFill>
                  <a:srgbClr val="FF3300"/>
                </a:solidFill>
              </a:rPr>
              <a:t>也能阻止这种蛋白质进入细胞核而停留在细胞质中。如果将这种信号接到非核蛋白的随机</a:t>
            </a:r>
            <a:r>
              <a:rPr lang="en-US" altLang="zh-CN" sz="6400">
                <a:solidFill>
                  <a:srgbClr val="FF3300"/>
                </a:solidFill>
              </a:rPr>
              <a:t>Lys</a:t>
            </a:r>
            <a:r>
              <a:rPr lang="zh-CN" altLang="en-US" sz="6400">
                <a:solidFill>
                  <a:srgbClr val="FF3300"/>
                </a:solidFill>
              </a:rPr>
              <a:t>的侧链上</a:t>
            </a:r>
            <a:r>
              <a:rPr lang="en-US" altLang="zh-CN" sz="6400">
                <a:solidFill>
                  <a:srgbClr val="FF3300"/>
                </a:solidFill>
              </a:rPr>
              <a:t>, </a:t>
            </a:r>
            <a:r>
              <a:rPr lang="zh-CN" altLang="en-US" sz="6400">
                <a:solidFill>
                  <a:srgbClr val="FF3300"/>
                </a:solidFill>
              </a:rPr>
              <a:t>则非核蛋白也能转变成核蛋白。</a:t>
            </a:r>
            <a:br>
              <a:rPr lang="zh-CN" altLang="en-US" sz="2400">
                <a:solidFill>
                  <a:srgbClr val="FF3300"/>
                </a:solidFill>
              </a:rPr>
            </a:br>
            <a:endParaRPr lang="zh-CN" altLang="en-US" sz="2400">
              <a:solidFill>
                <a:srgbClr val="FF3300"/>
              </a:solidFill>
            </a:endParaRPr>
          </a:p>
        </p:txBody>
      </p:sp>
    </p:spTree>
  </p:cSld>
  <p:clrMapOvr>
    <a:masterClrMapping/>
  </p:clrMapOvr>
  <p:transition advClick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93" name="标题 2092"/>
          <p:cNvSpPr/>
          <p:nvPr>
            <p:ph type="title" idx="4294967295"/>
          </p:nvPr>
        </p:nvSpPr>
        <p:spPr>
          <a:xfrm>
            <a:off x="2209800" y="354330"/>
            <a:ext cx="7772400" cy="1143000"/>
          </a:xfrm>
        </p:spPr>
        <p:txBody>
          <a:bodyPr lIns="92075" tIns="46038" rIns="92075" bIns="46038"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600" b="1" i="0" u="none" strike="noStrike" kern="1200" cap="none" spc="0" normalizeH="0" baseline="0" noProof="1">
                <a:solidFill>
                  <a:srgbClr val="FF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信号序列的发现和证实</a:t>
            </a:r>
            <a:r>
              <a:rPr kumimoji="0" lang="zh-CN" altLang="en-US" sz="4400" b="0" i="0" u="none" strike="noStrike" kern="1200" cap="none" spc="0" normalizeH="0" baseline="0" noProof="1">
                <a:solidFill>
                  <a:srgbClr val="FF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 </a:t>
            </a:r>
            <a:endParaRPr kumimoji="0" lang="zh-CN" altLang="en-US" sz="4400" b="0" i="0" u="none" strike="noStrike" kern="1200" cap="none" spc="0" normalizeH="0" baseline="0" noProof="1">
              <a:solidFill>
                <a:srgbClr val="FF3300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1266" name="文本占位符 2093"/>
          <p:cNvSpPr/>
          <p:nvPr>
            <p:ph type="body" idx="4294967295"/>
          </p:nvPr>
        </p:nvSpPr>
        <p:spPr>
          <a:xfrm>
            <a:off x="2209800" y="1662430"/>
            <a:ext cx="7772400" cy="41148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292929"/>
                </a:solidFill>
              </a14:hiddenFill>
            </a:ext>
          </a:extLst>
        </p:spPr>
        <p:txBody>
          <a:bodyPr anchor="t">
            <a:normAutofit lnSpcReduction="10000"/>
          </a:bodyPr>
          <a:p>
            <a:pPr marL="0" indent="0">
              <a:lnSpc>
                <a:spcPct val="90000"/>
              </a:lnSpc>
              <a:buNone/>
            </a:pPr>
            <a:r>
              <a:rPr lang="zh-CN" altLang="en-US"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微粒体实验</a:t>
            </a:r>
            <a:endParaRPr lang="zh-CN" altLang="en-US" sz="2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</a:t>
            </a:r>
            <a:r>
              <a:rPr lang="en-US" altLang="zh-CN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George Palade</a:t>
            </a:r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用离心技术分离到有核糖体结合的微粒体</a:t>
            </a:r>
            <a:r>
              <a:rPr lang="en-US" altLang="zh-CN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</a:t>
            </a:r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即发现膜结合核糖体</a:t>
            </a:r>
            <a:r>
              <a:rPr lang="en-US" altLang="zh-CN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(membrane-bounded ribosome)</a:t>
            </a:r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之后</a:t>
            </a:r>
            <a:r>
              <a:rPr lang="en-US" altLang="zh-CN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 </a:t>
            </a:r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科学家推测</a:t>
            </a:r>
            <a:r>
              <a:rPr lang="en-US" altLang="zh-CN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</a:t>
            </a:r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膜结合核糖体合成的蛋白质首先要进入内质网的腔</a:t>
            </a:r>
            <a:r>
              <a:rPr lang="en-US" altLang="zh-CN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</a:t>
            </a:r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然后通过选择性的分泌过程输出到细胞外</a:t>
            </a:r>
            <a:r>
              <a:rPr lang="en-US" altLang="zh-CN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</a:t>
            </a:r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而游离核糖体上合成的蛋白质则留在细胞内使用。</a:t>
            </a:r>
            <a:endParaRPr lang="zh-CN" altLang="en-US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为了研究内质网上合成的蛋白质是否进入了内质网的腔</a:t>
            </a:r>
            <a:r>
              <a:rPr lang="en-US" altLang="zh-CN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 Colvin Redman </a:t>
            </a:r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和 </a:t>
            </a:r>
            <a:r>
              <a:rPr lang="en-US" altLang="zh-CN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David Sabatini</a:t>
            </a:r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用分离的</a:t>
            </a:r>
            <a:r>
              <a:rPr lang="en-US" altLang="zh-CN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RER</a:t>
            </a:r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小泡</a:t>
            </a:r>
            <a:r>
              <a:rPr lang="en-US" altLang="zh-CN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</a:t>
            </a:r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微粒体</a:t>
            </a:r>
            <a:r>
              <a:rPr lang="en-US" altLang="zh-CN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)</a:t>
            </a:r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进行无细胞系统的蛋白质合成</a:t>
            </a:r>
            <a:r>
              <a:rPr lang="en-US" altLang="zh-CN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 </a:t>
            </a:r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证明了膜结合核糖体上合成的蛋白质进入了微粒体的腔。</a:t>
            </a:r>
            <a:r>
              <a:rPr lang="zh-CN" altLang="en-US" sz="2400">
                <a:solidFill>
                  <a:schemeClr val="tx1"/>
                </a:solidFill>
              </a:rPr>
              <a:t> </a:t>
            </a:r>
            <a:endParaRPr lang="zh-CN" altLang="en-US" sz="24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advClick="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矩形 2096"/>
          <p:cNvSpPr/>
          <p:nvPr/>
        </p:nvSpPr>
        <p:spPr>
          <a:xfrm>
            <a:off x="1919288" y="549275"/>
            <a:ext cx="8424862" cy="3553460"/>
          </a:xfrm>
          <a:prstGeom prst="rect">
            <a:avLst/>
          </a:prstGeom>
          <a:noFill/>
          <a:ln w="12699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292929"/>
                </a:solidFill>
              </a14:hiddenFill>
            </a:ext>
          </a:extLst>
        </p:spPr>
        <p:txBody>
          <a:bodyPr anchor="t">
            <a:spAutoFit/>
          </a:bodyPr>
          <a:p>
            <a:pPr eaLnBrk="0" hangingPunct="0">
              <a:lnSpc>
                <a:spcPct val="150000"/>
              </a:lnSpc>
            </a:pPr>
            <a:r>
              <a:rPr lang="zh-CN" altLang="en-US" sz="24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为什么有些核糖体合成蛋白质时不结合内质网</a:t>
            </a:r>
            <a:r>
              <a:rPr lang="en-US" altLang="zh-CN" sz="24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</a:t>
            </a:r>
            <a:r>
              <a:rPr lang="zh-CN" altLang="en-US" sz="24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有些正在合成蛋白质的核糖体要结合内质网</a:t>
            </a:r>
            <a:r>
              <a:rPr lang="en-US" altLang="zh-CN" sz="24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</a:t>
            </a:r>
            <a:r>
              <a:rPr lang="zh-CN" altLang="en-US" sz="24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并将合成的蛋白质插入内质网</a:t>
            </a:r>
            <a:r>
              <a:rPr lang="en-US" altLang="zh-CN" sz="24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?</a:t>
            </a:r>
            <a:endParaRPr lang="en-US" altLang="zh-CN" sz="2400"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 sz="24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对此</a:t>
            </a:r>
            <a:r>
              <a:rPr lang="en-US" altLang="zh-CN" sz="24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</a:t>
            </a:r>
            <a:r>
              <a:rPr lang="zh-CN" altLang="en-US" sz="24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美国洛克菲勒大学的 </a:t>
            </a:r>
            <a:r>
              <a:rPr lang="en-US" altLang="zh-CN" sz="24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Günter Blobel</a:t>
            </a:r>
            <a:r>
              <a:rPr lang="zh-CN" altLang="en-US" sz="24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lang="en-US" altLang="zh-CN" sz="24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David Sabatini </a:t>
            </a:r>
            <a:r>
              <a:rPr lang="zh-CN" altLang="en-US" sz="24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和</a:t>
            </a:r>
            <a:r>
              <a:rPr lang="en-US" altLang="zh-CN" sz="24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Bernhard Dobberstein </a:t>
            </a:r>
            <a:r>
              <a:rPr lang="zh-CN" altLang="en-US" sz="24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等于</a:t>
            </a:r>
            <a:r>
              <a:rPr lang="en-US" altLang="zh-CN" sz="24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1971</a:t>
            </a:r>
            <a:r>
              <a:rPr lang="zh-CN" altLang="en-US" sz="24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年提出两点建议</a:t>
            </a:r>
            <a:r>
              <a:rPr lang="en-US" altLang="zh-CN" sz="24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</a:t>
            </a:r>
            <a:endParaRPr lang="en-US" altLang="zh-CN" sz="2400"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①</a:t>
            </a:r>
            <a:r>
              <a:rPr lang="zh-CN" altLang="en-US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分泌蛋白的</a:t>
            </a:r>
            <a:r>
              <a:rPr lang="en-US" altLang="zh-CN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N-</a:t>
            </a:r>
            <a:r>
              <a:rPr lang="zh-CN" altLang="en-US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端含有一段特别的信号序列</a:t>
            </a:r>
            <a:r>
              <a:rPr lang="en-US" altLang="zh-CN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(signal sequence),</a:t>
            </a:r>
            <a:r>
              <a:rPr lang="zh-CN" altLang="en-US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可将多肽和核糖体引导到</a:t>
            </a:r>
            <a:r>
              <a:rPr lang="en-US" altLang="zh-CN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ER</a:t>
            </a:r>
            <a:r>
              <a:rPr lang="zh-CN" altLang="en-US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膜上</a:t>
            </a:r>
            <a:r>
              <a:rPr lang="en-US" altLang="zh-CN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;</a:t>
            </a:r>
            <a:endParaRPr lang="en-US" altLang="zh-CN"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②</a:t>
            </a:r>
            <a:r>
              <a:rPr lang="zh-CN" altLang="en-US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多肽通过</a:t>
            </a:r>
            <a:r>
              <a:rPr lang="en-US" altLang="zh-CN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ER</a:t>
            </a:r>
            <a:r>
              <a:rPr lang="zh-CN" altLang="en-US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膜上的水性通道进入</a:t>
            </a:r>
            <a:r>
              <a:rPr lang="en-US" altLang="zh-CN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ER</a:t>
            </a:r>
            <a:r>
              <a:rPr lang="zh-CN" altLang="en-US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的腔中</a:t>
            </a:r>
            <a:r>
              <a:rPr lang="en-US" altLang="zh-CN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</a:t>
            </a:r>
            <a:r>
              <a:rPr lang="zh-CN" altLang="en-US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并推测多肽是在合成的同时转移</a:t>
            </a:r>
            <a:r>
              <a:rPr lang="zh-CN" altLang="en-US" b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的。</a:t>
            </a:r>
            <a:endParaRPr lang="zh-CN" altLang="en-US" b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 advClick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00" name="标题 2099"/>
          <p:cNvSpPr/>
          <p:nvPr>
            <p:ph type="title" idx="4294967295"/>
          </p:nvPr>
        </p:nvSpPr>
        <p:spPr>
          <a:xfrm>
            <a:off x="2118360" y="327025"/>
            <a:ext cx="7772400" cy="1143000"/>
          </a:xfrm>
        </p:spPr>
        <p:txBody>
          <a:bodyPr lIns="92075" tIns="46038" rIns="92075" bIns="46038"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600" b="1" i="0" u="none" strike="noStrike" kern="1200" cap="none" spc="0" normalizeH="0" baseline="0" noProof="1">
                <a:solidFill>
                  <a:srgbClr val="FF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信号序列存在的直接证据</a:t>
            </a:r>
            <a:r>
              <a:rPr kumimoji="0" lang="zh-CN" altLang="en-US" sz="4400" b="0" i="0" u="none" strike="noStrike" kern="1200" cap="none" spc="0" normalizeH="0" baseline="0" noProof="1">
                <a:solidFill>
                  <a:srgbClr val="FF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 </a:t>
            </a:r>
            <a:endParaRPr kumimoji="0" lang="zh-CN" altLang="en-US" sz="4400" b="0" i="0" u="none" strike="noStrike" kern="1200" cap="none" spc="0" normalizeH="0" baseline="0" noProof="1">
              <a:solidFill>
                <a:srgbClr val="FF3300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3314" name="文本占位符 2100"/>
          <p:cNvSpPr/>
          <p:nvPr>
            <p:ph type="body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292929"/>
                </a:solidFill>
              </a14:hiddenFill>
            </a:ext>
          </a:extLst>
        </p:spPr>
        <p:txBody>
          <a:bodyPr anchor="t"/>
          <a:p>
            <a:pPr indent="0">
              <a:spcBef>
                <a:spcPts val="0"/>
              </a:spcBef>
              <a:buNone/>
            </a:pPr>
            <a:r>
              <a:rPr lang="en-US" altLang="zh-CN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1972</a:t>
            </a:r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年</a:t>
            </a:r>
            <a:r>
              <a:rPr lang="en-US" altLang="zh-CN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,César Milstein</a:t>
            </a:r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和他的同事用无细胞系统研究免疫球蛋白</a:t>
            </a:r>
            <a:r>
              <a:rPr lang="en-US" altLang="zh-CN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(IgG)</a:t>
            </a:r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轻链合成时获得了信号序列存在的直接证据</a:t>
            </a:r>
            <a:r>
              <a:rPr lang="en-US" altLang="zh-CN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 </a:t>
            </a:r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证明</a:t>
            </a:r>
            <a:r>
              <a:rPr lang="en-US" altLang="zh-CN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Blobel</a:t>
            </a:r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等的建议是正确的。</a:t>
            </a:r>
            <a:endParaRPr lang="zh-CN" altLang="en-US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>
              <a:spcBef>
                <a:spcPts val="0"/>
              </a:spcBef>
              <a:buNone/>
            </a:pPr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他们用分离纯化的核糖体在无细胞体系中用编码免疫球蛋白轻链的</a:t>
            </a:r>
            <a:r>
              <a:rPr lang="en-US" altLang="zh-CN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mRNA</a:t>
            </a:r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指导合成多肽</a:t>
            </a:r>
            <a:r>
              <a:rPr lang="en-US" altLang="zh-CN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</a:t>
            </a:r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发现合成的多肽比一般细胞分泌到细胞外的成熟的免疫球蛋白在</a:t>
            </a:r>
            <a:r>
              <a:rPr lang="en-US" altLang="zh-CN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</a:t>
            </a:r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端有一段多出的肽链</a:t>
            </a:r>
            <a:r>
              <a:rPr lang="en-US" altLang="zh-CN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 </a:t>
            </a:r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它有</a:t>
            </a:r>
            <a:r>
              <a:rPr lang="en-US" altLang="zh-CN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20</a:t>
            </a:r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个氨基酸</a:t>
            </a:r>
            <a:r>
              <a:rPr lang="en-US" altLang="zh-CN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</a:t>
            </a:r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他们推测</a:t>
            </a:r>
            <a:r>
              <a:rPr lang="en-US" altLang="zh-CN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</a:t>
            </a:r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这段肽具有信号作用</a:t>
            </a:r>
            <a:r>
              <a:rPr lang="en-US" altLang="zh-CN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</a:t>
            </a:r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使</a:t>
            </a:r>
            <a:r>
              <a:rPr lang="en-US" altLang="zh-CN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IgG</a:t>
            </a:r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得以通过粗面内质网并继而分泌到细胞外。</a:t>
            </a:r>
            <a:endParaRPr lang="zh-CN" altLang="en-US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 advClick="0"/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1419</Words>
  <Application>WPS 演示</Application>
  <PresentationFormat>宽屏</PresentationFormat>
  <Paragraphs>25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信号肽signal peptide：</vt:lpstr>
      <vt:lpstr>PowerPoint 演示文稿</vt:lpstr>
      <vt:lpstr>信号序列的发现和证实 </vt:lpstr>
      <vt:lpstr>PowerPoint 演示文稿</vt:lpstr>
      <vt:lpstr>信号序列存在的直接证据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Tsongfucius</cp:lastModifiedBy>
  <cp:revision>150</cp:revision>
  <dcterms:created xsi:type="dcterms:W3CDTF">2019-06-19T02:08:00Z</dcterms:created>
  <dcterms:modified xsi:type="dcterms:W3CDTF">2020-11-27T18:05:33Z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