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409" r:id="rId3"/>
    <p:sldId id="410" r:id="rId4"/>
    <p:sldId id="411" r:id="rId5"/>
    <p:sldId id="416" r:id="rId6"/>
    <p:sldId id="412" r:id="rId7"/>
    <p:sldId id="413" r:id="rId8"/>
    <p:sldId id="414" r:id="rId9"/>
    <p:sldId id="41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细胞信号转导</a:t>
            </a:r>
            <a:endParaRPr lang="zh-CN" altLang="zh-CN"/>
          </a:p>
        </p:txBody>
      </p:sp>
      <p:sp>
        <p:nvSpPr>
          <p:cNvPr id="3" name="副标题 2"/>
          <p:cNvSpPr>
            <a:spLocks noGrp="1"/>
          </p:cNvSpPr>
          <p:nvPr>
            <p:ph type="subTitle" idx="1"/>
            <p:custDataLst>
              <p:tags r:id="rId2"/>
            </p:custDataLst>
          </p:nvPr>
        </p:nvSpPr>
        <p:spPr/>
        <p:txBody>
          <a:bodyPr/>
          <a:p>
            <a:r>
              <a:rPr lang="zh-CN" altLang="en-US"/>
              <a:t>细胞内受体介导的信号传导</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细胞内受体介导的信号传递</a:t>
            </a:r>
            <a:endParaRPr lang="zh-CN" altLang="en-US"/>
          </a:p>
        </p:txBody>
      </p:sp>
      <p:sp>
        <p:nvSpPr>
          <p:cNvPr id="3" name="内容占位符 2"/>
          <p:cNvSpPr>
            <a:spLocks noGrp="1"/>
          </p:cNvSpPr>
          <p:nvPr>
            <p:ph idx="1"/>
          </p:nvPr>
        </p:nvSpPr>
        <p:spPr/>
        <p:txBody>
          <a:bodyPr>
            <a:noAutofit/>
          </a:bodyPr>
          <a:p>
            <a:pPr>
              <a:lnSpc>
                <a:spcPct val="150000"/>
              </a:lnSpc>
            </a:pPr>
            <a:r>
              <a:rPr lang="zh-CN" altLang="en-US" sz="2400">
                <a:solidFill>
                  <a:schemeClr val="tx1"/>
                </a:solidFill>
              </a:rPr>
              <a:t>多数信号分子在细胞表面与受体结合，但部分具有极性的或分子量较小的信号分子可以直接穿过脂分子层进入细胞内部，结合</a:t>
            </a:r>
            <a:r>
              <a:rPr lang="zh-CN" altLang="en-US" sz="2400">
                <a:solidFill>
                  <a:srgbClr val="FF0000"/>
                </a:solidFill>
              </a:rPr>
              <a:t>胞内受体</a:t>
            </a:r>
            <a:r>
              <a:rPr lang="zh-CN" altLang="en-US" sz="2400">
                <a:solidFill>
                  <a:schemeClr val="tx1"/>
                </a:solidFill>
              </a:rPr>
              <a:t>。</a:t>
            </a:r>
            <a:endParaRPr lang="zh-CN" altLang="en-US" sz="2400">
              <a:solidFill>
                <a:schemeClr val="tx1"/>
              </a:solidFill>
            </a:endParaRPr>
          </a:p>
          <a:p>
            <a:pPr>
              <a:lnSpc>
                <a:spcPct val="150000"/>
              </a:lnSpc>
            </a:pPr>
            <a:r>
              <a:rPr lang="zh-CN" altLang="en-US" sz="2400">
                <a:solidFill>
                  <a:schemeClr val="tx1"/>
                </a:solidFill>
              </a:rPr>
              <a:t>这一类受体介导的信号通路，相比细胞表面受体简单许多，主要有两种形式：</a:t>
            </a:r>
            <a:endParaRPr lang="zh-CN" altLang="en-US" sz="2400">
              <a:solidFill>
                <a:schemeClr val="tx1"/>
              </a:solidFill>
            </a:endParaRPr>
          </a:p>
          <a:p>
            <a:pPr>
              <a:lnSpc>
                <a:spcPct val="150000"/>
              </a:lnSpc>
            </a:pPr>
            <a:r>
              <a:rPr lang="en-US" altLang="zh-CN" sz="2400">
                <a:solidFill>
                  <a:schemeClr val="tx1"/>
                </a:solidFill>
              </a:rPr>
              <a:t>1.</a:t>
            </a:r>
            <a:r>
              <a:rPr sz="2400">
                <a:solidFill>
                  <a:schemeClr val="tx1"/>
                </a:solidFill>
              </a:rPr>
              <a:t>细胞内核受体</a:t>
            </a:r>
            <a:endParaRPr sz="2400">
              <a:solidFill>
                <a:schemeClr val="tx1"/>
              </a:solidFill>
            </a:endParaRPr>
          </a:p>
          <a:p>
            <a:pPr>
              <a:lnSpc>
                <a:spcPct val="150000"/>
              </a:lnSpc>
            </a:pPr>
            <a:r>
              <a:rPr lang="en-US" altLang="zh-CN" sz="2400">
                <a:solidFill>
                  <a:schemeClr val="tx1"/>
                </a:solidFill>
              </a:rPr>
              <a:t>2.</a:t>
            </a:r>
            <a:r>
              <a:rPr sz="2400">
                <a:solidFill>
                  <a:schemeClr val="tx1"/>
                </a:solidFill>
              </a:rPr>
              <a:t>信号分子直接与酶结合</a:t>
            </a:r>
            <a:endParaRPr sz="2400">
              <a:solidFill>
                <a:schemeClr val="tx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细胞内核受体</a:t>
            </a:r>
            <a:endParaRPr lang="zh-CN" altLang="en-US"/>
          </a:p>
        </p:txBody>
      </p:sp>
      <p:sp>
        <p:nvSpPr>
          <p:cNvPr id="3" name="内容占位符 2"/>
          <p:cNvSpPr>
            <a:spLocks noGrp="1"/>
          </p:cNvSpPr>
          <p:nvPr>
            <p:ph idx="1"/>
          </p:nvPr>
        </p:nvSpPr>
        <p:spPr>
          <a:xfrm>
            <a:off x="608330" y="1824990"/>
            <a:ext cx="10796270" cy="4759325"/>
          </a:xfrm>
        </p:spPr>
        <p:txBody>
          <a:bodyPr>
            <a:normAutofit/>
          </a:bodyPr>
          <a:p>
            <a:pPr algn="l">
              <a:buClrTx/>
              <a:buSzTx/>
            </a:pPr>
            <a:r>
              <a:rPr lang="zh-CN" altLang="en-US" sz="2400">
                <a:latin typeface="微软雅黑" panose="020B0503020204020204" pitchFamily="34" charset="-122"/>
                <a:cs typeface="微软雅黑" panose="020B0503020204020204" pitchFamily="34" charset="-122"/>
              </a:rPr>
              <a:t>受体：主要是</a:t>
            </a:r>
            <a:r>
              <a:rPr lang="zh-CN" altLang="en-US" sz="2400">
                <a:solidFill>
                  <a:srgbClr val="FF0000"/>
                </a:solidFill>
                <a:latin typeface="微软雅黑" panose="020B0503020204020204" pitchFamily="34" charset="-122"/>
                <a:cs typeface="微软雅黑" panose="020B0503020204020204" pitchFamily="34" charset="-122"/>
              </a:rPr>
              <a:t>细胞内受体超家族</a:t>
            </a:r>
            <a:r>
              <a:rPr lang="zh-CN" altLang="en-US" sz="2400">
                <a:latin typeface="微软雅黑" panose="020B0503020204020204" pitchFamily="34" charset="-122"/>
                <a:cs typeface="微软雅黑" panose="020B0503020204020204" pitchFamily="34" charset="-122"/>
              </a:rPr>
              <a:t>，其化学本质为亲脂信号分子，尤其是激素激活的基因调控蛋白。</a:t>
            </a:r>
            <a:endParaRPr lang="zh-CN" altLang="en-US" sz="2400">
              <a:latin typeface="微软雅黑" panose="020B0503020204020204" pitchFamily="34" charset="-122"/>
              <a:cs typeface="微软雅黑" panose="020B0503020204020204" pitchFamily="34" charset="-122"/>
            </a:endParaRPr>
          </a:p>
          <a:p>
            <a:pPr algn="l">
              <a:buClrTx/>
              <a:buSzTx/>
            </a:pPr>
            <a:r>
              <a:rPr lang="zh-CN" altLang="en-US" sz="2400">
                <a:latin typeface="微软雅黑" panose="020B0503020204020204" pitchFamily="34" charset="-122"/>
                <a:cs typeface="微软雅黑" panose="020B0503020204020204" pitchFamily="34" charset="-122"/>
              </a:rPr>
              <a:t>一般在细胞内与抑制性蛋白结合形成非活化的复合物，与信号分子的结合会解离复合物，暴露其</a:t>
            </a:r>
            <a:r>
              <a:rPr lang="en-US" altLang="zh-CN" sz="2400">
                <a:latin typeface="微软雅黑" panose="020B0503020204020204" pitchFamily="34" charset="-122"/>
                <a:cs typeface="微软雅黑" panose="020B0503020204020204" pitchFamily="34" charset="-122"/>
              </a:rPr>
              <a:t>DNA</a:t>
            </a:r>
            <a:r>
              <a:rPr sz="2400">
                <a:latin typeface="微软雅黑" panose="020B0503020204020204" pitchFamily="34" charset="-122"/>
                <a:cs typeface="微软雅黑" panose="020B0503020204020204" pitchFamily="34" charset="-122"/>
              </a:rPr>
              <a:t>的结合位点被激活。细胞定位一般位于核孔附近。</a:t>
            </a:r>
            <a:endParaRPr sz="2400">
              <a:latin typeface="微软雅黑" panose="020B0503020204020204" pitchFamily="34" charset="-122"/>
              <a:cs typeface="微软雅黑" panose="020B0503020204020204" pitchFamily="34" charset="-122"/>
            </a:endParaRPr>
          </a:p>
          <a:p>
            <a:pPr algn="l">
              <a:buClrTx/>
              <a:buSzTx/>
            </a:pPr>
            <a:endParaRPr sz="2400">
              <a:latin typeface="微软雅黑" panose="020B0503020204020204" pitchFamily="34" charset="-122"/>
              <a:cs typeface="微软雅黑" panose="020B0503020204020204" pitchFamily="3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rcRect l="5254"/>
          <a:stretch>
            <a:fillRect/>
          </a:stretch>
        </p:blipFill>
        <p:spPr>
          <a:xfrm>
            <a:off x="608330" y="0"/>
            <a:ext cx="5917565" cy="6731000"/>
          </a:xfrm>
          <a:prstGeom prst="rect">
            <a:avLst/>
          </a:prstGeom>
        </p:spPr>
      </p:pic>
      <p:sp>
        <p:nvSpPr>
          <p:cNvPr id="5" name="文本框 4"/>
          <p:cNvSpPr txBox="1"/>
          <p:nvPr/>
        </p:nvSpPr>
        <p:spPr>
          <a:xfrm>
            <a:off x="6033135" y="1657350"/>
            <a:ext cx="6231890" cy="3046095"/>
          </a:xfrm>
          <a:prstGeom prst="rect">
            <a:avLst/>
          </a:prstGeom>
          <a:noFill/>
        </p:spPr>
        <p:txBody>
          <a:bodyPr wrap="square" rtlCol="0" anchor="t">
            <a:spAutoFit/>
          </a:bodyPr>
          <a:p>
            <a:pPr algn="l">
              <a:buClrTx/>
              <a:buSzTx/>
            </a:pPr>
            <a:r>
              <a:rPr sz="2400">
                <a:sym typeface="+mn-ea"/>
              </a:rPr>
              <a:t>该类受体通常具有三个功能域：</a:t>
            </a:r>
            <a:endParaRPr sz="2400"/>
          </a:p>
          <a:p>
            <a:pPr algn="l">
              <a:buClrTx/>
              <a:buSzTx/>
            </a:pPr>
            <a:r>
              <a:rPr lang="en-US" altLang="zh-CN" sz="2400">
                <a:sym typeface="+mn-ea"/>
              </a:rPr>
              <a:t>1.</a:t>
            </a:r>
            <a:r>
              <a:rPr sz="2400">
                <a:sym typeface="+mn-ea"/>
              </a:rPr>
              <a:t>激素结合位点，一般是</a:t>
            </a:r>
            <a:r>
              <a:rPr lang="en-US" altLang="zh-CN" sz="2400">
                <a:sym typeface="+mn-ea"/>
              </a:rPr>
              <a:t>C</a:t>
            </a:r>
            <a:r>
              <a:rPr sz="2400">
                <a:sym typeface="+mn-ea"/>
              </a:rPr>
              <a:t>端结构域</a:t>
            </a:r>
            <a:endParaRPr sz="2400"/>
          </a:p>
          <a:p>
            <a:pPr algn="l">
              <a:buClrTx/>
              <a:buSzTx/>
            </a:pPr>
            <a:r>
              <a:rPr lang="en-US" altLang="zh-CN" sz="2400">
                <a:sym typeface="+mn-ea"/>
              </a:rPr>
              <a:t>2.</a:t>
            </a:r>
            <a:r>
              <a:rPr sz="2400">
                <a:sym typeface="+mn-ea"/>
              </a:rPr>
              <a:t>抑制性蛋白和</a:t>
            </a:r>
            <a:r>
              <a:rPr lang="en-US" altLang="zh-CN" sz="2400">
                <a:sym typeface="+mn-ea"/>
              </a:rPr>
              <a:t>DNA</a:t>
            </a:r>
            <a:r>
              <a:rPr sz="2400">
                <a:sym typeface="+mn-ea"/>
              </a:rPr>
              <a:t>的结合位点，一般是中部结构域</a:t>
            </a:r>
            <a:endParaRPr sz="2400"/>
          </a:p>
          <a:p>
            <a:pPr algn="l">
              <a:buClrTx/>
              <a:buSzTx/>
            </a:pPr>
            <a:r>
              <a:rPr lang="en-US" altLang="zh-CN" sz="2400">
                <a:sym typeface="+mn-ea"/>
              </a:rPr>
              <a:t>3.</a:t>
            </a:r>
            <a:r>
              <a:rPr sz="2400">
                <a:sym typeface="+mn-ea"/>
              </a:rPr>
              <a:t>转录激活结构域，一般是</a:t>
            </a:r>
            <a:r>
              <a:rPr lang="en-US" altLang="zh-CN" sz="2400">
                <a:sym typeface="+mn-ea"/>
              </a:rPr>
              <a:t>N</a:t>
            </a:r>
            <a:r>
              <a:rPr sz="2400">
                <a:sym typeface="+mn-ea"/>
              </a:rPr>
              <a:t>端</a:t>
            </a:r>
            <a:endParaRPr sz="2400"/>
          </a:p>
          <a:p>
            <a:pPr algn="l">
              <a:buClrTx/>
              <a:buSzTx/>
            </a:pPr>
            <a:endParaRPr sz="2400"/>
          </a:p>
          <a:p>
            <a:pPr algn="l">
              <a:buClrTx/>
              <a:buSzTx/>
            </a:pPr>
            <a:r>
              <a:rPr sz="2400">
                <a:sym typeface="+mn-ea"/>
              </a:rPr>
              <a:t>其中，</a:t>
            </a:r>
            <a:r>
              <a:rPr lang="en-US" altLang="zh-CN" sz="2400">
                <a:sym typeface="+mn-ea"/>
              </a:rPr>
              <a:t>DNA/</a:t>
            </a:r>
            <a:r>
              <a:rPr sz="2400">
                <a:sym typeface="+mn-ea"/>
              </a:rPr>
              <a:t>抑制性蛋白结合位点的中部结构域，其</a:t>
            </a:r>
            <a:r>
              <a:rPr lang="en-US" altLang="zh-CN" sz="2400">
                <a:sym typeface="+mn-ea"/>
              </a:rPr>
              <a:t>cDNA</a:t>
            </a:r>
            <a:r>
              <a:rPr sz="2400">
                <a:sym typeface="+mn-ea"/>
              </a:rPr>
              <a:t>序列相对保守，富含</a:t>
            </a:r>
            <a:r>
              <a:rPr lang="en-US" altLang="zh-CN" sz="2400">
                <a:sym typeface="+mn-ea"/>
              </a:rPr>
              <a:t>Cys</a:t>
            </a:r>
            <a:endParaRPr lang="zh-CN" altLang="en-US" sz="24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细胞内核受体信号通路模式</a:t>
            </a:r>
            <a:endParaRPr lang="zh-CN" altLang="en-US"/>
          </a:p>
        </p:txBody>
      </p:sp>
      <p:sp>
        <p:nvSpPr>
          <p:cNvPr id="3" name="内容占位符 2"/>
          <p:cNvSpPr>
            <a:spLocks noGrp="1"/>
          </p:cNvSpPr>
          <p:nvPr>
            <p:ph idx="1"/>
          </p:nvPr>
        </p:nvSpPr>
        <p:spPr/>
        <p:txBody>
          <a:bodyPr>
            <a:noAutofit/>
          </a:bodyPr>
          <a:p>
            <a:r>
              <a:rPr lang="zh-CN" altLang="en-US" sz="2400">
                <a:solidFill>
                  <a:schemeClr val="tx1"/>
                </a:solidFill>
                <a:latin typeface="微软雅黑" panose="020B0503020204020204" pitchFamily="34" charset="-122"/>
                <a:cs typeface="微软雅黑" panose="020B0503020204020204" pitchFamily="34" charset="-122"/>
              </a:rPr>
              <a:t>细胞内受体的信号分子一般为亲脂性分子，如：类固醇激素、视黄酸、维生素</a:t>
            </a:r>
            <a:r>
              <a:rPr lang="en-US" altLang="zh-CN" sz="2400">
                <a:solidFill>
                  <a:schemeClr val="tx1"/>
                </a:solidFill>
                <a:latin typeface="微软雅黑" panose="020B0503020204020204" pitchFamily="34" charset="-122"/>
                <a:cs typeface="微软雅黑" panose="020B0503020204020204" pitchFamily="34" charset="-122"/>
              </a:rPr>
              <a:t>D</a:t>
            </a:r>
            <a:r>
              <a:rPr sz="2400">
                <a:solidFill>
                  <a:schemeClr val="tx1"/>
                </a:solidFill>
                <a:latin typeface="微软雅黑" panose="020B0503020204020204" pitchFamily="34" charset="-122"/>
                <a:cs typeface="微软雅黑" panose="020B0503020204020204" pitchFamily="34" charset="-122"/>
              </a:rPr>
              <a:t>和甲状腺素。特别需要注意，</a:t>
            </a:r>
            <a:r>
              <a:rPr sz="2400">
                <a:solidFill>
                  <a:srgbClr val="FF0000"/>
                </a:solidFill>
                <a:latin typeface="微软雅黑" panose="020B0503020204020204" pitchFamily="34" charset="-122"/>
                <a:cs typeface="微软雅黑" panose="020B0503020204020204" pitchFamily="34" charset="-122"/>
              </a:rPr>
              <a:t>前列腺素虽然是亲脂分子，但受体位于细胞表面。</a:t>
            </a:r>
            <a:endParaRPr sz="2400">
              <a:solidFill>
                <a:srgbClr val="FF0000"/>
              </a:solidFill>
              <a:latin typeface="微软雅黑" panose="020B0503020204020204" pitchFamily="34" charset="-122"/>
              <a:cs typeface="微软雅黑" panose="020B0503020204020204" pitchFamily="34" charset="-122"/>
            </a:endParaRPr>
          </a:p>
          <a:p>
            <a:r>
              <a:rPr sz="2400">
                <a:solidFill>
                  <a:schemeClr val="tx1"/>
                </a:solidFill>
                <a:latin typeface="微软雅黑" panose="020B0503020204020204" pitchFamily="34" charset="-122"/>
                <a:cs typeface="微软雅黑" panose="020B0503020204020204" pitchFamily="34" charset="-122"/>
              </a:rPr>
              <a:t>这类信号通路的普遍模式是：</a:t>
            </a:r>
            <a:endParaRPr sz="2400">
              <a:solidFill>
                <a:schemeClr val="tx1"/>
              </a:solidFill>
              <a:latin typeface="微软雅黑" panose="020B0503020204020204" pitchFamily="34" charset="-122"/>
              <a:cs typeface="微软雅黑" panose="020B0503020204020204" pitchFamily="34" charset="-122"/>
            </a:endParaRPr>
          </a:p>
          <a:p>
            <a:r>
              <a:rPr lang="en-US" altLang="zh-CN" sz="2400">
                <a:solidFill>
                  <a:schemeClr val="tx1"/>
                </a:solidFill>
                <a:latin typeface="微软雅黑" panose="020B0503020204020204" pitchFamily="34" charset="-122"/>
                <a:cs typeface="微软雅黑" panose="020B0503020204020204" pitchFamily="34" charset="-122"/>
              </a:rPr>
              <a:t>1.</a:t>
            </a:r>
            <a:r>
              <a:rPr sz="2400">
                <a:solidFill>
                  <a:schemeClr val="tx1"/>
                </a:solidFill>
                <a:latin typeface="微软雅黑" panose="020B0503020204020204" pitchFamily="34" charset="-122"/>
                <a:cs typeface="微软雅黑" panose="020B0503020204020204" pitchFamily="34" charset="-122"/>
              </a:rPr>
              <a:t>信号分子与血清蛋白结合运输至靶组织</a:t>
            </a:r>
            <a:endParaRPr sz="2400">
              <a:solidFill>
                <a:schemeClr val="tx1"/>
              </a:solidFill>
              <a:latin typeface="微软雅黑" panose="020B0503020204020204" pitchFamily="34" charset="-122"/>
              <a:cs typeface="微软雅黑" panose="020B0503020204020204" pitchFamily="34" charset="-122"/>
            </a:endParaRPr>
          </a:p>
          <a:p>
            <a:r>
              <a:rPr lang="en-US" altLang="zh-CN" sz="2400">
                <a:solidFill>
                  <a:schemeClr val="tx1"/>
                </a:solidFill>
                <a:latin typeface="微软雅黑" panose="020B0503020204020204" pitchFamily="34" charset="-122"/>
                <a:cs typeface="微软雅黑" panose="020B0503020204020204" pitchFamily="34" charset="-122"/>
              </a:rPr>
              <a:t>2.</a:t>
            </a:r>
            <a:r>
              <a:rPr sz="2400">
                <a:solidFill>
                  <a:schemeClr val="tx1"/>
                </a:solidFill>
                <a:latin typeface="微软雅黑" panose="020B0503020204020204" pitchFamily="34" charset="-122"/>
                <a:cs typeface="微软雅黑" panose="020B0503020204020204" pitchFamily="34" charset="-122"/>
              </a:rPr>
              <a:t>通过扩散作用进入细胞质</a:t>
            </a:r>
            <a:endParaRPr sz="2400">
              <a:solidFill>
                <a:schemeClr val="tx1"/>
              </a:solidFill>
              <a:latin typeface="微软雅黑" panose="020B0503020204020204" pitchFamily="34" charset="-122"/>
              <a:cs typeface="微软雅黑" panose="020B0503020204020204" pitchFamily="34" charset="-122"/>
            </a:endParaRPr>
          </a:p>
          <a:p>
            <a:r>
              <a:rPr lang="en-US" altLang="zh-CN" sz="2400">
                <a:solidFill>
                  <a:schemeClr val="tx1"/>
                </a:solidFill>
                <a:latin typeface="微软雅黑" panose="020B0503020204020204" pitchFamily="34" charset="-122"/>
                <a:cs typeface="微软雅黑" panose="020B0503020204020204" pitchFamily="34" charset="-122"/>
              </a:rPr>
              <a:t>3.</a:t>
            </a:r>
            <a:r>
              <a:rPr sz="2400">
                <a:solidFill>
                  <a:schemeClr val="tx1"/>
                </a:solidFill>
                <a:latin typeface="微软雅黑" panose="020B0503020204020204" pitchFamily="34" charset="-122"/>
                <a:cs typeface="微软雅黑" panose="020B0503020204020204" pitchFamily="34" charset="-122"/>
              </a:rPr>
              <a:t>通过核孔与特异性核受体结合形成配体（激素）</a:t>
            </a:r>
            <a:r>
              <a:rPr lang="en-US" altLang="zh-CN" sz="2400">
                <a:solidFill>
                  <a:schemeClr val="tx1"/>
                </a:solidFill>
                <a:latin typeface="微软雅黑" panose="020B0503020204020204" pitchFamily="34" charset="-122"/>
                <a:cs typeface="微软雅黑" panose="020B0503020204020204" pitchFamily="34" charset="-122"/>
              </a:rPr>
              <a:t>-</a:t>
            </a:r>
            <a:r>
              <a:rPr sz="2400">
                <a:solidFill>
                  <a:schemeClr val="tx1"/>
                </a:solidFill>
                <a:latin typeface="微软雅黑" panose="020B0503020204020204" pitchFamily="34" charset="-122"/>
                <a:cs typeface="微软雅黑" panose="020B0503020204020204" pitchFamily="34" charset="-122"/>
              </a:rPr>
              <a:t>受体复合物，改变受体结构</a:t>
            </a:r>
            <a:endParaRPr sz="2400">
              <a:solidFill>
                <a:schemeClr val="tx1"/>
              </a:solidFill>
              <a:latin typeface="微软雅黑" panose="020B0503020204020204" pitchFamily="34" charset="-122"/>
              <a:cs typeface="微软雅黑" panose="020B0503020204020204" pitchFamily="34" charset="-122"/>
            </a:endParaRPr>
          </a:p>
          <a:p>
            <a:r>
              <a:rPr lang="en-US" altLang="zh-CN" sz="2400">
                <a:solidFill>
                  <a:schemeClr val="tx1"/>
                </a:solidFill>
                <a:latin typeface="微软雅黑" panose="020B0503020204020204" pitchFamily="34" charset="-122"/>
                <a:cs typeface="微软雅黑" panose="020B0503020204020204" pitchFamily="34" charset="-122"/>
              </a:rPr>
              <a:t>4.</a:t>
            </a:r>
            <a:r>
              <a:rPr sz="2400">
                <a:solidFill>
                  <a:schemeClr val="tx1"/>
                </a:solidFill>
                <a:latin typeface="微软雅黑" panose="020B0503020204020204" pitchFamily="34" charset="-122"/>
                <a:cs typeface="微软雅黑" panose="020B0503020204020204" pitchFamily="34" charset="-122"/>
              </a:rPr>
              <a:t>激素受体复合物与激素反应元件</a:t>
            </a:r>
            <a:r>
              <a:rPr lang="en-US" altLang="zh-CN" sz="2400">
                <a:solidFill>
                  <a:schemeClr val="tx1"/>
                </a:solidFill>
                <a:latin typeface="微软雅黑" panose="020B0503020204020204" pitchFamily="34" charset="-122"/>
                <a:cs typeface="微软雅黑" panose="020B0503020204020204" pitchFamily="34" charset="-122"/>
              </a:rPr>
              <a:t>HRE</a:t>
            </a:r>
            <a:r>
              <a:rPr sz="2400">
                <a:solidFill>
                  <a:schemeClr val="tx1"/>
                </a:solidFill>
                <a:latin typeface="微软雅黑" panose="020B0503020204020204" pitchFamily="34" charset="-122"/>
                <a:cs typeface="微软雅黑" panose="020B0503020204020204" pitchFamily="34" charset="-122"/>
              </a:rPr>
              <a:t>结合，影响基因转录</a:t>
            </a:r>
            <a:endParaRPr sz="2400">
              <a:solidFill>
                <a:schemeClr val="tx1"/>
              </a:solidFill>
              <a:latin typeface="微软雅黑" panose="020B0503020204020204" pitchFamily="34" charset="-122"/>
              <a:cs typeface="微软雅黑" panose="020B0503020204020204" pitchFamily="34" charset="-122"/>
            </a:endParaRPr>
          </a:p>
          <a:p>
            <a:r>
              <a:rPr sz="2400">
                <a:solidFill>
                  <a:schemeClr val="tx1"/>
                </a:solidFill>
                <a:latin typeface="微软雅黑" panose="020B0503020204020204" pitchFamily="34" charset="-122"/>
                <a:cs typeface="微软雅黑" panose="020B0503020204020204" pitchFamily="34" charset="-122"/>
              </a:rPr>
              <a:t>其中，类固醇诱导的基因活化通常具有</a:t>
            </a:r>
            <a:r>
              <a:rPr sz="2400">
                <a:solidFill>
                  <a:srgbClr val="FF0000"/>
                </a:solidFill>
                <a:latin typeface="微软雅黑" panose="020B0503020204020204" pitchFamily="34" charset="-122"/>
                <a:cs typeface="微软雅黑" panose="020B0503020204020204" pitchFamily="34" charset="-122"/>
              </a:rPr>
              <a:t>快反应和慢反应</a:t>
            </a:r>
            <a:endParaRPr sz="2400">
              <a:solidFill>
                <a:schemeClr val="tx1"/>
              </a:solidFill>
              <a:latin typeface="微软雅黑" panose="020B0503020204020204" pitchFamily="34" charset="-122"/>
              <a:cs typeface="微软雅黑" panose="020B0503020204020204" pitchFamily="34" charset="-122"/>
            </a:endParaRPr>
          </a:p>
          <a:p>
            <a:endParaRPr sz="2400">
              <a:solidFill>
                <a:schemeClr val="tx1"/>
              </a:solidFill>
              <a:latin typeface="微软雅黑" panose="020B0503020204020204" pitchFamily="34" charset="-122"/>
              <a:cs typeface="微软雅黑" panose="020B0503020204020204" pitchFamily="3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olidFill>
                  <a:schemeClr val="tx1"/>
                </a:solidFill>
                <a:latin typeface="微软雅黑" panose="020B0503020204020204" pitchFamily="34" charset="-122"/>
              </a:rPr>
              <a:t>信号分子直接与胞内酶结合</a:t>
            </a:r>
            <a:endParaRPr>
              <a:solidFill>
                <a:schemeClr val="tx1"/>
              </a:solidFill>
              <a:latin typeface="微软雅黑" panose="020B0503020204020204" pitchFamily="34" charset="-122"/>
            </a:endParaRPr>
          </a:p>
        </p:txBody>
      </p:sp>
      <p:sp>
        <p:nvSpPr>
          <p:cNvPr id="3" name="内容占位符 2"/>
          <p:cNvSpPr>
            <a:spLocks noGrp="1"/>
          </p:cNvSpPr>
          <p:nvPr>
            <p:ph idx="1"/>
          </p:nvPr>
        </p:nvSpPr>
        <p:spPr>
          <a:xfrm>
            <a:off x="611575" y="1571680"/>
            <a:ext cx="10969200" cy="4759200"/>
          </a:xfrm>
        </p:spPr>
        <p:txBody>
          <a:bodyPr/>
          <a:p>
            <a:r>
              <a:rPr lang="zh-CN" altLang="en-US" sz="2400">
                <a:solidFill>
                  <a:schemeClr val="tx1"/>
                </a:solidFill>
                <a:latin typeface="微软雅黑" panose="020B0503020204020204" pitchFamily="34" charset="-122"/>
                <a:cs typeface="微软雅黑" panose="020B0503020204020204" pitchFamily="34" charset="-122"/>
              </a:rPr>
              <a:t>主要由气体信号分子进行该过程，例如：</a:t>
            </a:r>
            <a:r>
              <a:rPr lang="en-US" altLang="zh-CN" sz="2400">
                <a:solidFill>
                  <a:schemeClr val="tx1"/>
                </a:solidFill>
                <a:latin typeface="微软雅黑" panose="020B0503020204020204" pitchFamily="34" charset="-122"/>
                <a:cs typeface="微软雅黑" panose="020B0503020204020204" pitchFamily="34" charset="-122"/>
              </a:rPr>
              <a:t>NO</a:t>
            </a:r>
            <a:endParaRPr lang="en-US" altLang="zh-CN" sz="2400">
              <a:solidFill>
                <a:schemeClr val="tx1"/>
              </a:solidFill>
              <a:latin typeface="微软雅黑" panose="020B0503020204020204" pitchFamily="34" charset="-122"/>
              <a:cs typeface="微软雅黑" panose="020B0503020204020204" pitchFamily="34" charset="-122"/>
            </a:endParaRPr>
          </a:p>
          <a:p>
            <a:pPr>
              <a:lnSpc>
                <a:spcPct val="150000"/>
              </a:lnSpc>
            </a:pPr>
            <a:r>
              <a:rPr lang="en-US" altLang="zh-CN" sz="2400">
                <a:solidFill>
                  <a:schemeClr val="tx1"/>
                </a:solidFill>
                <a:latin typeface="微软雅黑" panose="020B0503020204020204" pitchFamily="34" charset="-122"/>
                <a:cs typeface="微软雅黑" panose="020B0503020204020204" pitchFamily="34" charset="-122"/>
              </a:rPr>
              <a:t>NO</a:t>
            </a:r>
            <a:r>
              <a:rPr sz="2400">
                <a:solidFill>
                  <a:schemeClr val="tx1"/>
                </a:solidFill>
                <a:latin typeface="微软雅黑" panose="020B0503020204020204" pitchFamily="34" charset="-122"/>
                <a:cs typeface="微软雅黑" panose="020B0503020204020204" pitchFamily="34" charset="-122"/>
              </a:rPr>
              <a:t>是一种具有自由基性质的脂溶性气体分子，可以通过扩散作用进行快速的跨膜运输。由于其自由基性质，在细胞外的状态非常不稳定，容易和氧气，血红蛋白、超氧离子等反应，生成亚硝酸根和硝酸根存在于细胞内外液中。</a:t>
            </a:r>
            <a:endParaRPr sz="2400">
              <a:solidFill>
                <a:schemeClr val="tx1"/>
              </a:solidFill>
              <a:latin typeface="微软雅黑" panose="020B0503020204020204" pitchFamily="34" charset="-122"/>
              <a:cs typeface="微软雅黑" panose="020B0503020204020204" pitchFamily="34" charset="-122"/>
            </a:endParaRPr>
          </a:p>
          <a:p>
            <a:pPr>
              <a:lnSpc>
                <a:spcPct val="150000"/>
              </a:lnSpc>
            </a:pPr>
            <a:r>
              <a:rPr lang="en-US" altLang="zh-CN" sz="2400">
                <a:solidFill>
                  <a:schemeClr val="tx1"/>
                </a:solidFill>
                <a:latin typeface="微软雅黑" panose="020B0503020204020204" pitchFamily="34" charset="-122"/>
                <a:cs typeface="微软雅黑" panose="020B0503020204020204" pitchFamily="34" charset="-122"/>
              </a:rPr>
              <a:t>NO</a:t>
            </a:r>
            <a:r>
              <a:rPr sz="2400">
                <a:solidFill>
                  <a:schemeClr val="tx1"/>
                </a:solidFill>
                <a:latin typeface="微软雅黑" panose="020B0503020204020204" pitchFamily="34" charset="-122"/>
                <a:cs typeface="微软雅黑" panose="020B0503020204020204" pitchFamily="34" charset="-122"/>
              </a:rPr>
              <a:t>可以通过血管内皮细胞和神经细胞合成，以精氨酸作为底物，电子供体为</a:t>
            </a:r>
            <a:r>
              <a:rPr lang="en-US" altLang="zh-CN" sz="2400">
                <a:solidFill>
                  <a:schemeClr val="tx1"/>
                </a:solidFill>
                <a:latin typeface="微软雅黑" panose="020B0503020204020204" pitchFamily="34" charset="-122"/>
                <a:cs typeface="微软雅黑" panose="020B0503020204020204" pitchFamily="34" charset="-122"/>
              </a:rPr>
              <a:t>NADPH</a:t>
            </a:r>
            <a:r>
              <a:rPr sz="2400">
                <a:solidFill>
                  <a:schemeClr val="tx1"/>
                </a:solidFill>
                <a:latin typeface="微软雅黑" panose="020B0503020204020204" pitchFamily="34" charset="-122"/>
                <a:cs typeface="微软雅黑" panose="020B0503020204020204" pitchFamily="34" charset="-122"/>
              </a:rPr>
              <a:t>，需要</a:t>
            </a:r>
            <a:r>
              <a:rPr lang="en-US" altLang="zh-CN" sz="2400">
                <a:solidFill>
                  <a:schemeClr val="tx1"/>
                </a:solidFill>
                <a:latin typeface="微软雅黑" panose="020B0503020204020204" pitchFamily="34" charset="-122"/>
                <a:cs typeface="微软雅黑" panose="020B0503020204020204" pitchFamily="34" charset="-122"/>
              </a:rPr>
              <a:t>NO</a:t>
            </a:r>
            <a:r>
              <a:rPr sz="2400">
                <a:solidFill>
                  <a:schemeClr val="tx1"/>
                </a:solidFill>
                <a:latin typeface="微软雅黑" panose="020B0503020204020204" pitchFamily="34" charset="-122"/>
                <a:cs typeface="微软雅黑" panose="020B0503020204020204" pitchFamily="34" charset="-122"/>
              </a:rPr>
              <a:t>合酶催化，生成</a:t>
            </a:r>
            <a:r>
              <a:rPr lang="en-US" altLang="zh-CN" sz="2400">
                <a:solidFill>
                  <a:schemeClr val="tx1"/>
                </a:solidFill>
                <a:latin typeface="微软雅黑" panose="020B0503020204020204" pitchFamily="34" charset="-122"/>
                <a:cs typeface="微软雅黑" panose="020B0503020204020204" pitchFamily="34" charset="-122"/>
              </a:rPr>
              <a:t>NO</a:t>
            </a:r>
            <a:r>
              <a:rPr sz="2400">
                <a:solidFill>
                  <a:schemeClr val="tx1"/>
                </a:solidFill>
                <a:latin typeface="微软雅黑" panose="020B0503020204020204" pitchFamily="34" charset="-122"/>
                <a:cs typeface="微软雅黑" panose="020B0503020204020204" pitchFamily="34" charset="-122"/>
              </a:rPr>
              <a:t>和瓜氨酸，缺乏储存机制。</a:t>
            </a:r>
            <a:endParaRPr sz="2400">
              <a:solidFill>
                <a:schemeClr val="tx1"/>
              </a:solidFill>
              <a:latin typeface="微软雅黑" panose="020B0503020204020204" pitchFamily="34" charset="-122"/>
              <a:cs typeface="微软雅黑" panose="020B0503020204020204" pitchFamily="34"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NO</a:t>
            </a:r>
            <a:r>
              <a:t>相关的</a:t>
            </a:r>
            <a:r>
              <a:t>血管平滑肌舒张信号通路</a:t>
            </a:r>
          </a:p>
        </p:txBody>
      </p:sp>
      <p:sp>
        <p:nvSpPr>
          <p:cNvPr id="3" name="内容占位符 2"/>
          <p:cNvSpPr>
            <a:spLocks noGrp="1"/>
          </p:cNvSpPr>
          <p:nvPr>
            <p:ph idx="1"/>
          </p:nvPr>
        </p:nvSpPr>
        <p:spPr>
          <a:xfrm>
            <a:off x="608330" y="1490345"/>
            <a:ext cx="11188065" cy="4759325"/>
          </a:xfrm>
        </p:spPr>
        <p:txBody>
          <a:bodyPr>
            <a:noAutofit/>
          </a:bodyPr>
          <a:p>
            <a:pPr>
              <a:lnSpc>
                <a:spcPct val="150000"/>
              </a:lnSpc>
            </a:pPr>
            <a:r>
              <a:rPr lang="en-US" altLang="zh-CN" sz="2400"/>
              <a:t>NO</a:t>
            </a:r>
            <a:r>
              <a:rPr sz="2400"/>
              <a:t>在细胞内发挥作用的主要机制是通过</a:t>
            </a:r>
            <a:r>
              <a:rPr sz="2400">
                <a:solidFill>
                  <a:srgbClr val="FF0000"/>
                </a:solidFill>
              </a:rPr>
              <a:t>激活靶细胞内的鸟苷酸环化酶（</a:t>
            </a:r>
            <a:r>
              <a:rPr lang="en-US" altLang="zh-CN" sz="2400">
                <a:solidFill>
                  <a:srgbClr val="FF0000"/>
                </a:solidFill>
              </a:rPr>
              <a:t>GC</a:t>
            </a:r>
            <a:r>
              <a:rPr sz="2400">
                <a:solidFill>
                  <a:srgbClr val="FF0000"/>
                </a:solidFill>
              </a:rPr>
              <a:t>）</a:t>
            </a:r>
            <a:r>
              <a:rPr sz="2400"/>
              <a:t>。</a:t>
            </a:r>
            <a:endParaRPr sz="2400"/>
          </a:p>
          <a:p>
            <a:pPr>
              <a:lnSpc>
                <a:spcPct val="150000"/>
              </a:lnSpc>
            </a:pPr>
            <a:r>
              <a:rPr sz="2400"/>
              <a:t>具体的作用机制为：血管神经末梢释放的乙酰胆碱激活血管内皮细胞的</a:t>
            </a:r>
            <a:r>
              <a:rPr lang="en-US" altLang="zh-CN" sz="2400"/>
              <a:t>G</a:t>
            </a:r>
            <a:r>
              <a:rPr sz="2400"/>
              <a:t>蛋白偶联受体，激活磷脂酶</a:t>
            </a:r>
            <a:r>
              <a:rPr lang="en-US" altLang="zh-CN" sz="2400"/>
              <a:t>C</a:t>
            </a:r>
            <a:r>
              <a:rPr sz="2400"/>
              <a:t>，第二信使</a:t>
            </a:r>
            <a:r>
              <a:rPr lang="en-US" altLang="zh-CN" sz="2400"/>
              <a:t>IP3</a:t>
            </a:r>
            <a:r>
              <a:rPr sz="2400"/>
              <a:t>引起</a:t>
            </a:r>
            <a:r>
              <a:rPr lang="en-US" altLang="zh-CN" sz="2400"/>
              <a:t>Ca2+</a:t>
            </a:r>
            <a:r>
              <a:rPr sz="2400"/>
              <a:t>内流，浓度升高，通过结合</a:t>
            </a:r>
            <a:r>
              <a:rPr lang="en-US" altLang="zh-CN" sz="2400"/>
              <a:t>CAM</a:t>
            </a:r>
            <a:r>
              <a:rPr sz="2400"/>
              <a:t>，激活</a:t>
            </a:r>
            <a:r>
              <a:rPr lang="en-US" altLang="zh-CN" sz="2400"/>
              <a:t>NO</a:t>
            </a:r>
            <a:r>
              <a:rPr sz="2400"/>
              <a:t>合酶，合成的</a:t>
            </a:r>
            <a:r>
              <a:rPr lang="en-US" altLang="zh-CN" sz="2400"/>
              <a:t>NO</a:t>
            </a:r>
            <a:r>
              <a:rPr sz="2400"/>
              <a:t>进入靶细胞内，与</a:t>
            </a:r>
            <a:r>
              <a:rPr lang="en-US" altLang="zh-CN" sz="2400"/>
              <a:t>GC</a:t>
            </a:r>
            <a:r>
              <a:rPr sz="2400"/>
              <a:t>活性中心的</a:t>
            </a:r>
            <a:r>
              <a:rPr lang="en-US" altLang="zh-CN" sz="2400"/>
              <a:t>Fe2+</a:t>
            </a:r>
            <a:r>
              <a:rPr sz="2400"/>
              <a:t>结合，改变酶的构象，提高活性，引起</a:t>
            </a:r>
            <a:r>
              <a:rPr lang="en-US" altLang="zh-CN" sz="2400"/>
              <a:t>cGMP</a:t>
            </a:r>
            <a:r>
              <a:rPr sz="2400"/>
              <a:t>水平增高，下游通过依赖</a:t>
            </a:r>
            <a:r>
              <a:rPr lang="en-US" altLang="zh-CN" sz="2400"/>
              <a:t>cGMP</a:t>
            </a:r>
            <a:r>
              <a:rPr sz="2400"/>
              <a:t>的蛋白激酶</a:t>
            </a:r>
            <a:r>
              <a:rPr lang="en-US" altLang="zh-CN" sz="2400"/>
              <a:t>G</a:t>
            </a:r>
            <a:r>
              <a:rPr sz="2400"/>
              <a:t>活化，抑制肌动蛋白</a:t>
            </a:r>
            <a:r>
              <a:rPr lang="en-US" altLang="zh-CN" sz="2400"/>
              <a:t>-</a:t>
            </a:r>
            <a:r>
              <a:rPr sz="2400"/>
              <a:t>肌球蛋白复合物信号通路</a:t>
            </a:r>
            <a:endParaRPr sz="2400"/>
          </a:p>
          <a:p>
            <a:pPr>
              <a:lnSpc>
                <a:spcPct val="150000"/>
              </a:lnSpc>
            </a:pPr>
            <a:r>
              <a:rPr sz="2400"/>
              <a:t>硝酸甘油作为心绞痛治疗药物的原理也在于此。</a:t>
            </a:r>
            <a:endParaRPr sz="2400"/>
          </a:p>
          <a:p>
            <a:pPr>
              <a:lnSpc>
                <a:spcPct val="150000"/>
              </a:lnSpc>
            </a:pPr>
            <a:r>
              <a:rPr sz="2400"/>
              <a:t>许多神经细胞产生</a:t>
            </a:r>
            <a:r>
              <a:rPr lang="en-US" altLang="zh-CN" sz="2400"/>
              <a:t>NO</a:t>
            </a:r>
            <a:r>
              <a:rPr sz="2400"/>
              <a:t>用于传递信号，在脑的学习记忆生理中也具有重要作用。</a:t>
            </a:r>
            <a:endParaRPr sz="24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826895" y="553720"/>
            <a:ext cx="8537575" cy="574992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1060</Words>
  <Application>WPS 演示</Application>
  <PresentationFormat>宽屏</PresentationFormat>
  <Paragraphs>48</Paragraphs>
  <Slides>8</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Arial</vt:lpstr>
      <vt:lpstr>宋体</vt:lpstr>
      <vt:lpstr>Wingdings</vt:lpstr>
      <vt:lpstr>微软雅黑</vt:lpstr>
      <vt:lpstr>Arial Unicode MS</vt:lpstr>
      <vt:lpstr>Office 主题​​</vt:lpstr>
      <vt:lpstr>细胞信号转导</vt:lpstr>
      <vt:lpstr>细胞内受体介导的信号传递</vt:lpstr>
      <vt:lpstr>细胞内核受体</vt:lpstr>
      <vt:lpstr>PowerPoint 演示文稿</vt:lpstr>
      <vt:lpstr>细胞内核受体信号通路模式</vt:lpstr>
      <vt:lpstr>信号分子直接与胞内酶结合</vt:lpstr>
      <vt:lpstr>NO相关的血管平滑肌舒张信号通路</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Tsongfucius</cp:lastModifiedBy>
  <cp:revision>107</cp:revision>
  <dcterms:created xsi:type="dcterms:W3CDTF">2019-06-19T02:08:00Z</dcterms:created>
  <dcterms:modified xsi:type="dcterms:W3CDTF">2021-02-21T17:42:27Z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