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4" r:id="rId4"/>
    <p:sldId id="410" r:id="rId5"/>
    <p:sldId id="411" r:id="rId6"/>
    <p:sldId id="412" r:id="rId7"/>
    <p:sldId id="413" r:id="rId8"/>
    <p:sldId id="415" r:id="rId9"/>
    <p:sldId id="416" r:id="rId10"/>
    <p:sldId id="417" r:id="rId11"/>
    <p:sldId id="418" r:id="rId12"/>
    <p:sldId id="41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光合作用的其他问题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 baseline="-25000"/>
              <a:t>4</a:t>
            </a:r>
            <a:r>
              <a:rPr lang="zh-CN" altLang="en-US"/>
              <a:t>途径的调节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光调节：</a:t>
            </a:r>
            <a:r>
              <a:rPr lang="en-US" altLang="zh-CN" sz="2400"/>
              <a:t>C</a:t>
            </a:r>
            <a:r>
              <a:rPr lang="en-US" altLang="zh-CN" sz="2400" baseline="-25000"/>
              <a:t>4</a:t>
            </a:r>
            <a:r>
              <a:rPr lang="zh-CN" altLang="en-US" sz="2400"/>
              <a:t>途径中有部分反应的酶，如</a:t>
            </a:r>
            <a:r>
              <a:rPr lang="en-US" altLang="zh-CN" sz="2400"/>
              <a:t>PEP</a:t>
            </a:r>
            <a:r>
              <a:rPr lang="zh-CN" altLang="en-US" sz="2400"/>
              <a:t>羧化酶、</a:t>
            </a:r>
            <a:r>
              <a:rPr lang="en-US" altLang="zh-CN" sz="2400"/>
              <a:t>NADP-</a:t>
            </a:r>
            <a:r>
              <a:rPr lang="zh-CN" altLang="en-US" sz="2400"/>
              <a:t>苹果酸脱氢酶、</a:t>
            </a:r>
            <a:r>
              <a:rPr lang="en-US" altLang="zh-CN" sz="2400"/>
              <a:t>PPDK</a:t>
            </a:r>
            <a:r>
              <a:rPr lang="zh-CN" altLang="en-US" sz="2400"/>
              <a:t>（丙酮酸磷酸双激酶）是</a:t>
            </a:r>
            <a:r>
              <a:rPr lang="zh-CN" altLang="en-US" sz="2400">
                <a:solidFill>
                  <a:srgbClr val="FF0000"/>
                </a:solidFill>
              </a:rPr>
              <a:t>依赖光调节其磷酸化和去磷酸化</a:t>
            </a:r>
            <a:r>
              <a:rPr lang="zh-CN" altLang="en-US" sz="2400"/>
              <a:t>的，该过程一般是间接的，如：光激活丝氨酸激酶，丝氨酸激酶使</a:t>
            </a:r>
            <a:r>
              <a:rPr lang="en-US" altLang="zh-CN" sz="2400"/>
              <a:t>PEPC</a:t>
            </a:r>
            <a:r>
              <a:rPr lang="zh-CN" altLang="en-US" sz="2400"/>
              <a:t>的</a:t>
            </a:r>
            <a:r>
              <a:rPr lang="en-US" altLang="zh-CN" sz="2400"/>
              <a:t>Ser</a:t>
            </a:r>
            <a:r>
              <a:rPr lang="zh-CN" altLang="en-US" sz="2400"/>
              <a:t>残基磷酸化</a:t>
            </a:r>
            <a:endParaRPr lang="zh-CN" altLang="en-US" sz="2400"/>
          </a:p>
          <a:p>
            <a:r>
              <a:rPr lang="zh-CN" altLang="en-US" sz="2400"/>
              <a:t>底物调节：苹果酸、天冬氨酸堆积一般会影响</a:t>
            </a:r>
            <a:r>
              <a:rPr lang="en-US" altLang="zh-CN" sz="2400"/>
              <a:t>4C</a:t>
            </a:r>
            <a:r>
              <a:rPr lang="zh-CN" altLang="en-US" sz="2400"/>
              <a:t>物质的生成速率，</a:t>
            </a:r>
            <a:r>
              <a:rPr lang="en-US" altLang="zh-CN" sz="2400"/>
              <a:t>G-6-P</a:t>
            </a:r>
            <a:r>
              <a:rPr lang="zh-CN" altLang="en-US" sz="2400"/>
              <a:t>和</a:t>
            </a:r>
            <a:r>
              <a:rPr lang="en-US" altLang="zh-CN" sz="2400"/>
              <a:t>PEP</a:t>
            </a:r>
            <a:r>
              <a:rPr lang="zh-CN" altLang="en-US" sz="2400"/>
              <a:t>堆积会促进</a:t>
            </a:r>
            <a:r>
              <a:rPr lang="en-US" altLang="zh-CN" sz="2400"/>
              <a:t>4C</a:t>
            </a:r>
            <a:r>
              <a:rPr lang="zh-CN" altLang="en-US" sz="2400"/>
              <a:t>物质生成。</a:t>
            </a:r>
            <a:endParaRPr lang="zh-CN" altLang="en-US" sz="2400"/>
          </a:p>
          <a:p>
            <a:r>
              <a:rPr lang="zh-CN" altLang="en-US" sz="2400"/>
              <a:t>激酶和激活剂调节：</a:t>
            </a:r>
            <a:r>
              <a:rPr lang="en-US" altLang="zh-CN" sz="2400"/>
              <a:t>Mn</a:t>
            </a:r>
            <a:r>
              <a:rPr lang="en-US" altLang="zh-CN" sz="2400" baseline="30000"/>
              <a:t>2+</a:t>
            </a:r>
            <a:r>
              <a:rPr lang="en-US" altLang="zh-CN" sz="2400"/>
              <a:t> </a:t>
            </a:r>
            <a:r>
              <a:rPr lang="zh-CN" altLang="en-US" sz="2400"/>
              <a:t>和</a:t>
            </a:r>
            <a:r>
              <a:rPr lang="en-US" altLang="zh-CN" sz="2400"/>
              <a:t>Mg</a:t>
            </a:r>
            <a:r>
              <a:rPr lang="en-US" altLang="zh-CN" sz="2400" baseline="30000"/>
              <a:t>2+</a:t>
            </a:r>
            <a:r>
              <a:rPr lang="en-US" altLang="zh-CN" sz="2400"/>
              <a:t> </a:t>
            </a:r>
            <a:r>
              <a:rPr lang="zh-CN" altLang="en-US" sz="2400"/>
              <a:t>是</a:t>
            </a:r>
            <a:r>
              <a:rPr lang="en-US" altLang="zh-CN" sz="2400"/>
              <a:t>NADP-</a:t>
            </a:r>
            <a:r>
              <a:rPr lang="zh-CN" altLang="en-US" sz="2400"/>
              <a:t>苹果酸激酶、</a:t>
            </a:r>
            <a:r>
              <a:rPr lang="en-US" altLang="zh-CN" sz="2400"/>
              <a:t>NAD-</a:t>
            </a:r>
            <a:r>
              <a:rPr lang="zh-CN" altLang="en-US" sz="2400"/>
              <a:t>苹果酸酶和</a:t>
            </a:r>
            <a:r>
              <a:rPr lang="en-US" altLang="zh-CN" sz="2400"/>
              <a:t>PEP</a:t>
            </a:r>
            <a:r>
              <a:rPr lang="zh-CN" altLang="en-US" sz="2400"/>
              <a:t>羧激酶的激活剂。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8566" t="2067" r="20676" b="2076"/>
          <a:stretch>
            <a:fillRect/>
          </a:stretch>
        </p:blipFill>
        <p:spPr>
          <a:xfrm>
            <a:off x="800735" y="0"/>
            <a:ext cx="7705725" cy="6857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35" y="1607820"/>
            <a:ext cx="736600" cy="3999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/>
              <a:t>光合作用产物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8632825" y="459105"/>
            <a:ext cx="355917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叶绿体中酶和结构：</a:t>
            </a:r>
            <a:endParaRPr lang="zh-CN" altLang="en-US" sz="2000"/>
          </a:p>
          <a:p>
            <a:r>
              <a:rPr lang="zh-CN" altLang="en-US" sz="2000"/>
              <a:t>①醛缩酶</a:t>
            </a:r>
            <a:endParaRPr lang="zh-CN" altLang="en-US" sz="2000"/>
          </a:p>
          <a:p>
            <a:r>
              <a:rPr lang="zh-CN" altLang="en-US" sz="2000"/>
              <a:t>②</a:t>
            </a:r>
            <a:r>
              <a:rPr lang="en-US" altLang="zh-CN" sz="2000"/>
              <a:t>FBPase</a:t>
            </a:r>
            <a:endParaRPr lang="en-US" altLang="zh-CN" sz="2000"/>
          </a:p>
          <a:p>
            <a:r>
              <a:rPr lang="zh-CN" altLang="en-US" sz="2000"/>
              <a:t>③磷酸己糖异构酶</a:t>
            </a:r>
            <a:endParaRPr lang="zh-CN" altLang="en-US" sz="2000"/>
          </a:p>
          <a:p>
            <a:r>
              <a:rPr lang="zh-CN" altLang="en-US" sz="2000"/>
              <a:t>④磷酸葡萄糖变位酶</a:t>
            </a:r>
            <a:endParaRPr lang="zh-CN" altLang="en-US" sz="2000"/>
          </a:p>
          <a:p>
            <a:r>
              <a:rPr lang="zh-CN" altLang="en-US" sz="2000"/>
              <a:t>⑤</a:t>
            </a:r>
            <a:r>
              <a:rPr lang="en-US" altLang="zh-CN" sz="2000"/>
              <a:t>ADPG</a:t>
            </a:r>
            <a:r>
              <a:rPr lang="zh-CN" altLang="en-US" sz="2000"/>
              <a:t>焦磷酸化酶</a:t>
            </a:r>
            <a:endParaRPr lang="zh-CN" altLang="en-US" sz="2000"/>
          </a:p>
          <a:p>
            <a:r>
              <a:rPr lang="zh-CN" altLang="en-US" sz="2000"/>
              <a:t>⑥焦磷酸酶</a:t>
            </a:r>
            <a:endParaRPr lang="zh-CN" altLang="en-US" sz="2000"/>
          </a:p>
          <a:p>
            <a:r>
              <a:rPr lang="zh-CN" altLang="en-US" sz="2000"/>
              <a:t>⑦淀粉合酶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细胞质中的酶和结构：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）磷酸转运器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）醛缩酶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en-US" altLang="zh-CN" sz="2000"/>
              <a:t>FBP</a:t>
            </a:r>
            <a:r>
              <a:rPr lang="zh-CN" altLang="en-US" sz="2000"/>
              <a:t>酯酶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）磷酸葡萄糖异构酶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5</a:t>
            </a:r>
            <a:r>
              <a:rPr lang="zh-CN" altLang="en-US" sz="2000"/>
              <a:t>）磷酸葡萄糖变位酶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6</a:t>
            </a:r>
            <a:r>
              <a:rPr lang="zh-CN" altLang="en-US" sz="2000"/>
              <a:t>）</a:t>
            </a:r>
            <a:r>
              <a:rPr lang="en-US" altLang="zh-CN" sz="2000"/>
              <a:t>UDPG</a:t>
            </a:r>
            <a:r>
              <a:rPr lang="zh-CN" altLang="en-US" sz="2000"/>
              <a:t>焦磷酸化酶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7</a:t>
            </a:r>
            <a:r>
              <a:rPr lang="zh-CN" altLang="en-US" sz="2000"/>
              <a:t>）磷酸蔗糖合酶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8</a:t>
            </a:r>
            <a:r>
              <a:rPr lang="zh-CN" altLang="en-US" sz="2000"/>
              <a:t>）磷酸蔗糖磷酸酶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量子产额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光具有波粒二象性：即表现出波的特性，也在一些方面具有粒子的性质。</a:t>
            </a:r>
            <a:endParaRPr lang="zh-CN" altLang="en-US" sz="2400"/>
          </a:p>
          <a:p>
            <a:r>
              <a:rPr lang="zh-CN" altLang="en-US" sz="2400"/>
              <a:t>光子</a:t>
            </a:r>
            <a:r>
              <a:rPr lang="en-US" altLang="zh-CN" sz="2400"/>
              <a:t>/</a:t>
            </a:r>
            <a:r>
              <a:rPr lang="zh-CN" altLang="en-US" sz="2400"/>
              <a:t>光粒子：光在表现粒子性质时的一个单位。</a:t>
            </a:r>
            <a:endParaRPr lang="zh-CN" altLang="en-US" sz="2400"/>
          </a:p>
          <a:p>
            <a:r>
              <a:rPr lang="zh-CN" altLang="en-US" sz="2400"/>
              <a:t>光量子：</a:t>
            </a:r>
            <a:r>
              <a:rPr lang="en-US" altLang="zh-CN" sz="2400"/>
              <a:t>1</a:t>
            </a:r>
            <a:r>
              <a:rPr lang="zh-CN" altLang="en-US" sz="2400"/>
              <a:t>光子所具有的能量，光合作用固定光能的数额一定是光量子的整数倍，这说明植物在吸收光能时是量子化的。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量子产额</a:t>
            </a:r>
            <a:r>
              <a:rPr lang="en-US" altLang="zh-CN" sz="2400">
                <a:solidFill>
                  <a:srgbClr val="FF0000"/>
                </a:solidFill>
              </a:rPr>
              <a:t>=</a:t>
            </a:r>
            <a:r>
              <a:rPr lang="zh-CN" altLang="en-US" sz="2400">
                <a:solidFill>
                  <a:srgbClr val="FF0000"/>
                </a:solidFill>
              </a:rPr>
              <a:t>光化学反应产物量</a:t>
            </a:r>
            <a:r>
              <a:rPr lang="en-US" altLang="zh-CN" sz="2400">
                <a:solidFill>
                  <a:srgbClr val="FF0000"/>
                </a:solidFill>
              </a:rPr>
              <a:t>/</a:t>
            </a:r>
            <a:r>
              <a:rPr lang="zh-CN" altLang="en-US" sz="2400">
                <a:solidFill>
                  <a:srgbClr val="FF0000"/>
                </a:solidFill>
              </a:rPr>
              <a:t>吸收光子总量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光合单位和原初反应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>
                <a:solidFill>
                  <a:srgbClr val="FF0000"/>
                </a:solidFill>
              </a:rPr>
              <a:t>聚光色素（天线色素）— </a:t>
            </a:r>
            <a:r>
              <a:rPr lang="zh-CN" altLang="en-US" sz="2400" b="1"/>
              <a:t>不能发生光化学反应只能吸收和传递光能的色素分子（包括大部分chla、全部chlb、胡萝卜素和叶黄素、藻红素和藻蓝素）。相对--------(反应中心色素,少数特殊状态的chla)</a:t>
            </a:r>
            <a:endParaRPr lang="zh-CN" altLang="en-US" sz="2400" b="1"/>
          </a:p>
          <a:p>
            <a:r>
              <a:rPr lang="zh-CN" altLang="en-US" sz="2400" b="1">
                <a:solidFill>
                  <a:srgbClr val="FF0000"/>
                </a:solidFill>
              </a:rPr>
              <a:t>光合反应中心</a:t>
            </a:r>
            <a:r>
              <a:rPr lang="zh-CN" altLang="en-US" sz="2400" b="1"/>
              <a:t>—指类囊体中进行光合作用原初反应的最基本的色素蛋白复合体，它至少包括作用中心色素P、原初电子受体A、原初电子供体D（D.P.A）</a:t>
            </a:r>
            <a:endParaRPr lang="zh-CN" altLang="en-US" sz="2400" b="1"/>
          </a:p>
          <a:p>
            <a:r>
              <a:rPr lang="zh-CN" altLang="en-US" sz="2400" b="1">
                <a:solidFill>
                  <a:srgbClr val="FF0000"/>
                </a:solidFill>
              </a:rPr>
              <a:t>作用中心色素</a:t>
            </a:r>
            <a:r>
              <a:rPr lang="zh-CN" altLang="en-US" sz="2400" b="1"/>
              <a:t>—引起光化学反应的少数特殊状态的 Chla分子。如：P680、P700</a:t>
            </a:r>
            <a:endParaRPr lang="zh-CN" altLang="en-US" sz="2400" b="1"/>
          </a:p>
          <a:p>
            <a:r>
              <a:rPr lang="zh-CN" altLang="en-US" sz="2400" b="1">
                <a:solidFill>
                  <a:srgbClr val="FF0000"/>
                </a:solidFill>
              </a:rPr>
              <a:t>光合单位 = 聚光色素系统  +光合反应中心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原初反应步骤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包括光能的吸收、传递和转换。</a:t>
            </a:r>
            <a:endParaRPr lang="zh-CN" altLang="en-US" sz="2400"/>
          </a:p>
          <a:p>
            <a:r>
              <a:rPr lang="zh-CN" altLang="en-US" sz="2400"/>
              <a:t>原初反应的步骤：</a:t>
            </a:r>
            <a:endParaRPr lang="zh-CN" altLang="en-US" sz="2400"/>
          </a:p>
          <a:p>
            <a:r>
              <a:rPr lang="zh-CN" altLang="en-US" sz="2400"/>
              <a:t>⑴ 聚光色素吸收光能激发并传递。</a:t>
            </a:r>
            <a:endParaRPr lang="zh-CN" altLang="en-US" sz="2400"/>
          </a:p>
          <a:p>
            <a:r>
              <a:rPr lang="zh-CN" altLang="en-US" sz="2400"/>
              <a:t>⑵ 反应中心色素吸收光能被激发(Chl*)。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205" name="内容占位符 2097204"/>
          <p:cNvPicPr>
            <a:picLocks noChangeAspect="1"/>
          </p:cNvPicPr>
          <p:nvPr>
            <p:ph idx="4294967295"/>
            <p:custDataLst>
              <p:tags r:id="rId1"/>
            </p:custDataLst>
          </p:nvPr>
        </p:nvPicPr>
        <p:blipFill>
          <a:blip r:embed="rId2"/>
          <a:srcRect l="4722" t="7759" r="4944" b="6880"/>
          <a:stretch>
            <a:fillRect/>
          </a:stretch>
        </p:blipFill>
        <p:spPr>
          <a:xfrm>
            <a:off x="1737360" y="81915"/>
            <a:ext cx="9444990" cy="669353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卡尔文循环中固定</a:t>
            </a:r>
            <a:r>
              <a:rPr lang="en-US" altLang="zh-CN"/>
              <a:t>CO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量与</a:t>
            </a:r>
            <a:r>
              <a:rPr lang="en-US" altLang="zh-CN"/>
              <a:t>ATP</a:t>
            </a:r>
            <a:r>
              <a:rPr lang="zh-CN" altLang="en-US"/>
              <a:t>、</a:t>
            </a:r>
            <a:r>
              <a:rPr lang="en-US" altLang="zh-CN"/>
              <a:t>NADPH</a:t>
            </a:r>
            <a:r>
              <a:rPr lang="zh-CN" altLang="en-US"/>
              <a:t>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247195"/>
            <a:ext cx="10969200" cy="4759200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</a:rPr>
              <a:t>卡尔文循环中固定一分子</a:t>
            </a:r>
            <a:r>
              <a:rPr lang="en-US" altLang="zh-CN" sz="2400">
                <a:solidFill>
                  <a:schemeClr val="tx1"/>
                </a:solidFill>
              </a:rPr>
              <a:t>CO</a:t>
            </a:r>
            <a:r>
              <a:rPr lang="en-US" altLang="zh-CN" sz="2400" baseline="-250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消耗</a:t>
            </a: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分子</a:t>
            </a:r>
            <a:r>
              <a:rPr lang="en-US" altLang="zh-CN" sz="2400">
                <a:solidFill>
                  <a:schemeClr val="tx1"/>
                </a:solidFill>
              </a:rPr>
              <a:t>ATP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分子</a:t>
            </a:r>
            <a:r>
              <a:rPr lang="en-US" altLang="zh-CN" sz="2400">
                <a:solidFill>
                  <a:schemeClr val="tx1"/>
                </a:solidFill>
              </a:rPr>
              <a:t>NADPH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那么这些</a:t>
            </a:r>
            <a:r>
              <a:rPr lang="en-US" altLang="zh-CN" sz="2400">
                <a:solidFill>
                  <a:schemeClr val="tx1"/>
                </a:solidFill>
              </a:rPr>
              <a:t>ATP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>
                <a:solidFill>
                  <a:schemeClr val="tx1"/>
                </a:solidFill>
              </a:rPr>
              <a:t>NADPH</a:t>
            </a:r>
            <a:r>
              <a:rPr lang="zh-CN" altLang="en-US" sz="2400">
                <a:solidFill>
                  <a:schemeClr val="tx1"/>
                </a:solidFill>
              </a:rPr>
              <a:t>都消耗在哪些阶段？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羧化反应阶段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RuBP+CO</a:t>
            </a:r>
            <a:r>
              <a:rPr lang="en-US" altLang="zh-CN" sz="2400" baseline="-250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 +H</a:t>
            </a:r>
            <a:r>
              <a:rPr lang="en-US" altLang="zh-CN" sz="2400" baseline="-250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</a:rPr>
              <a:t>O                         3-PGA     </a:t>
            </a:r>
            <a:r>
              <a:rPr lang="zh-CN" altLang="en-US" sz="2400">
                <a:solidFill>
                  <a:schemeClr val="tx1"/>
                </a:solidFill>
              </a:rPr>
              <a:t>该阶段没有</a:t>
            </a:r>
            <a:r>
              <a:rPr lang="en-US" altLang="zh-CN" sz="2400">
                <a:solidFill>
                  <a:schemeClr val="tx1"/>
                </a:solidFill>
              </a:rPr>
              <a:t>ATP</a:t>
            </a:r>
            <a:r>
              <a:rPr lang="zh-CN" altLang="en-US" sz="2400">
                <a:solidFill>
                  <a:schemeClr val="tx1"/>
                </a:solidFill>
              </a:rPr>
              <a:t>消耗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/>
              <a:t>                                 </a:t>
            </a:r>
            <a:r>
              <a:rPr lang="zh-CN" altLang="en-US">
                <a:solidFill>
                  <a:schemeClr val="tx1"/>
                </a:solidFill>
              </a:rPr>
              <a:t>  </a:t>
            </a:r>
            <a:r>
              <a:rPr lang="en-US" altLang="zh-CN">
                <a:solidFill>
                  <a:schemeClr val="tx1"/>
                </a:solidFill>
              </a:rPr>
              <a:t>RuBP</a:t>
            </a:r>
            <a:r>
              <a:rPr lang="zh-CN" altLang="en-US">
                <a:solidFill>
                  <a:schemeClr val="tx1"/>
                </a:solidFill>
              </a:rPr>
              <a:t>羧化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加氧酶</a:t>
            </a:r>
            <a:endParaRPr lang="zh-CN" altLang="en-US"/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458210" y="3930650"/>
            <a:ext cx="2110740" cy="19685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l="23812" t="20811" r="28972" b="34072"/>
          <a:stretch>
            <a:fillRect/>
          </a:stretch>
        </p:blipFill>
        <p:spPr>
          <a:xfrm>
            <a:off x="1638935" y="273685"/>
            <a:ext cx="8460740" cy="4759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82090" y="5452745"/>
            <a:ext cx="9250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该阶段有</a:t>
            </a:r>
            <a:r>
              <a:rPr lang="en-US" altLang="zh-CN" sz="2400"/>
              <a:t>ATP</a:t>
            </a:r>
            <a:r>
              <a:rPr lang="zh-CN" altLang="en-US" sz="2400"/>
              <a:t>消耗，</a:t>
            </a:r>
            <a:r>
              <a:rPr lang="en-US" altLang="zh-CN" sz="2400"/>
              <a:t>PGA</a:t>
            </a:r>
            <a:r>
              <a:rPr lang="zh-CN" altLang="en-US" sz="2400"/>
              <a:t>：</a:t>
            </a:r>
            <a:r>
              <a:rPr lang="en-US" altLang="zh-CN" sz="2400"/>
              <a:t>ATP=1:1</a:t>
            </a:r>
            <a:r>
              <a:rPr lang="zh-CN" altLang="en-US" sz="2400"/>
              <a:t>；同样的，该阶段也存在</a:t>
            </a:r>
            <a:r>
              <a:rPr lang="en-US" altLang="zh-CN" sz="2400"/>
              <a:t>NADPH</a:t>
            </a:r>
            <a:r>
              <a:rPr lang="zh-CN" altLang="en-US" sz="2400"/>
              <a:t>的消耗，且</a:t>
            </a:r>
            <a:r>
              <a:rPr lang="en-US" altLang="zh-CN" sz="2400"/>
              <a:t>PGA:DPGA:NADPH=1:1:1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RuBP</a:t>
            </a:r>
            <a:r>
              <a:rPr lang="zh-CN" altLang="en-US"/>
              <a:t>再生阶段的</a:t>
            </a:r>
            <a:r>
              <a:rPr lang="en-US" altLang="zh-CN"/>
              <a:t>ATP</a:t>
            </a:r>
            <a:r>
              <a:rPr lang="zh-CN" altLang="en-US"/>
              <a:t>消耗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RuBP</a:t>
            </a:r>
            <a:r>
              <a:rPr lang="zh-CN" altLang="en-US" sz="2000"/>
              <a:t>再生阶段通常是通过类似磷酸戊糖途径的部分路径完成的，</a:t>
            </a:r>
            <a:endParaRPr lang="zh-CN" altLang="en-US" sz="2000"/>
          </a:p>
          <a:p>
            <a:r>
              <a:rPr lang="zh-CN" altLang="en-US" sz="2000"/>
              <a:t>一般过程我们认为是从丙糖生成己糖，再由己糖生成戊糖（该过程多数教材不提及），以</a:t>
            </a:r>
            <a:r>
              <a:rPr lang="en-US" altLang="zh-CN" sz="2000"/>
              <a:t>GAP</a:t>
            </a:r>
            <a:r>
              <a:rPr lang="zh-CN" altLang="en-US" sz="2000"/>
              <a:t>和其他糖类为底物，涉及三步主要的糖转化反应如下：</a:t>
            </a:r>
            <a:endParaRPr lang="zh-CN" altLang="en-US" sz="2000"/>
          </a:p>
          <a:p>
            <a:r>
              <a:rPr lang="en-US" altLang="zh-CN">
                <a:solidFill>
                  <a:schemeClr val="tx1"/>
                </a:solidFill>
              </a:rPr>
              <a:t>GAP+</a:t>
            </a:r>
            <a:r>
              <a:rPr lang="zh-CN" altLang="en-US">
                <a:solidFill>
                  <a:schemeClr val="tx1"/>
                </a:solidFill>
              </a:rPr>
              <a:t>景天庚酮糖</a:t>
            </a:r>
            <a:r>
              <a:rPr lang="en-US" altLang="zh-CN">
                <a:solidFill>
                  <a:schemeClr val="tx1"/>
                </a:solidFill>
              </a:rPr>
              <a:t>-7-</a:t>
            </a:r>
            <a:r>
              <a:rPr lang="zh-CN" altLang="en-US">
                <a:solidFill>
                  <a:schemeClr val="tx1"/>
                </a:solidFill>
              </a:rPr>
              <a:t>磷酸                赤藓糖</a:t>
            </a:r>
            <a:r>
              <a:rPr lang="en-US" altLang="zh-CN">
                <a:solidFill>
                  <a:schemeClr val="tx1"/>
                </a:solidFill>
              </a:rPr>
              <a:t>-4-</a:t>
            </a:r>
            <a:r>
              <a:rPr lang="zh-CN" altLang="en-US">
                <a:solidFill>
                  <a:schemeClr val="tx1"/>
                </a:solidFill>
              </a:rPr>
              <a:t>磷酸</a:t>
            </a:r>
            <a:r>
              <a:rPr lang="en-US" altLang="zh-CN">
                <a:solidFill>
                  <a:schemeClr val="tx1"/>
                </a:solidFill>
              </a:rPr>
              <a:t>+</a:t>
            </a:r>
            <a:r>
              <a:rPr lang="zh-CN" altLang="en-US">
                <a:solidFill>
                  <a:schemeClr val="tx1"/>
                </a:solidFill>
              </a:rPr>
              <a:t>果糖</a:t>
            </a:r>
            <a:r>
              <a:rPr lang="en-US" altLang="zh-CN">
                <a:solidFill>
                  <a:schemeClr val="tx1"/>
                </a:solidFill>
              </a:rPr>
              <a:t>-6-</a:t>
            </a:r>
            <a:r>
              <a:rPr lang="zh-CN" altLang="en-US">
                <a:solidFill>
                  <a:schemeClr val="tx1"/>
                </a:solidFill>
              </a:rPr>
              <a:t>磷酸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GAP+</a:t>
            </a:r>
            <a:r>
              <a:rPr lang="zh-CN" altLang="en-US">
                <a:solidFill>
                  <a:schemeClr val="tx1"/>
                </a:solidFill>
              </a:rPr>
              <a:t>果糖</a:t>
            </a:r>
            <a:r>
              <a:rPr lang="en-US" altLang="zh-CN">
                <a:solidFill>
                  <a:schemeClr val="tx1"/>
                </a:solidFill>
              </a:rPr>
              <a:t>-6-</a:t>
            </a:r>
            <a:r>
              <a:rPr lang="zh-CN" altLang="en-US">
                <a:solidFill>
                  <a:schemeClr val="tx1"/>
                </a:solidFill>
              </a:rPr>
              <a:t>磷酸                木酮糖</a:t>
            </a:r>
            <a:r>
              <a:rPr lang="en-US" altLang="zh-CN">
                <a:solidFill>
                  <a:schemeClr val="tx1"/>
                </a:solidFill>
              </a:rPr>
              <a:t>-5-</a:t>
            </a:r>
            <a:r>
              <a:rPr lang="zh-CN" altLang="en-US">
                <a:solidFill>
                  <a:schemeClr val="tx1"/>
                </a:solidFill>
              </a:rPr>
              <a:t>磷酸</a:t>
            </a:r>
            <a:r>
              <a:rPr lang="en-US" altLang="zh-CN">
                <a:solidFill>
                  <a:schemeClr val="tx1"/>
                </a:solidFill>
              </a:rPr>
              <a:t>+</a:t>
            </a:r>
            <a:r>
              <a:rPr lang="zh-CN" altLang="en-US">
                <a:solidFill>
                  <a:schemeClr val="tx1"/>
                </a:solidFill>
              </a:rPr>
              <a:t>赤藓糖</a:t>
            </a:r>
            <a:r>
              <a:rPr lang="en-US" altLang="zh-CN">
                <a:solidFill>
                  <a:schemeClr val="tx1"/>
                </a:solidFill>
              </a:rPr>
              <a:t>-4-</a:t>
            </a:r>
            <a:r>
              <a:rPr lang="zh-CN" altLang="en-US">
                <a:solidFill>
                  <a:schemeClr val="tx1"/>
                </a:solidFill>
              </a:rPr>
              <a:t>磷酸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木酮糖</a:t>
            </a:r>
            <a:r>
              <a:rPr lang="en-US" altLang="zh-CN">
                <a:solidFill>
                  <a:schemeClr val="tx1"/>
                </a:solidFill>
              </a:rPr>
              <a:t>-5-</a:t>
            </a:r>
            <a:r>
              <a:rPr lang="zh-CN" altLang="en-US">
                <a:solidFill>
                  <a:schemeClr val="tx1"/>
                </a:solidFill>
              </a:rPr>
              <a:t>磷酸                 核酮糖</a:t>
            </a:r>
            <a:r>
              <a:rPr lang="en-US" altLang="zh-CN">
                <a:solidFill>
                  <a:schemeClr val="tx1"/>
                </a:solidFill>
              </a:rPr>
              <a:t>-5-</a:t>
            </a:r>
            <a:r>
              <a:rPr lang="zh-CN" altLang="en-US">
                <a:solidFill>
                  <a:schemeClr val="tx1"/>
                </a:solidFill>
              </a:rPr>
              <a:t>磷酸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850640" y="3139440"/>
            <a:ext cx="1136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815080" y="3212465"/>
            <a:ext cx="11715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50640" y="3244850"/>
            <a:ext cx="126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转醛醇酶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034665" y="4097655"/>
            <a:ext cx="11360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016885" y="4210050"/>
            <a:ext cx="11715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34665" y="4295775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转酮醇酶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65400" y="5076825"/>
            <a:ext cx="11664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560320" y="5158740"/>
            <a:ext cx="11715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92400" y="53098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异构酶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55055" y="4853305"/>
            <a:ext cx="5528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而核酮糖</a:t>
            </a:r>
            <a:r>
              <a:rPr lang="en-US" altLang="zh-CN" sz="2000"/>
              <a:t>-5-</a:t>
            </a:r>
            <a:r>
              <a:rPr lang="zh-CN" altLang="en-US" sz="2000"/>
              <a:t>磷酸要生成</a:t>
            </a:r>
            <a:r>
              <a:rPr lang="en-US" altLang="zh-CN" sz="2000"/>
              <a:t>RuBP</a:t>
            </a:r>
            <a:r>
              <a:rPr lang="zh-CN" altLang="en-US" sz="2000"/>
              <a:t>，仍需添加一个磷酸基团，此处的磷酸基团供体即为</a:t>
            </a:r>
            <a:r>
              <a:rPr lang="en-US" altLang="zh-CN" sz="2000"/>
              <a:t>ATP</a:t>
            </a:r>
            <a:r>
              <a:rPr lang="zh-CN" altLang="en-US" sz="2000"/>
              <a:t>，这是卡尔文循环中固定一分子</a:t>
            </a:r>
            <a:r>
              <a:rPr lang="en-US" altLang="zh-CN" sz="2000"/>
              <a:t>CO</a:t>
            </a:r>
            <a:r>
              <a:rPr lang="en-US" altLang="zh-CN" sz="2000" baseline="-25000"/>
              <a:t>2</a:t>
            </a:r>
            <a:r>
              <a:rPr lang="zh-CN" altLang="en-US" sz="2000"/>
              <a:t>所需的第三个</a:t>
            </a:r>
            <a:r>
              <a:rPr lang="en-US" altLang="zh-CN" sz="2000"/>
              <a:t>ATP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 baseline="-25000"/>
              <a:t>4</a:t>
            </a:r>
            <a:r>
              <a:rPr lang="zh-CN" altLang="en-US"/>
              <a:t>途径的</a:t>
            </a:r>
            <a:r>
              <a:rPr lang="en-US" altLang="zh-CN"/>
              <a:t>3</a:t>
            </a:r>
            <a:r>
              <a:rPr lang="zh-CN" altLang="en-US"/>
              <a:t>种类型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577920" y="1906325"/>
          <a:ext cx="109696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/>
                <a:gridCol w="2193925"/>
                <a:gridCol w="2041525"/>
                <a:gridCol w="2458085"/>
                <a:gridCol w="2082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转移到维管束鞘细胞的</a:t>
                      </a:r>
                      <a:r>
                        <a:rPr lang="en-US" altLang="zh-CN"/>
                        <a:t>4C</a:t>
                      </a:r>
                      <a:r>
                        <a:rPr lang="zh-CN" altLang="en-US"/>
                        <a:t>酸类型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脱羧酶和维管束鞘细胞中的反应部位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返回叶肉细胞的</a:t>
                      </a:r>
                      <a:r>
                        <a:rPr lang="en-US" altLang="zh-CN"/>
                        <a:t>3C</a:t>
                      </a:r>
                      <a:r>
                        <a:rPr lang="zh-CN" altLang="en-US"/>
                        <a:t>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代表植物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NADP-ME</a:t>
                      </a:r>
                      <a:r>
                        <a:rPr lang="zh-CN" altLang="en-US"/>
                        <a:t>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苹果酸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NADP-</a:t>
                      </a:r>
                      <a:r>
                        <a:rPr lang="zh-CN" altLang="en-US"/>
                        <a:t>苹果酸酶（叶绿体中）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丙酮酸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玉米、甘蔗、高粱等谷物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NAD-ME</a:t>
                      </a:r>
                      <a:r>
                        <a:rPr lang="zh-CN" altLang="en-US"/>
                        <a:t>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天冬氨酸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NAD-</a:t>
                      </a:r>
                      <a:r>
                        <a:rPr lang="zh-CN" altLang="en-US"/>
                        <a:t>苹果酸酶（线粒体中）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丙氨酸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马齿苋、狗尾草、粟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PEP-CK</a:t>
                      </a:r>
                      <a:r>
                        <a:rPr lang="zh-CN" altLang="en-US"/>
                        <a:t>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天冬氨酸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PEP</a:t>
                      </a:r>
                      <a:r>
                        <a:rPr lang="zh-CN" altLang="en-US"/>
                        <a:t>羧激酶（细胞质中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丙氨酸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丙酮酸</a:t>
                      </a:r>
                      <a:r>
                        <a:rPr lang="en-US" altLang="zh-CN"/>
                        <a:t>/PEP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羊草、非洲鼠尾鼠、大黍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10800,&quot;width&quot;:1440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TABLE_BEAUTIFY" val="smartTable{50a98d72-8203-471f-b9fe-e1291bc2871a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WPS 演示</Application>
  <PresentationFormat>宽屏</PresentationFormat>
  <Paragraphs>123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光合作用的其他问题</vt:lpstr>
      <vt:lpstr>量子产额</vt:lpstr>
      <vt:lpstr>光合单位和原初反应</vt:lpstr>
      <vt:lpstr>原初反应步骤</vt:lpstr>
      <vt:lpstr>PowerPoint 演示文稿</vt:lpstr>
      <vt:lpstr>卡尔文循环中固定CO2 量与ATP、NADPH的关系</vt:lpstr>
      <vt:lpstr>PowerPoint 演示文稿</vt:lpstr>
      <vt:lpstr>RuBP再生阶段的ATP消耗</vt:lpstr>
      <vt:lpstr>C4途径的3种类型</vt:lpstr>
      <vt:lpstr>C4途径的调节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Tsongfucius</cp:lastModifiedBy>
  <cp:revision>173</cp:revision>
  <dcterms:created xsi:type="dcterms:W3CDTF">2019-06-19T02:08:00Z</dcterms:created>
  <dcterms:modified xsi:type="dcterms:W3CDTF">2021-02-17T22:53:58Z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