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5679" cy="4114079"/>
          </a:xfrm>
          <a:prstGeom prst="rect">
            <a:avLst/>
          </a:prstGeom>
          <a:noFill/>
          <a:ln>
            <a:noFill/>
          </a:ln>
        </p:spPr>
        <p:txBody>
          <a:bodyPr anchorCtr="0" anchor="ctr" bIns="86025" lIns="86025" rIns="86025" tIns="86025">
            <a:noAutofit/>
          </a:bodyPr>
          <a:lstStyle/>
          <a:p>
            <a:pPr indent="0" lvl="0" marL="0" marR="0" rtl="0" algn="l">
              <a:spcBef>
                <a:spcPts val="0"/>
              </a:spcBef>
              <a:buNone/>
            </a:pPr>
            <a:r>
              <a:t/>
            </a:r>
            <a:endParaRPr b="0" i="0" sz="1800" u="none" cap="none" strike="noStrike"/>
          </a:p>
        </p:txBody>
      </p:sp>
      <p:sp>
        <p:nvSpPr>
          <p:cNvPr id="113" name="Shape 113"/>
          <p:cNvSpPr/>
          <p:nvPr/>
        </p:nvSpPr>
        <p:spPr>
          <a:xfrm>
            <a:off x="3884760" y="8685360"/>
            <a:ext cx="2971080" cy="456480"/>
          </a:xfrm>
          <a:prstGeom prst="rect">
            <a:avLst/>
          </a:prstGeom>
          <a:noFill/>
          <a:ln>
            <a:noFill/>
          </a:ln>
        </p:spPr>
        <p:txBody>
          <a:bodyPr anchorCtr="0" anchor="ctr" bIns="86025" lIns="86025" rIns="86025" tIns="86025">
            <a:noAutofit/>
          </a:bodyPr>
          <a:lstStyle/>
          <a:p>
            <a:pPr indent="0" lvl="0" marL="0" marR="0" rtl="0" algn="l">
              <a:lnSpc>
                <a:spcPct val="100000"/>
              </a:lnSpc>
              <a:spcBef>
                <a:spcPts val="0"/>
              </a:spcBef>
              <a:buSzPct val="25000"/>
              <a:buNone/>
            </a:pPr>
            <a:fld id="{00000000-1234-1234-1234-123412341234}" type="slidenum">
              <a:rPr lang="en-US" sz="1300">
                <a:solidFill>
                  <a:srgbClr val="000000"/>
                </a:solidFill>
                <a:latin typeface="Arial"/>
                <a:ea typeface="Arial"/>
                <a:cs typeface="Arial"/>
                <a:sym typeface="Arial"/>
              </a:rPr>
              <a:t>‹#›</a:t>
            </a:fld>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100" cy="4114800"/>
          </a:xfrm>
          <a:prstGeom prst="rect">
            <a:avLst/>
          </a:prstGeom>
          <a:noFill/>
          <a:ln>
            <a:noFill/>
          </a:ln>
        </p:spPr>
        <p:txBody>
          <a:bodyPr anchorCtr="0" anchor="t" bIns="0" lIns="0" rIns="0" tIns="0">
            <a:noAutofit/>
          </a:bodyPr>
          <a:lstStyle/>
          <a:p>
            <a:pPr indent="-317500" lvl="0" marL="457200" marR="0" rtl="0" algn="l">
              <a:spcBef>
                <a:spcPts val="0"/>
              </a:spcBef>
              <a:buSzPct val="100000"/>
              <a:buFont typeface="Arial"/>
              <a:buChar char="●"/>
            </a:pPr>
            <a:r>
              <a:rPr b="0" i="0" lang="en-US" sz="1400" u="none" cap="none" strike="noStrike">
                <a:latin typeface="Arial"/>
                <a:ea typeface="Arial"/>
                <a:cs typeface="Arial"/>
                <a:sym typeface="Arial"/>
              </a:rPr>
              <a:t>Rony Goldenthal, David Harmon, Raanan Fattal, Michel Bercovier, and Eitan Grinspun. Efficient simulation of inextensible cloth. ACM Transactions on Graphics, 26(3):49–1 – 49–7, July 2007.</a:t>
            </a:r>
          </a:p>
          <a:p>
            <a:pPr indent="0" lvl="0" marL="0" marR="0" rtl="0" algn="l">
              <a:spcBef>
                <a:spcPts val="0"/>
              </a:spcBef>
              <a:buNone/>
            </a:pPr>
            <a:r>
              <a:t/>
            </a:r>
            <a:endParaRPr b="0" i="0" sz="1800" u="none" cap="none" strike="noStrike"/>
          </a:p>
        </p:txBody>
      </p:sp>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228600" lvl="0" marL="457200" rtl="0">
              <a:spcBef>
                <a:spcPts val="0"/>
              </a:spcBef>
              <a:buChar char="●"/>
            </a:pPr>
            <a:r>
              <a:rPr lang="en-US"/>
              <a:t>Castro, A.M. and Carrica, P.M., 2013. Eulerian polydispersed modeling of bubbly flows around ships with application to Athena R/V. International Shipbuilding Progress, 60(1-4), pp.403-433.</a:t>
            </a:r>
          </a:p>
          <a:p>
            <a:pPr indent="-228600" lvl="0" marL="457200" rtl="0">
              <a:spcBef>
                <a:spcPts val="0"/>
              </a:spcBef>
              <a:buChar char="●"/>
            </a:pPr>
            <a:r>
              <a:rPr lang="en-US"/>
              <a:t>Li, J., Castro, A.M. and Carrica, P.M., 2015. A pressure–velocity coupling approach for high void fraction free surface bubbly flows in overset curvilinear grids. International Journal for Numerical Methods in Fluids, 79(7), pp.343-369.</a:t>
            </a:r>
          </a:p>
          <a:p>
            <a:pPr lvl="0">
              <a:spcBef>
                <a:spcPts val="0"/>
              </a:spcBef>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228600" lvl="0" marL="457200" rtl="0">
              <a:spcBef>
                <a:spcPts val="0"/>
              </a:spcBef>
              <a:buChar char="●"/>
            </a:pPr>
            <a:r>
              <a:rPr lang="en-US"/>
              <a:t>Castro, A.M., Carrica, P.M. and Stern, F., 2011. Full scale self-propulsion computations using discretized propeller for the KRISO container ship KCS. Computers &amp; Fluids, 51(1), pp.35-47.</a:t>
            </a:r>
          </a:p>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a:spcBef>
                <a:spcPts val="0"/>
              </a:spcBef>
              <a:buClr>
                <a:schemeClr val="dk1"/>
              </a:buClr>
              <a:buSzPct val="100000"/>
              <a:buChar char="•"/>
            </a:pPr>
            <a:r>
              <a:rPr lang="en-US" sz="1800">
                <a:solidFill>
                  <a:schemeClr val="dk1"/>
                </a:solidFill>
              </a:rPr>
              <a:t>Development of MagnusDyn, a C++ MBD code.</a:t>
            </a:r>
          </a:p>
          <a:p>
            <a:pPr indent="0" lvl="0">
              <a:spcBef>
                <a:spcPts val="0"/>
              </a:spcBef>
              <a:buClr>
                <a:schemeClr val="dk1"/>
              </a:buClr>
              <a:buSzPct val="100000"/>
              <a:buChar char="•"/>
            </a:pPr>
            <a:r>
              <a:rPr lang="en-US" sz="1800">
                <a:solidFill>
                  <a:schemeClr val="dk1"/>
                </a:solidFill>
              </a:rPr>
              <a:t>Integrated into CFD code Rex, two-way coupling.</a:t>
            </a:r>
          </a:p>
          <a:p>
            <a:pPr indent="0" lvl="0">
              <a:spcBef>
                <a:spcPts val="0"/>
              </a:spcBef>
              <a:buClr>
                <a:schemeClr val="dk1"/>
              </a:buClr>
              <a:buSzPct val="100000"/>
              <a:buChar char="•"/>
            </a:pPr>
            <a:r>
              <a:rPr lang="en-US" sz="1800">
                <a:solidFill>
                  <a:schemeClr val="dk1"/>
                </a:solidFill>
              </a:rPr>
              <a:t>Modeling of cables as a collection of rigid links connected by beam elements.</a:t>
            </a:r>
          </a:p>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342900" lvl="0" marL="457200">
              <a:spcBef>
                <a:spcPts val="0"/>
              </a:spcBef>
              <a:buClr>
                <a:schemeClr val="dk1"/>
              </a:buClr>
              <a:buSzPct val="100000"/>
              <a:buChar char="●"/>
            </a:pPr>
            <a:r>
              <a:rPr lang="en-US" sz="1800">
                <a:solidFill>
                  <a:schemeClr val="dk1"/>
                </a:solidFill>
              </a:rPr>
              <a:t>Development of MagnusDyn, a C++ MBD code.</a:t>
            </a:r>
          </a:p>
          <a:p>
            <a:pPr indent="-342900" lvl="0" marL="457200">
              <a:spcBef>
                <a:spcPts val="0"/>
              </a:spcBef>
              <a:buClr>
                <a:schemeClr val="dk1"/>
              </a:buClr>
              <a:buSzPct val="100000"/>
              <a:buChar char="●"/>
            </a:pPr>
            <a:r>
              <a:rPr lang="en-US" sz="1800">
                <a:solidFill>
                  <a:schemeClr val="dk1"/>
                </a:solidFill>
              </a:rPr>
              <a:t>Integrated into CFD code Rex, two-way coupling.</a:t>
            </a:r>
          </a:p>
          <a:p>
            <a:pPr indent="-342900" lvl="0" marL="457200">
              <a:spcBef>
                <a:spcPts val="0"/>
              </a:spcBef>
              <a:buClr>
                <a:schemeClr val="dk1"/>
              </a:buClr>
              <a:buSzPct val="100000"/>
              <a:buChar char="●"/>
            </a:pPr>
            <a:r>
              <a:rPr lang="en-US" sz="1800">
                <a:solidFill>
                  <a:schemeClr val="dk1"/>
                </a:solidFill>
              </a:rPr>
              <a:t>Modeling of cables as a collection of rigid links connected by beam elements.</a:t>
            </a:r>
          </a:p>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References:</a:t>
            </a:r>
          </a:p>
          <a:p>
            <a:pPr indent="-228600" lvl="0" marL="457200" rtl="0">
              <a:spcBef>
                <a:spcPts val="0"/>
              </a:spcBef>
              <a:buChar char="●"/>
            </a:pPr>
            <a:r>
              <a:rPr lang="en-US"/>
              <a:t>Martinez, Ramses V., Jamie L. Branch, Carina R. Fish, Lihua Jin, Robert F. Shepherd, Rui M. D. Nunes, Zhigang Suo, and George M. Whitesides. 2013. “Robotic Tentacles with Three-Dimensional Mobility Based on Flexible Elastomers.” Advanced Materials 25 (2) (January 11): 205–212.</a:t>
            </a:r>
          </a:p>
          <a:p>
            <a:pPr indent="-228600" lvl="0" marL="457200" rtl="0">
              <a:spcBef>
                <a:spcPts val="0"/>
              </a:spcBef>
              <a:buChar char="●"/>
            </a:pPr>
            <a:r>
              <a:rPr lang="en-US"/>
              <a:t>Kim, J., Alspach, A. and Yamane, K., 2015, September. 3d printed soft skin for safe human-robot interaction. In Intelligent Robots and Systems (IROS), 2015 IEEE/RSJ International Conference on (pp. 2419-2425). IEEE.</a:t>
            </a:r>
          </a:p>
          <a:p>
            <a:pPr lvl="0">
              <a:spcBef>
                <a:spcPts val="0"/>
              </a:spcBef>
              <a:buNone/>
            </a:pPr>
            <a:r>
              <a:t/>
            </a:r>
            <a:endParaRPr/>
          </a:p>
          <a:p>
            <a:pPr lvl="0">
              <a:spcBef>
                <a:spcPts val="0"/>
              </a:spcBef>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040" cy="4114800"/>
          </a:xfrm>
          <a:prstGeom prst="rect">
            <a:avLst/>
          </a:prstGeom>
          <a:noFill/>
          <a:ln>
            <a:noFill/>
          </a:ln>
        </p:spPr>
        <p:txBody>
          <a:bodyPr anchorCtr="0" anchor="t" bIns="0" lIns="0" rIns="0" tIns="0">
            <a:noAutofit/>
          </a:bodyPr>
          <a:lstStyle/>
          <a:p>
            <a:pPr indent="-228600" lvl="0" marL="457200" rtl="0">
              <a:spcBef>
                <a:spcPts val="0"/>
              </a:spcBef>
              <a:buClr>
                <a:schemeClr val="dk1"/>
              </a:buClr>
              <a:buChar char="●"/>
            </a:pPr>
            <a:r>
              <a:rPr lang="en-US">
                <a:solidFill>
                  <a:schemeClr val="dk1"/>
                </a:solidFill>
              </a:rPr>
              <a:t>Duriez, C. and Bieze, T., 2017. Soft Robot Modeling, Simulation and Control in Real-Time. In Soft Robotics: Trends, Applications and Challenges (pp. 103-109). Springer International Publishing.</a:t>
            </a:r>
          </a:p>
          <a:p>
            <a:pPr indent="-317500" lvl="0" marL="457200" marR="0" rtl="0" algn="l">
              <a:spcBef>
                <a:spcPts val="0"/>
              </a:spcBef>
              <a:buSzPct val="100000"/>
              <a:buFont typeface="Arial"/>
              <a:buChar char="●"/>
            </a:pPr>
            <a:r>
              <a:rPr b="0" i="0" lang="en-US" sz="1400" u="none" cap="none" strike="noStrike">
                <a:latin typeface="Arial"/>
                <a:ea typeface="Arial"/>
                <a:cs typeface="Arial"/>
                <a:sym typeface="Arial"/>
              </a:rPr>
              <a:t>Rony Goldenthal, David Harmon, Raanan Fattal, Michel Bercovier, and Eitan Grinspun. Efficient simulation of inextensible cloth. ACM Transactions on Graphics, 26(3):49–1 – 49–7, July 2007.</a:t>
            </a:r>
          </a:p>
          <a:p>
            <a:pPr indent="-228600" lvl="0" marL="457200" marR="0" rtl="0" algn="l">
              <a:spcBef>
                <a:spcPts val="0"/>
              </a:spcBef>
              <a:buChar char="●"/>
            </a:pPr>
            <a:r>
              <a:rPr lang="en-US"/>
              <a:t>Sheth, R., Lu, W., Yu, Y. and Fedkiw, R., 2015, August. Fully momentum-conserving reduced deformable bodies with collision, contact, articulation, and skinning. In Proceedings of the 14th ACM SIGGRAPH/Eurographics Symposium on Computer Animation (pp. 45-54). ACM.</a:t>
            </a:r>
          </a:p>
          <a:p>
            <a:pPr indent="0" lvl="0" marL="0" marR="0" rtl="0" algn="l">
              <a:spcBef>
                <a:spcPts val="0"/>
              </a:spcBef>
              <a:buNone/>
            </a:pPr>
            <a:r>
              <a:t/>
            </a:r>
            <a:endParaRPr b="0" i="0" sz="1800" u="none" cap="none" strike="noStrike"/>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3" name="Shape 13"/>
        <p:cNvGrpSpPr/>
        <p:nvPr/>
      </p:nvGrpSpPr>
      <p:grpSpPr>
        <a:xfrm>
          <a:off x="0" y="0"/>
          <a:ext cx="0" cy="0"/>
          <a:chOff x="0" y="0"/>
          <a:chExt cx="0" cy="0"/>
        </a:xfrm>
      </p:grpSpPr>
      <p:sp>
        <p:nvSpPr>
          <p:cNvPr id="14" name="Shape 14"/>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5" name="Shape 15"/>
          <p:cNvSpPr txBox="1"/>
          <p:nvPr>
            <p:ph idx="1" type="body"/>
          </p:nvPr>
        </p:nvSpPr>
        <p:spPr>
          <a:xfrm>
            <a:off x="311760" y="743400"/>
            <a:ext cx="8519760"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3" name="Shape 43"/>
        <p:cNvGrpSpPr/>
        <p:nvPr/>
      </p:nvGrpSpPr>
      <p:grpSpPr>
        <a:xfrm>
          <a:off x="0" y="0"/>
          <a:ext cx="0" cy="0"/>
          <a:chOff x="0" y="0"/>
          <a:chExt cx="0" cy="0"/>
        </a:xfrm>
      </p:grpSpPr>
      <p:sp>
        <p:nvSpPr>
          <p:cNvPr id="44" name="Shape 44"/>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5" name="Shape 45"/>
          <p:cNvSpPr txBox="1"/>
          <p:nvPr>
            <p:ph idx="1" type="body"/>
          </p:nvPr>
        </p:nvSpPr>
        <p:spPr>
          <a:xfrm>
            <a:off x="311760" y="743400"/>
            <a:ext cx="8519760"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6" name="Shape 46"/>
          <p:cNvSpPr txBox="1"/>
          <p:nvPr>
            <p:ph idx="2" type="body"/>
          </p:nvPr>
        </p:nvSpPr>
        <p:spPr>
          <a:xfrm>
            <a:off x="311760" y="2919240"/>
            <a:ext cx="8519760"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7" name="Shape 47"/>
        <p:cNvGrpSpPr/>
        <p:nvPr/>
      </p:nvGrpSpPr>
      <p:grpSpPr>
        <a:xfrm>
          <a:off x="0" y="0"/>
          <a:ext cx="0" cy="0"/>
          <a:chOff x="0" y="0"/>
          <a:chExt cx="0" cy="0"/>
        </a:xfrm>
      </p:grpSpPr>
      <p:sp>
        <p:nvSpPr>
          <p:cNvPr id="48" name="Shape 48"/>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9" name="Shape 49"/>
          <p:cNvSpPr txBox="1"/>
          <p:nvPr>
            <p:ph idx="1" type="body"/>
          </p:nvPr>
        </p:nvSpPr>
        <p:spPr>
          <a:xfrm>
            <a:off x="311760"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0" name="Shape 50"/>
          <p:cNvSpPr txBox="1"/>
          <p:nvPr>
            <p:ph idx="2" type="body"/>
          </p:nvPr>
        </p:nvSpPr>
        <p:spPr>
          <a:xfrm>
            <a:off x="4677119"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1" name="Shape 51"/>
          <p:cNvSpPr txBox="1"/>
          <p:nvPr>
            <p:ph idx="3" type="body"/>
          </p:nvPr>
        </p:nvSpPr>
        <p:spPr>
          <a:xfrm>
            <a:off x="4677119" y="291924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2" name="Shape 52"/>
          <p:cNvSpPr txBox="1"/>
          <p:nvPr>
            <p:ph idx="4" type="body"/>
          </p:nvPr>
        </p:nvSpPr>
        <p:spPr>
          <a:xfrm>
            <a:off x="311760" y="291924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3" name="Shape 53"/>
        <p:cNvGrpSpPr/>
        <p:nvPr/>
      </p:nvGrpSpPr>
      <p:grpSpPr>
        <a:xfrm>
          <a:off x="0" y="0"/>
          <a:ext cx="0" cy="0"/>
          <a:chOff x="0" y="0"/>
          <a:chExt cx="0" cy="0"/>
        </a:xfrm>
      </p:grpSpPr>
      <p:sp>
        <p:nvSpPr>
          <p:cNvPr id="54" name="Shape 54"/>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5" name="Shape 55"/>
          <p:cNvSpPr txBox="1"/>
          <p:nvPr>
            <p:ph idx="1" type="body"/>
          </p:nvPr>
        </p:nvSpPr>
        <p:spPr>
          <a:xfrm>
            <a:off x="311760" y="743400"/>
            <a:ext cx="8519760"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6" name="Shape 56"/>
          <p:cNvSpPr txBox="1"/>
          <p:nvPr>
            <p:ph idx="2" type="body"/>
          </p:nvPr>
        </p:nvSpPr>
        <p:spPr>
          <a:xfrm>
            <a:off x="311760" y="743400"/>
            <a:ext cx="8519760"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pic>
        <p:nvPicPr>
          <p:cNvPr id="57" name="Shape 57"/>
          <p:cNvPicPr preferRelativeResize="0"/>
          <p:nvPr/>
        </p:nvPicPr>
        <p:blipFill rotWithShape="1">
          <a:blip r:embed="rId2">
            <a:alphaModFix/>
          </a:blip>
          <a:srcRect b="0" l="0" r="0" t="0"/>
          <a:stretch/>
        </p:blipFill>
        <p:spPr>
          <a:xfrm>
            <a:off x="1961280" y="743039"/>
            <a:ext cx="5220719" cy="4165560"/>
          </a:xfrm>
          <a:prstGeom prst="rect">
            <a:avLst/>
          </a:prstGeom>
          <a:noFill/>
          <a:ln>
            <a:noFill/>
          </a:ln>
        </p:spPr>
      </p:pic>
      <p:pic>
        <p:nvPicPr>
          <p:cNvPr id="58" name="Shape 58"/>
          <p:cNvPicPr preferRelativeResize="0"/>
          <p:nvPr/>
        </p:nvPicPr>
        <p:blipFill rotWithShape="1">
          <a:blip r:embed="rId2">
            <a:alphaModFix/>
          </a:blip>
          <a:srcRect b="0" l="0" r="0" t="0"/>
          <a:stretch/>
        </p:blipFill>
        <p:spPr>
          <a:xfrm>
            <a:off x="1961280" y="743039"/>
            <a:ext cx="5220719" cy="41655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66" name="Shape 66"/>
        <p:cNvGrpSpPr/>
        <p:nvPr/>
      </p:nvGrpSpPr>
      <p:grpSpPr>
        <a:xfrm>
          <a:off x="0" y="0"/>
          <a:ext cx="0" cy="0"/>
          <a:chOff x="0" y="0"/>
          <a:chExt cx="0" cy="0"/>
        </a:xfrm>
      </p:grpSpPr>
      <p:sp>
        <p:nvSpPr>
          <p:cNvPr id="67" name="Shape 67"/>
          <p:cNvSpPr txBox="1"/>
          <p:nvPr>
            <p:ph idx="1" type="subTitle"/>
          </p:nvPr>
        </p:nvSpPr>
        <p:spPr>
          <a:xfrm>
            <a:off x="116640" y="55800"/>
            <a:ext cx="8022959" cy="26549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68" name="Shape 68"/>
        <p:cNvGrpSpPr/>
        <p:nvPr/>
      </p:nvGrpSpPr>
      <p:grpSpPr>
        <a:xfrm>
          <a:off x="0" y="0"/>
          <a:ext cx="0" cy="0"/>
          <a:chOff x="0" y="0"/>
          <a:chExt cx="0" cy="0"/>
        </a:xfrm>
      </p:grpSpPr>
      <p:sp>
        <p:nvSpPr>
          <p:cNvPr id="69" name="Shape 69"/>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0" name="Shape 70"/>
          <p:cNvSpPr txBox="1"/>
          <p:nvPr>
            <p:ph idx="1" type="body"/>
          </p:nvPr>
        </p:nvSpPr>
        <p:spPr>
          <a:xfrm>
            <a:off x="311760"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1" name="Shape 71"/>
          <p:cNvSpPr txBox="1"/>
          <p:nvPr>
            <p:ph idx="2" type="body"/>
          </p:nvPr>
        </p:nvSpPr>
        <p:spPr>
          <a:xfrm>
            <a:off x="311760" y="291924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2" name="Shape 72"/>
          <p:cNvSpPr txBox="1"/>
          <p:nvPr>
            <p:ph idx="3" type="body"/>
          </p:nvPr>
        </p:nvSpPr>
        <p:spPr>
          <a:xfrm>
            <a:off x="4677119" y="743400"/>
            <a:ext cx="4157279"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73" name="Shape 73"/>
        <p:cNvGrpSpPr/>
        <p:nvPr/>
      </p:nvGrpSpPr>
      <p:grpSpPr>
        <a:xfrm>
          <a:off x="0" y="0"/>
          <a:ext cx="0" cy="0"/>
          <a:chOff x="0" y="0"/>
          <a:chExt cx="0" cy="0"/>
        </a:xfrm>
      </p:grpSpPr>
      <p:sp>
        <p:nvSpPr>
          <p:cNvPr id="74" name="Shape 74"/>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5" name="Shape 75"/>
          <p:cNvSpPr txBox="1"/>
          <p:nvPr>
            <p:ph idx="1" type="body"/>
          </p:nvPr>
        </p:nvSpPr>
        <p:spPr>
          <a:xfrm>
            <a:off x="311760" y="743400"/>
            <a:ext cx="4157279"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6" name="Shape 76"/>
          <p:cNvSpPr txBox="1"/>
          <p:nvPr>
            <p:ph idx="2" type="body"/>
          </p:nvPr>
        </p:nvSpPr>
        <p:spPr>
          <a:xfrm>
            <a:off x="4677119"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7" name="Shape 77"/>
          <p:cNvSpPr txBox="1"/>
          <p:nvPr>
            <p:ph idx="3" type="body"/>
          </p:nvPr>
        </p:nvSpPr>
        <p:spPr>
          <a:xfrm>
            <a:off x="4677119" y="291924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78" name="Shape 78"/>
        <p:cNvGrpSpPr/>
        <p:nvPr/>
      </p:nvGrpSpPr>
      <p:grpSpPr>
        <a:xfrm>
          <a:off x="0" y="0"/>
          <a:ext cx="0" cy="0"/>
          <a:chOff x="0" y="0"/>
          <a:chExt cx="0" cy="0"/>
        </a:xfrm>
      </p:grpSpPr>
      <p:sp>
        <p:nvSpPr>
          <p:cNvPr id="79" name="Shape 79"/>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311760"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4677119"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311760" y="2919240"/>
            <a:ext cx="8519760"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83" name="Shape 83"/>
        <p:cNvGrpSpPr/>
        <p:nvPr/>
      </p:nvGrpSpPr>
      <p:grpSpPr>
        <a:xfrm>
          <a:off x="0" y="0"/>
          <a:ext cx="0" cy="0"/>
          <a:chOff x="0" y="0"/>
          <a:chExt cx="0" cy="0"/>
        </a:xfrm>
      </p:grpSpPr>
      <p:sp>
        <p:nvSpPr>
          <p:cNvPr id="84" name="Shape 84"/>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311760" y="743400"/>
            <a:ext cx="8519760"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311760" y="2919240"/>
            <a:ext cx="8519760"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87" name="Shape 87"/>
        <p:cNvGrpSpPr/>
        <p:nvPr/>
      </p:nvGrpSpPr>
      <p:grpSpPr>
        <a:xfrm>
          <a:off x="0" y="0"/>
          <a:ext cx="0" cy="0"/>
          <a:chOff x="0" y="0"/>
          <a:chExt cx="0" cy="0"/>
        </a:xfrm>
      </p:grpSpPr>
      <p:sp>
        <p:nvSpPr>
          <p:cNvPr id="88" name="Shape 88"/>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9" name="Shape 89"/>
          <p:cNvSpPr txBox="1"/>
          <p:nvPr>
            <p:ph idx="1" type="body"/>
          </p:nvPr>
        </p:nvSpPr>
        <p:spPr>
          <a:xfrm>
            <a:off x="311760"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0" name="Shape 90"/>
          <p:cNvSpPr txBox="1"/>
          <p:nvPr>
            <p:ph idx="2" type="body"/>
          </p:nvPr>
        </p:nvSpPr>
        <p:spPr>
          <a:xfrm>
            <a:off x="4677119"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3" type="body"/>
          </p:nvPr>
        </p:nvSpPr>
        <p:spPr>
          <a:xfrm>
            <a:off x="4677119" y="291924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4" type="body"/>
          </p:nvPr>
        </p:nvSpPr>
        <p:spPr>
          <a:xfrm>
            <a:off x="311760" y="291924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93" name="Shape 93"/>
        <p:cNvGrpSpPr/>
        <p:nvPr/>
      </p:nvGrpSpPr>
      <p:grpSpPr>
        <a:xfrm>
          <a:off x="0" y="0"/>
          <a:ext cx="0" cy="0"/>
          <a:chOff x="0" y="0"/>
          <a:chExt cx="0" cy="0"/>
        </a:xfrm>
      </p:grpSpPr>
      <p:sp>
        <p:nvSpPr>
          <p:cNvPr id="94" name="Shape 94"/>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311760" y="743400"/>
            <a:ext cx="8519760"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311760" y="743400"/>
            <a:ext cx="8519760"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pic>
        <p:nvPicPr>
          <p:cNvPr id="97" name="Shape 97"/>
          <p:cNvPicPr preferRelativeResize="0"/>
          <p:nvPr/>
        </p:nvPicPr>
        <p:blipFill rotWithShape="1">
          <a:blip r:embed="rId2">
            <a:alphaModFix/>
          </a:blip>
          <a:srcRect b="0" l="0" r="0" t="0"/>
          <a:stretch/>
        </p:blipFill>
        <p:spPr>
          <a:xfrm>
            <a:off x="1961280" y="743039"/>
            <a:ext cx="5220719" cy="4165560"/>
          </a:xfrm>
          <a:prstGeom prst="rect">
            <a:avLst/>
          </a:prstGeom>
          <a:noFill/>
          <a:ln>
            <a:noFill/>
          </a:ln>
        </p:spPr>
      </p:pic>
      <p:pic>
        <p:nvPicPr>
          <p:cNvPr id="98" name="Shape 98"/>
          <p:cNvPicPr preferRelativeResize="0"/>
          <p:nvPr/>
        </p:nvPicPr>
        <p:blipFill rotWithShape="1">
          <a:blip r:embed="rId2">
            <a:alphaModFix/>
          </a:blip>
          <a:srcRect b="0" l="0" r="0" t="0"/>
          <a:stretch/>
        </p:blipFill>
        <p:spPr>
          <a:xfrm>
            <a:off x="1961280" y="743039"/>
            <a:ext cx="5220719" cy="416556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99" name="Shape 99"/>
        <p:cNvGrpSpPr/>
        <p:nvPr/>
      </p:nvGrpSpPr>
      <p:grpSpPr>
        <a:xfrm>
          <a:off x="0" y="0"/>
          <a:ext cx="0" cy="0"/>
          <a:chOff x="0" y="0"/>
          <a:chExt cx="0" cy="0"/>
        </a:xfrm>
      </p:grpSpPr>
      <p:sp>
        <p:nvSpPr>
          <p:cNvPr id="100" name="Shape 100"/>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1" name="Shape 101"/>
          <p:cNvSpPr txBox="1"/>
          <p:nvPr>
            <p:ph idx="1" type="subTitle"/>
          </p:nvPr>
        </p:nvSpPr>
        <p:spPr>
          <a:xfrm>
            <a:off x="311760" y="743400"/>
            <a:ext cx="8519760" cy="416592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02" name="Shape 102"/>
        <p:cNvGrpSpPr/>
        <p:nvPr/>
      </p:nvGrpSpPr>
      <p:grpSpPr>
        <a:xfrm>
          <a:off x="0" y="0"/>
          <a:ext cx="0" cy="0"/>
          <a:chOff x="0" y="0"/>
          <a:chExt cx="0" cy="0"/>
        </a:xfrm>
      </p:grpSpPr>
      <p:sp>
        <p:nvSpPr>
          <p:cNvPr id="103" name="Shape 103"/>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4" name="Shape 104"/>
          <p:cNvSpPr txBox="1"/>
          <p:nvPr>
            <p:ph idx="1" type="body"/>
          </p:nvPr>
        </p:nvSpPr>
        <p:spPr>
          <a:xfrm>
            <a:off x="311760" y="743400"/>
            <a:ext cx="8519760"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05" name="Shape 105"/>
        <p:cNvGrpSpPr/>
        <p:nvPr/>
      </p:nvGrpSpPr>
      <p:grpSpPr>
        <a:xfrm>
          <a:off x="0" y="0"/>
          <a:ext cx="0" cy="0"/>
          <a:chOff x="0" y="0"/>
          <a:chExt cx="0" cy="0"/>
        </a:xfrm>
      </p:grpSpPr>
      <p:sp>
        <p:nvSpPr>
          <p:cNvPr id="106" name="Shape 106"/>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7" name="Shape 107"/>
          <p:cNvSpPr txBox="1"/>
          <p:nvPr>
            <p:ph idx="1" type="body"/>
          </p:nvPr>
        </p:nvSpPr>
        <p:spPr>
          <a:xfrm>
            <a:off x="311760" y="743400"/>
            <a:ext cx="4157279"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8" name="Shape 108"/>
          <p:cNvSpPr txBox="1"/>
          <p:nvPr>
            <p:ph idx="2" type="body"/>
          </p:nvPr>
        </p:nvSpPr>
        <p:spPr>
          <a:xfrm>
            <a:off x="4677119" y="743400"/>
            <a:ext cx="4157279"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9" name="Shape 109"/>
        <p:cNvGrpSpPr/>
        <p:nvPr/>
      </p:nvGrpSpPr>
      <p:grpSpPr>
        <a:xfrm>
          <a:off x="0" y="0"/>
          <a:ext cx="0" cy="0"/>
          <a:chOff x="0" y="0"/>
          <a:chExt cx="0" cy="0"/>
        </a:xfrm>
      </p:grpSpPr>
      <p:sp>
        <p:nvSpPr>
          <p:cNvPr id="110" name="Shape 110"/>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7" name="Shape 17"/>
        <p:cNvGrpSpPr/>
        <p:nvPr/>
      </p:nvGrpSpPr>
      <p:grpSpPr>
        <a:xfrm>
          <a:off x="0" y="0"/>
          <a:ext cx="0" cy="0"/>
          <a:chOff x="0" y="0"/>
          <a:chExt cx="0" cy="0"/>
        </a:xfrm>
      </p:grpSpPr>
      <p:sp>
        <p:nvSpPr>
          <p:cNvPr id="18" name="Shape 18"/>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9" name="Shape 19"/>
          <p:cNvSpPr txBox="1"/>
          <p:nvPr>
            <p:ph idx="1" type="subTitle"/>
          </p:nvPr>
        </p:nvSpPr>
        <p:spPr>
          <a:xfrm>
            <a:off x="311760" y="743400"/>
            <a:ext cx="8519760" cy="416592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20" name="Shape 20"/>
        <p:cNvGrpSpPr/>
        <p:nvPr/>
      </p:nvGrpSpPr>
      <p:grpSpPr>
        <a:xfrm>
          <a:off x="0" y="0"/>
          <a:ext cx="0" cy="0"/>
          <a:chOff x="0" y="0"/>
          <a:chExt cx="0" cy="0"/>
        </a:xfrm>
      </p:grpSpPr>
      <p:sp>
        <p:nvSpPr>
          <p:cNvPr id="21" name="Shape 21"/>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2" name="Shape 22"/>
          <p:cNvSpPr txBox="1"/>
          <p:nvPr>
            <p:ph idx="1" type="body"/>
          </p:nvPr>
        </p:nvSpPr>
        <p:spPr>
          <a:xfrm>
            <a:off x="311760" y="743400"/>
            <a:ext cx="4157279"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3" name="Shape 23"/>
          <p:cNvSpPr txBox="1"/>
          <p:nvPr>
            <p:ph idx="2" type="body"/>
          </p:nvPr>
        </p:nvSpPr>
        <p:spPr>
          <a:xfrm>
            <a:off x="4677119" y="743400"/>
            <a:ext cx="4157279"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6" name="Shape 26"/>
        <p:cNvGrpSpPr/>
        <p:nvPr/>
      </p:nvGrpSpPr>
      <p:grpSpPr>
        <a:xfrm>
          <a:off x="0" y="0"/>
          <a:ext cx="0" cy="0"/>
          <a:chOff x="0" y="0"/>
          <a:chExt cx="0" cy="0"/>
        </a:xfrm>
      </p:grpSpPr>
      <p:sp>
        <p:nvSpPr>
          <p:cNvPr id="27" name="Shape 27"/>
          <p:cNvSpPr txBox="1"/>
          <p:nvPr>
            <p:ph idx="1" type="subTitle"/>
          </p:nvPr>
        </p:nvSpPr>
        <p:spPr>
          <a:xfrm>
            <a:off x="116640" y="55800"/>
            <a:ext cx="8022959" cy="26549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8" name="Shape 28"/>
        <p:cNvGrpSpPr/>
        <p:nvPr/>
      </p:nvGrpSpPr>
      <p:grpSpPr>
        <a:xfrm>
          <a:off x="0" y="0"/>
          <a:ext cx="0" cy="0"/>
          <a:chOff x="0" y="0"/>
          <a:chExt cx="0" cy="0"/>
        </a:xfrm>
      </p:grpSpPr>
      <p:sp>
        <p:nvSpPr>
          <p:cNvPr id="29" name="Shape 29"/>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0" name="Shape 30"/>
          <p:cNvSpPr txBox="1"/>
          <p:nvPr>
            <p:ph idx="1" type="body"/>
          </p:nvPr>
        </p:nvSpPr>
        <p:spPr>
          <a:xfrm>
            <a:off x="311760"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1" name="Shape 31"/>
          <p:cNvSpPr txBox="1"/>
          <p:nvPr>
            <p:ph idx="2" type="body"/>
          </p:nvPr>
        </p:nvSpPr>
        <p:spPr>
          <a:xfrm>
            <a:off x="311760" y="291924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2" name="Shape 32"/>
          <p:cNvSpPr txBox="1"/>
          <p:nvPr>
            <p:ph idx="3" type="body"/>
          </p:nvPr>
        </p:nvSpPr>
        <p:spPr>
          <a:xfrm>
            <a:off x="4677119" y="743400"/>
            <a:ext cx="4157279"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3" name="Shape 33"/>
        <p:cNvGrpSpPr/>
        <p:nvPr/>
      </p:nvGrpSpPr>
      <p:grpSpPr>
        <a:xfrm>
          <a:off x="0" y="0"/>
          <a:ext cx="0" cy="0"/>
          <a:chOff x="0" y="0"/>
          <a:chExt cx="0" cy="0"/>
        </a:xfrm>
      </p:grpSpPr>
      <p:sp>
        <p:nvSpPr>
          <p:cNvPr id="34" name="Shape 34"/>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5" name="Shape 35"/>
          <p:cNvSpPr txBox="1"/>
          <p:nvPr>
            <p:ph idx="1" type="body"/>
          </p:nvPr>
        </p:nvSpPr>
        <p:spPr>
          <a:xfrm>
            <a:off x="311760" y="743400"/>
            <a:ext cx="4157279"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6" name="Shape 36"/>
          <p:cNvSpPr txBox="1"/>
          <p:nvPr>
            <p:ph idx="2" type="body"/>
          </p:nvPr>
        </p:nvSpPr>
        <p:spPr>
          <a:xfrm>
            <a:off x="4677119"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7" name="Shape 37"/>
          <p:cNvSpPr txBox="1"/>
          <p:nvPr>
            <p:ph idx="3" type="body"/>
          </p:nvPr>
        </p:nvSpPr>
        <p:spPr>
          <a:xfrm>
            <a:off x="4677119" y="291924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8" name="Shape 38"/>
        <p:cNvGrpSpPr/>
        <p:nvPr/>
      </p:nvGrpSpPr>
      <p:grpSpPr>
        <a:xfrm>
          <a:off x="0" y="0"/>
          <a:ext cx="0" cy="0"/>
          <a:chOff x="0" y="0"/>
          <a:chExt cx="0" cy="0"/>
        </a:xfrm>
      </p:grpSpPr>
      <p:sp>
        <p:nvSpPr>
          <p:cNvPr id="39" name="Shape 39"/>
          <p:cNvSpPr txBox="1"/>
          <p:nvPr>
            <p:ph type="title"/>
          </p:nvPr>
        </p:nvSpPr>
        <p:spPr>
          <a:xfrm>
            <a:off x="116640" y="28800"/>
            <a:ext cx="8022959" cy="626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0" name="Shape 40"/>
          <p:cNvSpPr txBox="1"/>
          <p:nvPr>
            <p:ph idx="1" type="body"/>
          </p:nvPr>
        </p:nvSpPr>
        <p:spPr>
          <a:xfrm>
            <a:off x="311760"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1" name="Shape 41"/>
          <p:cNvSpPr txBox="1"/>
          <p:nvPr>
            <p:ph idx="2" type="body"/>
          </p:nvPr>
        </p:nvSpPr>
        <p:spPr>
          <a:xfrm>
            <a:off x="4677119" y="743400"/>
            <a:ext cx="4157279"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2" name="Shape 42"/>
          <p:cNvSpPr txBox="1"/>
          <p:nvPr>
            <p:ph idx="3" type="body"/>
          </p:nvPr>
        </p:nvSpPr>
        <p:spPr>
          <a:xfrm>
            <a:off x="311760" y="2919240"/>
            <a:ext cx="8519760" cy="1986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0.png"/><Relationship Id="rId2" Type="http://schemas.openxmlformats.org/officeDocument/2006/relationships/image" Target="../media/image0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00.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1">
            <a:alphaModFix/>
          </a:blip>
          <a:srcRect b="0" l="0" r="0" t="0"/>
          <a:stretch/>
        </p:blipFill>
        <p:spPr>
          <a:xfrm>
            <a:off x="7893360" y="4897080"/>
            <a:ext cx="980279" cy="227519"/>
          </a:xfrm>
          <a:prstGeom prst="rect">
            <a:avLst/>
          </a:prstGeom>
          <a:noFill/>
          <a:ln>
            <a:noFill/>
          </a:ln>
        </p:spPr>
      </p:pic>
      <p:sp>
        <p:nvSpPr>
          <p:cNvPr id="7" name="Shape 7"/>
          <p:cNvSpPr/>
          <p:nvPr/>
        </p:nvSpPr>
        <p:spPr>
          <a:xfrm>
            <a:off x="8874360" y="4976639"/>
            <a:ext cx="203759" cy="147960"/>
          </a:xfrm>
          <a:prstGeom prst="rect">
            <a:avLst/>
          </a:prstGeom>
          <a:noFill/>
          <a:ln>
            <a:noFill/>
          </a:ln>
        </p:spPr>
        <p:txBody>
          <a:bodyPr anchorCtr="0" anchor="ctr" bIns="0" lIns="0" rIns="0" tIns="0">
            <a:noAutofit/>
          </a:bodyPr>
          <a:lstStyle/>
          <a:p>
            <a:pPr indent="0" lvl="0" marL="0" marR="0" rtl="0" algn="r">
              <a:lnSpc>
                <a:spcPct val="100000"/>
              </a:lnSpc>
              <a:spcBef>
                <a:spcPts val="0"/>
              </a:spcBef>
              <a:buSzPct val="25000"/>
              <a:buNone/>
            </a:pPr>
            <a:fld id="{00000000-1234-1234-1234-123412341234}" type="slidenum">
              <a:rPr b="0" i="0" lang="en-US" sz="600" u="none" cap="none" strike="noStrike">
                <a:solidFill>
                  <a:srgbClr val="666666"/>
                </a:solidFill>
                <a:latin typeface="Helvetica Neue"/>
                <a:ea typeface="Helvetica Neue"/>
                <a:cs typeface="Helvetica Neue"/>
                <a:sym typeface="Helvetica Neue"/>
              </a:rPr>
              <a:t>‹#›</a:t>
            </a:fld>
          </a:p>
        </p:txBody>
      </p:sp>
      <p:sp>
        <p:nvSpPr>
          <p:cNvPr id="8" name="Shape 8"/>
          <p:cNvSpPr/>
          <p:nvPr/>
        </p:nvSpPr>
        <p:spPr>
          <a:xfrm>
            <a:off x="0" y="4958639"/>
            <a:ext cx="3873600" cy="183959"/>
          </a:xfrm>
          <a:prstGeom prst="rect">
            <a:avLst/>
          </a:prstGeom>
          <a:noFill/>
          <a:ln>
            <a:noFill/>
          </a:ln>
        </p:spPr>
        <p:txBody>
          <a:bodyPr anchorCtr="0" anchor="t" bIns="45000" lIns="90000" rIns="0" tIns="45000">
            <a:noAutofit/>
          </a:bodyPr>
          <a:lstStyle/>
          <a:p>
            <a:pPr indent="0" lvl="0" marL="0" marR="0" rtl="0" algn="l">
              <a:lnSpc>
                <a:spcPct val="100000"/>
              </a:lnSpc>
              <a:spcBef>
                <a:spcPts val="0"/>
              </a:spcBef>
              <a:buSzPct val="25000"/>
              <a:buNone/>
            </a:pPr>
            <a:r>
              <a:rPr b="0" i="0" lang="en-US" sz="600" u="none" cap="none" strike="noStrike">
                <a:solidFill>
                  <a:srgbClr val="666666"/>
                </a:solidFill>
                <a:latin typeface="Helvetica Neue"/>
                <a:ea typeface="Helvetica Neue"/>
                <a:cs typeface="Helvetica Neue"/>
                <a:sym typeface="Helvetica Neue"/>
              </a:rPr>
              <a:t>© 2016 Toyota Research Institute. Proprietary and confidential. Do not distribute.</a:t>
            </a:r>
          </a:p>
          <a:p>
            <a:pPr indent="0" lvl="0" marL="0" marR="0" rtl="0" algn="l">
              <a:lnSpc>
                <a:spcPct val="100000"/>
              </a:lnSpc>
              <a:spcBef>
                <a:spcPts val="0"/>
              </a:spcBef>
              <a:buNone/>
            </a:pPr>
            <a:r>
              <a:t/>
            </a:r>
            <a:endParaRPr b="0" i="0" sz="1800" u="none" cap="none" strike="noStrike"/>
          </a:p>
        </p:txBody>
      </p:sp>
      <p:pic>
        <p:nvPicPr>
          <p:cNvPr id="9" name="Shape 9"/>
          <p:cNvPicPr preferRelativeResize="0"/>
          <p:nvPr/>
        </p:nvPicPr>
        <p:blipFill rotWithShape="1">
          <a:blip r:embed="rId2">
            <a:alphaModFix/>
          </a:blip>
          <a:srcRect b="0" l="0" r="0" t="0"/>
          <a:stretch/>
        </p:blipFill>
        <p:spPr>
          <a:xfrm>
            <a:off x="685800" y="406439"/>
            <a:ext cx="1460159" cy="1101960"/>
          </a:xfrm>
          <a:prstGeom prst="rect">
            <a:avLst/>
          </a:prstGeom>
          <a:noFill/>
          <a:ln>
            <a:noFill/>
          </a:ln>
        </p:spPr>
      </p:pic>
      <p:sp>
        <p:nvSpPr>
          <p:cNvPr id="10" name="Shape 10"/>
          <p:cNvSpPr/>
          <p:nvPr/>
        </p:nvSpPr>
        <p:spPr>
          <a:xfrm>
            <a:off x="457200" y="0"/>
            <a:ext cx="8228879" cy="183959"/>
          </a:xfrm>
          <a:prstGeom prst="rect">
            <a:avLst/>
          </a:prstGeom>
          <a:noFill/>
          <a:ln>
            <a:noFill/>
          </a:ln>
        </p:spPr>
        <p:txBody>
          <a:bodyPr anchorCtr="0" anchor="t" bIns="45000" lIns="90000" rIns="0" tIns="45000">
            <a:noAutofit/>
          </a:bodyPr>
          <a:lstStyle/>
          <a:p>
            <a:pPr indent="0" lvl="0" marL="0" marR="0" rtl="0" algn="r">
              <a:lnSpc>
                <a:spcPct val="100000"/>
              </a:lnSpc>
              <a:spcBef>
                <a:spcPts val="0"/>
              </a:spcBef>
              <a:buSzPct val="25000"/>
              <a:buNone/>
            </a:pPr>
            <a:r>
              <a:rPr b="0" i="0" lang="en-US" sz="1000" u="none" cap="none" strike="noStrike">
                <a:solidFill>
                  <a:srgbClr val="FFFFFF"/>
                </a:solidFill>
                <a:latin typeface="Arial"/>
                <a:ea typeface="Arial"/>
                <a:cs typeface="Arial"/>
                <a:sym typeface="Arial"/>
              </a:rPr>
              <a:t>CONFIDENTIAL</a:t>
            </a:r>
          </a:p>
        </p:txBody>
      </p:sp>
      <p:sp>
        <p:nvSpPr>
          <p:cNvPr id="11" name="Shape 11"/>
          <p:cNvSpPr txBox="1"/>
          <p:nvPr>
            <p:ph type="title"/>
          </p:nvPr>
        </p:nvSpPr>
        <p:spPr>
          <a:xfrm>
            <a:off x="116640" y="55800"/>
            <a:ext cx="8022959" cy="5723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2" name="Shape 12"/>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9" name="Shape 59"/>
        <p:cNvGrpSpPr/>
        <p:nvPr/>
      </p:nvGrpSpPr>
      <p:grpSpPr>
        <a:xfrm>
          <a:off x="0" y="0"/>
          <a:ext cx="0" cy="0"/>
          <a:chOff x="0" y="0"/>
          <a:chExt cx="0" cy="0"/>
        </a:xfrm>
      </p:grpSpPr>
      <p:pic>
        <p:nvPicPr>
          <p:cNvPr id="60" name="Shape 60"/>
          <p:cNvPicPr preferRelativeResize="0"/>
          <p:nvPr/>
        </p:nvPicPr>
        <p:blipFill rotWithShape="1">
          <a:blip r:embed="rId1">
            <a:alphaModFix/>
          </a:blip>
          <a:srcRect b="0" l="0" r="0" t="0"/>
          <a:stretch/>
        </p:blipFill>
        <p:spPr>
          <a:xfrm>
            <a:off x="7893360" y="4897080"/>
            <a:ext cx="980279" cy="227519"/>
          </a:xfrm>
          <a:prstGeom prst="rect">
            <a:avLst/>
          </a:prstGeom>
          <a:noFill/>
          <a:ln>
            <a:noFill/>
          </a:ln>
        </p:spPr>
      </p:pic>
      <p:sp>
        <p:nvSpPr>
          <p:cNvPr id="61" name="Shape 61"/>
          <p:cNvSpPr/>
          <p:nvPr/>
        </p:nvSpPr>
        <p:spPr>
          <a:xfrm>
            <a:off x="8874360" y="4976639"/>
            <a:ext cx="203759" cy="147960"/>
          </a:xfrm>
          <a:prstGeom prst="rect">
            <a:avLst/>
          </a:prstGeom>
          <a:noFill/>
          <a:ln>
            <a:noFill/>
          </a:ln>
        </p:spPr>
        <p:txBody>
          <a:bodyPr anchorCtr="0" anchor="ctr" bIns="0" lIns="0" rIns="0" tIns="0">
            <a:noAutofit/>
          </a:bodyPr>
          <a:lstStyle/>
          <a:p>
            <a:pPr indent="0" lvl="0" marL="0" marR="0" rtl="0" algn="r">
              <a:lnSpc>
                <a:spcPct val="100000"/>
              </a:lnSpc>
              <a:spcBef>
                <a:spcPts val="0"/>
              </a:spcBef>
              <a:buSzPct val="25000"/>
              <a:buNone/>
            </a:pPr>
            <a:fld id="{00000000-1234-1234-1234-123412341234}" type="slidenum">
              <a:rPr lang="en-US" sz="600">
                <a:solidFill>
                  <a:srgbClr val="666666"/>
                </a:solidFill>
                <a:latin typeface="Helvetica Neue"/>
                <a:ea typeface="Helvetica Neue"/>
                <a:cs typeface="Helvetica Neue"/>
                <a:sym typeface="Helvetica Neue"/>
              </a:rPr>
              <a:t>‹#›</a:t>
            </a:fld>
          </a:p>
        </p:txBody>
      </p:sp>
      <p:sp>
        <p:nvSpPr>
          <p:cNvPr id="62" name="Shape 62"/>
          <p:cNvSpPr/>
          <p:nvPr/>
        </p:nvSpPr>
        <p:spPr>
          <a:xfrm>
            <a:off x="0" y="4958639"/>
            <a:ext cx="3873600" cy="183959"/>
          </a:xfrm>
          <a:prstGeom prst="rect">
            <a:avLst/>
          </a:prstGeom>
          <a:noFill/>
          <a:ln>
            <a:noFill/>
          </a:ln>
        </p:spPr>
        <p:txBody>
          <a:bodyPr anchorCtr="0" anchor="t" bIns="45000" lIns="90000" rIns="0" tIns="45000">
            <a:noAutofit/>
          </a:bodyPr>
          <a:lstStyle/>
          <a:p>
            <a:pPr indent="0" lvl="0" marL="0" marR="0" rtl="0" algn="l">
              <a:lnSpc>
                <a:spcPct val="100000"/>
              </a:lnSpc>
              <a:spcBef>
                <a:spcPts val="0"/>
              </a:spcBef>
              <a:buSzPct val="25000"/>
              <a:buNone/>
            </a:pPr>
            <a:r>
              <a:rPr lang="en-US" sz="600">
                <a:solidFill>
                  <a:srgbClr val="666666"/>
                </a:solidFill>
                <a:latin typeface="Helvetica Neue"/>
                <a:ea typeface="Helvetica Neue"/>
                <a:cs typeface="Helvetica Neue"/>
                <a:sym typeface="Helvetica Neue"/>
              </a:rPr>
              <a:t>© 2016 Toyota Research Institute. Proprietary and confidential. Do not distribute.</a:t>
            </a:r>
          </a:p>
          <a:p>
            <a:pPr indent="0" lvl="0" marL="0" marR="0" rtl="0" algn="l">
              <a:lnSpc>
                <a:spcPct val="100000"/>
              </a:lnSpc>
              <a:spcBef>
                <a:spcPts val="0"/>
              </a:spcBef>
              <a:buNone/>
            </a:pPr>
            <a:r>
              <a:t/>
            </a:r>
            <a:endParaRPr sz="1800"/>
          </a:p>
        </p:txBody>
      </p:sp>
      <p:sp>
        <p:nvSpPr>
          <p:cNvPr id="63" name="Shape 63"/>
          <p:cNvSpPr txBox="1"/>
          <p:nvPr>
            <p:ph type="title"/>
          </p:nvPr>
        </p:nvSpPr>
        <p:spPr>
          <a:xfrm>
            <a:off x="116640" y="55800"/>
            <a:ext cx="8022959" cy="5723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4" name="Shape 64"/>
          <p:cNvSpPr txBox="1"/>
          <p:nvPr>
            <p:ph idx="1" type="body"/>
          </p:nvPr>
        </p:nvSpPr>
        <p:spPr>
          <a:xfrm>
            <a:off x="311760" y="743400"/>
            <a:ext cx="8519760" cy="41655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youtube.com/v/DgslR0ORqyo" TargetMode="External"/><Relationship Id="rId4" Type="http://schemas.openxmlformats.org/officeDocument/2006/relationships/image" Target="../media/image04.jpg"/><Relationship Id="rId5" Type="http://schemas.openxmlformats.org/officeDocument/2006/relationships/hyperlink" Target="http://youtube.com/v/V6cda3MC-EE" TargetMode="External"/><Relationship Id="rId6" Type="http://schemas.openxmlformats.org/officeDocument/2006/relationships/image" Target="../media/image0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6.png"/><Relationship Id="rId4" Type="http://schemas.openxmlformats.org/officeDocument/2006/relationships/image" Target="../media/image05.png"/><Relationship Id="rId5" Type="http://schemas.openxmlformats.org/officeDocument/2006/relationships/image" Target="../media/image08.png"/><Relationship Id="rId6" Type="http://schemas.openxmlformats.org/officeDocument/2006/relationships/hyperlink" Target="https://www.youtube.com/watch?v=jTlfVOHWkKg&amp;feature=youtu.b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hyperlink" Target="http://youtube.com/v/Qsf5I8r4ypg" TargetMode="External"/><Relationship Id="rId5" Type="http://schemas.openxmlformats.org/officeDocument/2006/relationships/image" Target="../media/image10.jpg"/><Relationship Id="rId6"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youtube.com/v/WYXI-RNC53E" TargetMode="Externa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youtube.com/v/ksNtMQQw1Io" TargetMode="Externa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p:nvPr/>
        </p:nvSpPr>
        <p:spPr>
          <a:xfrm>
            <a:off x="2007450" y="1441600"/>
            <a:ext cx="7040400" cy="809100"/>
          </a:xfrm>
          <a:prstGeom prst="rect">
            <a:avLst/>
          </a:prstGeom>
          <a:noFill/>
          <a:ln cap="flat" cmpd="sng" w="9525">
            <a:solidFill>
              <a:schemeClr val="dk1">
                <a:alpha val="0"/>
              </a:schemeClr>
            </a:solidFill>
            <a:prstDash val="solid"/>
            <a:round/>
            <a:headEnd len="med" w="med" type="none"/>
            <a:tailEnd len="med" w="med" type="none"/>
          </a:ln>
        </p:spPr>
        <p:txBody>
          <a:bodyPr anchorCtr="0" anchor="b" bIns="91425" lIns="90000" rIns="90000" tIns="91425">
            <a:noAutofit/>
          </a:bodyPr>
          <a:lstStyle/>
          <a:p>
            <a:pPr indent="0" lvl="0" marL="0" marR="0" rtl="0" algn="ctr">
              <a:spcBef>
                <a:spcPts val="0"/>
              </a:spcBef>
              <a:buSzPct val="25000"/>
              <a:buNone/>
            </a:pPr>
            <a:r>
              <a:rPr b="1" i="0" lang="en-US" sz="3000" u="none" cap="none" strike="noStrike"/>
              <a:t>2016 IEEE International Conference on Simulation, Modeling, and Programming for</a:t>
            </a:r>
          </a:p>
          <a:p>
            <a:pPr indent="0" lvl="0" marL="0" marR="0" rtl="0" algn="ctr">
              <a:lnSpc>
                <a:spcPct val="100000"/>
              </a:lnSpc>
              <a:spcBef>
                <a:spcPts val="0"/>
              </a:spcBef>
              <a:buSzPct val="25000"/>
              <a:buNone/>
            </a:pPr>
            <a:r>
              <a:rPr b="1" lang="en-US" sz="3000"/>
              <a:t>Autonomous Robots</a:t>
            </a:r>
          </a:p>
        </p:txBody>
      </p:sp>
      <p:sp>
        <p:nvSpPr>
          <p:cNvPr id="117" name="Shape 117"/>
          <p:cNvSpPr/>
          <p:nvPr/>
        </p:nvSpPr>
        <p:spPr>
          <a:xfrm>
            <a:off x="50100" y="4395021"/>
            <a:ext cx="7131900" cy="714600"/>
          </a:xfrm>
          <a:prstGeom prst="rect">
            <a:avLst/>
          </a:prstGeom>
          <a:solidFill>
            <a:srgbClr val="FFFFFF"/>
          </a:solidFill>
          <a:ln>
            <a:noFill/>
          </a:ln>
        </p:spPr>
        <p:txBody>
          <a:bodyPr anchorCtr="0" anchor="t" bIns="91425" lIns="90000" rIns="90000" tIns="91425">
            <a:noAutofit/>
          </a:bodyPr>
          <a:lstStyle/>
          <a:p>
            <a:pPr indent="0" lvl="0" marL="0" marR="0" rtl="0" algn="l">
              <a:lnSpc>
                <a:spcPct val="100000"/>
              </a:lnSpc>
              <a:spcBef>
                <a:spcPts val="0"/>
              </a:spcBef>
              <a:buSzPct val="25000"/>
              <a:buNone/>
            </a:pPr>
            <a:r>
              <a:rPr lang="en-US" sz="1800">
                <a:latin typeface="Arial"/>
                <a:ea typeface="Arial"/>
                <a:cs typeface="Arial"/>
                <a:sym typeface="Arial"/>
              </a:rPr>
              <a:t>San Francisco</a:t>
            </a:r>
          </a:p>
          <a:p>
            <a:pPr indent="0" lvl="0" marL="0" marR="0" rtl="0" algn="l">
              <a:lnSpc>
                <a:spcPct val="100000"/>
              </a:lnSpc>
              <a:spcBef>
                <a:spcPts val="0"/>
              </a:spcBef>
              <a:buSzPct val="25000"/>
              <a:buNone/>
            </a:pPr>
            <a:r>
              <a:rPr lang="en-US" sz="1800">
                <a:latin typeface="Arial"/>
                <a:ea typeface="Arial"/>
                <a:cs typeface="Arial"/>
                <a:sym typeface="Arial"/>
              </a:rPr>
              <a:t>December 13-16, 2016</a:t>
            </a:r>
          </a:p>
        </p:txBody>
      </p:sp>
      <p:sp>
        <p:nvSpPr>
          <p:cNvPr id="118" name="Shape 118"/>
          <p:cNvSpPr/>
          <p:nvPr/>
        </p:nvSpPr>
        <p:spPr>
          <a:xfrm>
            <a:off x="4090275" y="2270850"/>
            <a:ext cx="2605500" cy="601800"/>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lang="en-US" sz="1800">
                <a:latin typeface="Times New Roman"/>
                <a:ea typeface="Times New Roman"/>
                <a:cs typeface="Times New Roman"/>
                <a:sym typeface="Times New Roman"/>
              </a:rPr>
              <a:t>Alejandro M. Castro</a:t>
            </a:r>
          </a:p>
          <a:p>
            <a:pPr indent="0" lvl="0" marL="0" marR="0" rtl="0" algn="ctr">
              <a:spcBef>
                <a:spcPts val="0"/>
              </a:spcBef>
              <a:buNone/>
            </a:pPr>
            <a:r>
              <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p:nvPr/>
        </p:nvSpPr>
        <p:spPr>
          <a:xfrm>
            <a:off x="116640" y="55800"/>
            <a:ext cx="8022900" cy="572100"/>
          </a:xfrm>
          <a:prstGeom prst="rect">
            <a:avLst/>
          </a:prstGeom>
          <a:noFill/>
          <a:ln>
            <a:noFill/>
          </a:ln>
        </p:spPr>
        <p:txBody>
          <a:bodyPr anchorCtr="0" anchor="ctr" bIns="91425" lIns="90000" rIns="90000" tIns="91425">
            <a:noAutofit/>
          </a:bodyPr>
          <a:lstStyle/>
          <a:p>
            <a:pPr indent="0" lvl="0" marL="0" marR="0" rtl="0" algn="l">
              <a:lnSpc>
                <a:spcPct val="100000"/>
              </a:lnSpc>
              <a:spcBef>
                <a:spcPts val="0"/>
              </a:spcBef>
              <a:buSzPct val="25000"/>
              <a:buNone/>
            </a:pPr>
            <a:r>
              <a:rPr b="1" lang="en-US" sz="3000">
                <a:solidFill>
                  <a:srgbClr val="595959"/>
                </a:solidFill>
                <a:latin typeface="Arial"/>
                <a:ea typeface="Arial"/>
                <a:cs typeface="Arial"/>
                <a:sym typeface="Arial"/>
              </a:rPr>
              <a:t>Soft Robotics – Grand Challenges </a:t>
            </a:r>
          </a:p>
        </p:txBody>
      </p:sp>
      <p:sp>
        <p:nvSpPr>
          <p:cNvPr id="202" name="Shape 202"/>
          <p:cNvSpPr/>
          <p:nvPr/>
        </p:nvSpPr>
        <p:spPr>
          <a:xfrm>
            <a:off x="0" y="542025"/>
            <a:ext cx="9052500" cy="4165500"/>
          </a:xfrm>
          <a:prstGeom prst="rect">
            <a:avLst/>
          </a:prstGeom>
          <a:noFill/>
          <a:ln>
            <a:noFill/>
          </a:ln>
        </p:spPr>
        <p:txBody>
          <a:bodyPr anchorCtr="0" anchor="t" bIns="91425" lIns="90000" rIns="90000" tIns="91425">
            <a:noAutofit/>
          </a:bodyPr>
          <a:lstStyle/>
          <a:p>
            <a:pPr lvl="0" marR="0" rtl="0" algn="l">
              <a:lnSpc>
                <a:spcPct val="100000"/>
              </a:lnSpc>
              <a:spcBef>
                <a:spcPts val="0"/>
              </a:spcBef>
              <a:buNone/>
            </a:pPr>
            <a:r>
              <a:t/>
            </a:r>
            <a:endParaRPr sz="1800"/>
          </a:p>
          <a:p>
            <a:pPr indent="-342900" lvl="0" marL="457200" marR="0" rtl="0" algn="l">
              <a:lnSpc>
                <a:spcPct val="100000"/>
              </a:lnSpc>
              <a:spcBef>
                <a:spcPts val="0"/>
              </a:spcBef>
              <a:buClr>
                <a:srgbClr val="000000"/>
              </a:buClr>
              <a:buSzPct val="100000"/>
              <a:buFont typeface="Arial"/>
              <a:buChar char="●"/>
            </a:pPr>
            <a:r>
              <a:rPr lang="en-US" sz="1800">
                <a:solidFill>
                  <a:srgbClr val="000000"/>
                </a:solidFill>
                <a:latin typeface="Arial"/>
                <a:ea typeface="Arial"/>
                <a:cs typeface="Arial"/>
                <a:sym typeface="Arial"/>
              </a:rPr>
              <a:t>Integration of simulation tools with analysis tools for control design</a:t>
            </a:r>
            <a:r>
              <a:rPr lang="en-US" sz="1800"/>
              <a:t>: Very well developed frameworks for rigid body robots need extension to soft applications.</a:t>
            </a:r>
          </a:p>
          <a:p>
            <a:pPr indent="-342900" lvl="0" marL="457200" marR="0" rtl="0" algn="l">
              <a:lnSpc>
                <a:spcPct val="100000"/>
              </a:lnSpc>
              <a:spcBef>
                <a:spcPts val="0"/>
              </a:spcBef>
              <a:buClr>
                <a:srgbClr val="000000"/>
              </a:buClr>
              <a:buSzPct val="100000"/>
              <a:buFont typeface="Arial"/>
              <a:buChar char="●"/>
            </a:pPr>
            <a:r>
              <a:rPr lang="en-US" sz="1800">
                <a:solidFill>
                  <a:srgbClr val="000000"/>
                </a:solidFill>
                <a:latin typeface="Arial"/>
                <a:ea typeface="Arial"/>
                <a:cs typeface="Arial"/>
                <a:sym typeface="Arial"/>
              </a:rPr>
              <a:t>Particularly difficult are applications with large deformations: </a:t>
            </a:r>
          </a:p>
          <a:p>
            <a:pPr indent="-342900" lvl="1" marL="914400" marR="0" rtl="0" algn="l">
              <a:lnSpc>
                <a:spcPct val="100000"/>
              </a:lnSpc>
              <a:spcBef>
                <a:spcPts val="0"/>
              </a:spcBef>
              <a:buSzPct val="100000"/>
              <a:buChar char="○"/>
            </a:pPr>
            <a:r>
              <a:rPr lang="en-US" sz="1800"/>
              <a:t>Are small deformation models enough?</a:t>
            </a:r>
          </a:p>
          <a:p>
            <a:pPr indent="-342900" lvl="1" marL="914400" marR="0" rtl="0" algn="l">
              <a:lnSpc>
                <a:spcPct val="100000"/>
              </a:lnSpc>
              <a:spcBef>
                <a:spcPts val="0"/>
              </a:spcBef>
              <a:buSzPct val="100000"/>
              <a:buChar char="○"/>
            </a:pPr>
            <a:r>
              <a:rPr lang="en-US" sz="1800"/>
              <a:t>Observation: Small deformations do not imply small displacements.</a:t>
            </a:r>
          </a:p>
          <a:p>
            <a:pPr indent="-342900" lvl="0" marL="457200" marR="0" rtl="0" algn="l">
              <a:lnSpc>
                <a:spcPct val="100000"/>
              </a:lnSpc>
              <a:spcBef>
                <a:spcPts val="0"/>
              </a:spcBef>
              <a:buClr>
                <a:srgbClr val="000000"/>
              </a:buClr>
              <a:buSzPct val="100000"/>
              <a:buFont typeface="Arial"/>
              <a:buChar char="●"/>
            </a:pPr>
            <a:r>
              <a:rPr lang="en-US" sz="1800">
                <a:solidFill>
                  <a:srgbClr val="000000"/>
                </a:solidFill>
                <a:latin typeface="Arial"/>
                <a:ea typeface="Arial"/>
                <a:cs typeface="Arial"/>
                <a:sym typeface="Arial"/>
              </a:rPr>
              <a:t>Formal robustness analysis to understand on the extent to which mechanical compliance can improve robustness to deal with geometric uncertainty.</a:t>
            </a:r>
          </a:p>
          <a:p>
            <a:pPr indent="-342900" lvl="0" marL="457200" marR="0" rtl="0" algn="l">
              <a:lnSpc>
                <a:spcPct val="100000"/>
              </a:lnSpc>
              <a:spcBef>
                <a:spcPts val="0"/>
              </a:spcBef>
              <a:buClr>
                <a:srgbClr val="000000"/>
              </a:buClr>
              <a:buSzPct val="100000"/>
              <a:buFont typeface="Arial"/>
              <a:buChar char="●"/>
            </a:pPr>
            <a:r>
              <a:rPr lang="en-US" sz="1800">
                <a:solidFill>
                  <a:srgbClr val="000000"/>
                </a:solidFill>
                <a:latin typeface="Arial"/>
                <a:ea typeface="Arial"/>
                <a:cs typeface="Arial"/>
                <a:sym typeface="Arial"/>
              </a:rPr>
              <a:t>Uncertainty quantification.</a:t>
            </a:r>
          </a:p>
          <a:p>
            <a:pPr indent="-342900" lvl="0" marL="457200" marR="0" rtl="0" algn="l">
              <a:lnSpc>
                <a:spcPct val="100000"/>
              </a:lnSpc>
              <a:spcBef>
                <a:spcPts val="0"/>
              </a:spcBef>
              <a:buClr>
                <a:srgbClr val="000000"/>
              </a:buClr>
              <a:buSzPct val="100000"/>
              <a:buFont typeface="Arial"/>
              <a:buChar char="●"/>
            </a:pPr>
            <a:r>
              <a:rPr lang="en-US" sz="1800">
                <a:solidFill>
                  <a:srgbClr val="000000"/>
                </a:solidFill>
                <a:latin typeface="Arial"/>
                <a:ea typeface="Arial"/>
                <a:cs typeface="Arial"/>
                <a:sym typeface="Arial"/>
              </a:rPr>
              <a:t>Rich spectrum of design alternatives re</a:t>
            </a:r>
            <a:r>
              <a:rPr lang="en-US" sz="1800"/>
              <a:t>quire an ample variety of simulation strategies</a:t>
            </a:r>
            <a:r>
              <a:rPr lang="en-US" sz="1800">
                <a:solidFill>
                  <a:srgbClr val="000000"/>
                </a:solidFill>
                <a:latin typeface="Arial"/>
                <a:ea typeface="Arial"/>
                <a:cs typeface="Arial"/>
                <a:sym typeface="Arial"/>
              </a:rPr>
              <a:t>: articulated rigid bodies with soft skin, pneumatic actuation, </a:t>
            </a:r>
            <a:r>
              <a:rPr lang="en-US" sz="1800"/>
              <a:t>air</a:t>
            </a:r>
            <a:r>
              <a:rPr lang="en-US" sz="1800">
                <a:solidFill>
                  <a:srgbClr val="000000"/>
                </a:solidFill>
                <a:latin typeface="Arial"/>
                <a:ea typeface="Arial"/>
                <a:cs typeface="Arial"/>
                <a:sym typeface="Arial"/>
              </a:rPr>
              <a:t>tight cavities, wire “</a:t>
            </a:r>
            <a:r>
              <a:rPr lang="en-US" sz="1800"/>
              <a:t>tendons</a:t>
            </a:r>
            <a:r>
              <a:rPr lang="en-US" sz="1800">
                <a:solidFill>
                  <a:srgbClr val="000000"/>
                </a:solidFill>
                <a:latin typeface="Arial"/>
                <a:ea typeface="Arial"/>
                <a:cs typeface="Arial"/>
                <a:sym typeface="Arial"/>
              </a:rPr>
              <a:t>”.</a:t>
            </a:r>
          </a:p>
        </p:txBody>
      </p:sp>
      <p:sp>
        <p:nvSpPr>
          <p:cNvPr id="203" name="Shape 203"/>
          <p:cNvSpPr/>
          <p:nvPr/>
        </p:nvSpPr>
        <p:spPr>
          <a:xfrm>
            <a:off x="59325" y="4923175"/>
            <a:ext cx="2813100" cy="186300"/>
          </a:xfrm>
          <a:prstGeom prst="rect">
            <a:avLst/>
          </a:prstGeom>
          <a:solidFill>
            <a:srgbClr val="FFFFFF"/>
          </a:solid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0" y="40320"/>
            <a:ext cx="5486040" cy="4165560"/>
          </a:xfrm>
          <a:prstGeom prst="rect">
            <a:avLst/>
          </a:prstGeom>
          <a:noFill/>
          <a:ln>
            <a:noFill/>
          </a:ln>
        </p:spPr>
        <p:txBody>
          <a:bodyPr anchorCtr="0" anchor="t" bIns="91425" lIns="90000" rIns="90000" tIns="91425">
            <a:noAutofit/>
          </a:bodyPr>
          <a:lstStyle/>
          <a:p>
            <a:pPr indent="0" lvl="0" marL="0" marR="0" rtl="0" algn="l">
              <a:lnSpc>
                <a:spcPct val="100000"/>
              </a:lnSpc>
              <a:spcBef>
                <a:spcPts val="0"/>
              </a:spcBef>
              <a:buNone/>
            </a:pPr>
            <a:r>
              <a:t/>
            </a:r>
            <a:endParaRPr sz="1800"/>
          </a:p>
          <a:p>
            <a:pPr indent="0" lvl="0" marL="0" marR="0" rtl="0" algn="l">
              <a:lnSpc>
                <a:spcPct val="100000"/>
              </a:lnSpc>
              <a:spcBef>
                <a:spcPts val="0"/>
              </a:spcBef>
              <a:buSzPct val="25000"/>
              <a:buNone/>
            </a:pPr>
            <a:r>
              <a:rPr b="1" i="1" lang="en-US" sz="1800">
                <a:solidFill>
                  <a:srgbClr val="000000"/>
                </a:solidFill>
                <a:latin typeface="Arial"/>
                <a:ea typeface="Arial"/>
                <a:cs typeface="Arial"/>
                <a:sym typeface="Arial"/>
              </a:rPr>
              <a:t>Most recent work before TRI: Fluid Mechanics for Ship Hydrodynamics</a:t>
            </a:r>
          </a:p>
          <a:p>
            <a:pPr indent="0" lvl="0" marL="0" marR="0" rtl="0" algn="l">
              <a:lnSpc>
                <a:spcPct val="100000"/>
              </a:lnSpc>
              <a:spcBef>
                <a:spcPts val="0"/>
              </a:spcBef>
              <a:buNone/>
            </a:pPr>
            <a:r>
              <a:t/>
            </a:r>
            <a:endParaRPr b="1" i="1" sz="1800"/>
          </a:p>
          <a:p>
            <a:pPr lvl="0" marR="0" rtl="0" algn="l">
              <a:lnSpc>
                <a:spcPct val="100000"/>
              </a:lnSpc>
              <a:spcBef>
                <a:spcPts val="0"/>
              </a:spcBef>
              <a:buNone/>
            </a:pPr>
            <a:r>
              <a:rPr lang="en-US" sz="1800">
                <a:solidFill>
                  <a:srgbClr val="000000"/>
                </a:solidFill>
                <a:latin typeface="Arial"/>
                <a:ea typeface="Arial"/>
                <a:cs typeface="Arial"/>
                <a:sym typeface="Arial"/>
              </a:rPr>
              <a:t>Work at IIHR – The University of Iowa with Pablo Carrica in the development of the CFD code Rex:</a:t>
            </a:r>
          </a:p>
          <a:p>
            <a:pPr indent="-342900" lvl="0" marL="457200" marR="0" rtl="0" algn="l">
              <a:lnSpc>
                <a:spcPct val="100000"/>
              </a:lnSpc>
              <a:spcBef>
                <a:spcPts val="0"/>
              </a:spcBef>
              <a:buClr>
                <a:srgbClr val="000000"/>
              </a:buClr>
              <a:buSzPct val="100000"/>
              <a:buFont typeface="Arial"/>
              <a:buChar char="●"/>
            </a:pPr>
            <a:r>
              <a:rPr b="0" i="0" lang="en-US" sz="1800" u="none" cap="none" strike="noStrike">
                <a:solidFill>
                  <a:srgbClr val="000000"/>
                </a:solidFill>
                <a:latin typeface="Arial"/>
                <a:ea typeface="Arial"/>
                <a:cs typeface="Arial"/>
                <a:sym typeface="Arial"/>
              </a:rPr>
              <a:t>General curvilinear multiblock grids.</a:t>
            </a:r>
          </a:p>
          <a:p>
            <a:pPr indent="-342900" lvl="0" marL="457200" marR="0" rtl="0" algn="l">
              <a:lnSpc>
                <a:spcPct val="100000"/>
              </a:lnSpc>
              <a:spcBef>
                <a:spcPts val="0"/>
              </a:spcBef>
              <a:buClr>
                <a:srgbClr val="000000"/>
              </a:buClr>
              <a:buSzPct val="100000"/>
              <a:buFont typeface="Arial"/>
              <a:buChar char="●"/>
            </a:pPr>
            <a:r>
              <a:rPr b="0" i="0" lang="en-US" sz="1800" u="none" cap="none" strike="noStrike">
                <a:solidFill>
                  <a:srgbClr val="000000"/>
                </a:solidFill>
                <a:latin typeface="Arial"/>
                <a:ea typeface="Arial"/>
                <a:cs typeface="Arial"/>
                <a:sym typeface="Arial"/>
              </a:rPr>
              <a:t>Single phase level set for free surface tracking.</a:t>
            </a:r>
          </a:p>
          <a:p>
            <a:pPr indent="-342900" lvl="0" marL="457200" marR="0" rtl="0" algn="l">
              <a:lnSpc>
                <a:spcPct val="100000"/>
              </a:lnSpc>
              <a:spcBef>
                <a:spcPts val="0"/>
              </a:spcBef>
              <a:buClr>
                <a:srgbClr val="000000"/>
              </a:buClr>
              <a:buSzPct val="100000"/>
              <a:buFont typeface="Arial"/>
              <a:buChar char="●"/>
            </a:pPr>
            <a:r>
              <a:rPr b="0" i="0" lang="en-US" sz="1800" u="none" cap="none" strike="noStrike">
                <a:solidFill>
                  <a:srgbClr val="000000"/>
                </a:solidFill>
                <a:latin typeface="Arial"/>
                <a:ea typeface="Arial"/>
                <a:cs typeface="Arial"/>
                <a:sym typeface="Arial"/>
              </a:rPr>
              <a:t>Overset method allows for large amplitude motions.</a:t>
            </a:r>
          </a:p>
          <a:p>
            <a:pPr indent="-342900" lvl="0" marL="457200" marR="0" rtl="0" algn="l">
              <a:lnSpc>
                <a:spcPct val="100000"/>
              </a:lnSpc>
              <a:spcBef>
                <a:spcPts val="0"/>
              </a:spcBef>
              <a:buClr>
                <a:srgbClr val="000000"/>
              </a:buClr>
              <a:buSzPct val="100000"/>
              <a:buFont typeface="Arial"/>
              <a:buChar char="●"/>
            </a:pPr>
            <a:r>
              <a:rPr b="0" i="0" lang="en-US" sz="1800" u="none" cap="none" strike="noStrike">
                <a:solidFill>
                  <a:srgbClr val="000000"/>
                </a:solidFill>
                <a:latin typeface="Arial"/>
                <a:ea typeface="Arial"/>
                <a:cs typeface="Arial"/>
                <a:sym typeface="Arial"/>
              </a:rPr>
              <a:t>Parallel implementation using MPI and </a:t>
            </a:r>
            <a:r>
              <a:rPr lang="en-US" sz="1800"/>
              <a:t>PETSc</a:t>
            </a:r>
            <a:r>
              <a:rPr b="0" i="0" lang="en-US" sz="1800" u="none" cap="none" strike="noStrike">
                <a:solidFill>
                  <a:srgbClr val="000000"/>
                </a:solidFill>
                <a:latin typeface="Arial"/>
                <a:ea typeface="Arial"/>
                <a:cs typeface="Arial"/>
                <a:sym typeface="Arial"/>
              </a:rPr>
              <a:t>. </a:t>
            </a:r>
          </a:p>
          <a:p>
            <a:pPr indent="-342900" lvl="0" marL="457200" marR="0" rtl="0" algn="l">
              <a:lnSpc>
                <a:spcPct val="100000"/>
              </a:lnSpc>
              <a:spcBef>
                <a:spcPts val="0"/>
              </a:spcBef>
              <a:buClr>
                <a:srgbClr val="000000"/>
              </a:buClr>
              <a:buSzPct val="100000"/>
              <a:buFont typeface="Arial"/>
              <a:buChar char="●"/>
            </a:pPr>
            <a:r>
              <a:rPr b="0" i="0" lang="en-US" sz="1800" u="none" cap="none" strike="noStrike">
                <a:solidFill>
                  <a:srgbClr val="000000"/>
                </a:solidFill>
                <a:latin typeface="Arial"/>
                <a:ea typeface="Arial"/>
                <a:cs typeface="Arial"/>
                <a:sym typeface="Arial"/>
              </a:rPr>
              <a:t>Typical cases would involve 500 processors running for about two weeks to run in the order of 20 ship lengths.</a:t>
            </a:r>
          </a:p>
          <a:p>
            <a:pPr indent="0" lvl="0" marL="0" marR="0" rtl="0" algn="l">
              <a:lnSpc>
                <a:spcPct val="79000"/>
              </a:lnSpc>
              <a:spcBef>
                <a:spcPts val="0"/>
              </a:spcBef>
              <a:buNone/>
            </a:pPr>
            <a:r>
              <a:t/>
            </a:r>
            <a:endParaRPr sz="1800"/>
          </a:p>
          <a:p>
            <a:pPr indent="0" lvl="0" marL="0" marR="0" rtl="0" algn="l">
              <a:lnSpc>
                <a:spcPct val="100000"/>
              </a:lnSpc>
              <a:spcBef>
                <a:spcPts val="0"/>
              </a:spcBef>
              <a:buNone/>
            </a:pPr>
            <a:r>
              <a:t/>
            </a:r>
            <a:endParaRPr sz="1800"/>
          </a:p>
        </p:txBody>
      </p:sp>
      <p:pic>
        <p:nvPicPr>
          <p:cNvPr id="124" name="Shape 124"/>
          <p:cNvPicPr preferRelativeResize="0"/>
          <p:nvPr/>
        </p:nvPicPr>
        <p:blipFill rotWithShape="1">
          <a:blip r:embed="rId3">
            <a:alphaModFix/>
          </a:blip>
          <a:srcRect b="0" l="0" r="0" t="0"/>
          <a:stretch/>
        </p:blipFill>
        <p:spPr>
          <a:xfrm>
            <a:off x="5577839" y="343080"/>
            <a:ext cx="3291479" cy="2674079"/>
          </a:xfrm>
          <a:prstGeom prst="rect">
            <a:avLst/>
          </a:prstGeom>
          <a:noFill/>
          <a:ln>
            <a:noFill/>
          </a:ln>
        </p:spPr>
      </p:pic>
      <p:pic>
        <p:nvPicPr>
          <p:cNvPr id="125" name="Shape 125"/>
          <p:cNvPicPr preferRelativeResize="0"/>
          <p:nvPr/>
        </p:nvPicPr>
        <p:blipFill rotWithShape="1">
          <a:blip r:embed="rId4">
            <a:alphaModFix/>
          </a:blip>
          <a:srcRect b="0" l="0" r="0" t="0"/>
          <a:stretch/>
        </p:blipFill>
        <p:spPr>
          <a:xfrm>
            <a:off x="5394960" y="3017519"/>
            <a:ext cx="3696840" cy="1616040"/>
          </a:xfrm>
          <a:prstGeom prst="rect">
            <a:avLst/>
          </a:prstGeom>
          <a:noFill/>
          <a:ln>
            <a:noFill/>
          </a:ln>
        </p:spPr>
      </p:pic>
      <p:sp>
        <p:nvSpPr>
          <p:cNvPr id="126" name="Shape 126"/>
          <p:cNvSpPr/>
          <p:nvPr/>
        </p:nvSpPr>
        <p:spPr>
          <a:xfrm>
            <a:off x="59325" y="4923175"/>
            <a:ext cx="2813100" cy="186300"/>
          </a:xfrm>
          <a:prstGeom prst="rect">
            <a:avLst/>
          </a:prstGeom>
          <a:solidFill>
            <a:srgbClr val="FFFFFF"/>
          </a:solid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76200" y="130535"/>
            <a:ext cx="8663100" cy="572100"/>
          </a:xfrm>
          <a:prstGeom prst="rect">
            <a:avLst/>
          </a:prstGeom>
          <a:noFill/>
          <a:ln>
            <a:noFill/>
          </a:ln>
        </p:spPr>
        <p:txBody>
          <a:bodyPr anchorCtr="0" anchor="ctr" bIns="91425" lIns="90000" rIns="90000" tIns="91425">
            <a:noAutofit/>
          </a:bodyPr>
          <a:lstStyle/>
          <a:p>
            <a:pPr indent="0" lvl="0" marL="0" marR="0" rtl="0" algn="l">
              <a:lnSpc>
                <a:spcPct val="100000"/>
              </a:lnSpc>
              <a:spcBef>
                <a:spcPts val="0"/>
              </a:spcBef>
              <a:buSzPct val="25000"/>
              <a:buNone/>
            </a:pPr>
            <a:r>
              <a:rPr b="1" lang="en-US" sz="2400">
                <a:solidFill>
                  <a:srgbClr val="595959"/>
                </a:solidFill>
                <a:latin typeface="Arial"/>
                <a:ea typeface="Arial"/>
                <a:cs typeface="Arial"/>
                <a:sym typeface="Arial"/>
              </a:rPr>
              <a:t>Work on Bubbly Wakes. </a:t>
            </a:r>
            <a:br>
              <a:rPr b="1" lang="en-US" sz="2400">
                <a:solidFill>
                  <a:srgbClr val="595959"/>
                </a:solidFill>
                <a:latin typeface="Arial"/>
                <a:ea typeface="Arial"/>
                <a:cs typeface="Arial"/>
                <a:sym typeface="Arial"/>
              </a:rPr>
            </a:br>
            <a:r>
              <a:rPr b="1" lang="en-US" sz="2400">
                <a:solidFill>
                  <a:srgbClr val="595959"/>
                </a:solidFill>
                <a:latin typeface="Arial"/>
                <a:ea typeface="Arial"/>
                <a:cs typeface="Arial"/>
                <a:sym typeface="Arial"/>
              </a:rPr>
              <a:t>Air Entrainment and Transport Modeling</a:t>
            </a:r>
          </a:p>
        </p:txBody>
      </p:sp>
      <p:sp>
        <p:nvSpPr>
          <p:cNvPr id="132" name="Shape 132"/>
          <p:cNvSpPr/>
          <p:nvPr/>
        </p:nvSpPr>
        <p:spPr>
          <a:xfrm>
            <a:off x="4042439" y="3603960"/>
            <a:ext cx="5009759" cy="60191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8111520" y="914400"/>
            <a:ext cx="757800" cy="34595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descr="Bubbly wake simulation around the Athena RV in turn maneuver with waves." id="134" name="Shape 134" title="Bubbly wake simulation around the Athena RV in turn maneuver with waves.">
            <a:hlinkClick r:id="rId3"/>
          </p:cNvPr>
          <p:cNvSpPr/>
          <p:nvPr/>
        </p:nvSpPr>
        <p:spPr>
          <a:xfrm>
            <a:off x="76200" y="778800"/>
            <a:ext cx="4124875" cy="3093650"/>
          </a:xfrm>
          <a:prstGeom prst="rect">
            <a:avLst/>
          </a:prstGeom>
          <a:blipFill>
            <a:blip r:embed="rId4">
              <a:alphaModFix/>
            </a:blip>
            <a:stretch>
              <a:fillRect/>
            </a:stretch>
          </a:blipFill>
          <a:ln>
            <a:noFill/>
          </a:ln>
        </p:spPr>
      </p:sp>
      <p:sp>
        <p:nvSpPr>
          <p:cNvPr id="135" name="Shape 135"/>
          <p:cNvSpPr/>
          <p:nvPr/>
        </p:nvSpPr>
        <p:spPr>
          <a:xfrm>
            <a:off x="59325" y="4923175"/>
            <a:ext cx="2813100" cy="186300"/>
          </a:xfrm>
          <a:prstGeom prst="rect">
            <a:avLst/>
          </a:prstGeom>
          <a:solidFill>
            <a:srgbClr val="FFFFFF"/>
          </a:solid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descr="Simulation of a wave breaking experiment comparing a collocated and a hybrid approach for velocity/pressure coupling for two phase bubbly flows." id="136" name="Shape 136" title="Simulation of a wave breaker experiment.">
            <a:hlinkClick r:id="rId5"/>
          </p:cNvPr>
          <p:cNvSpPr/>
          <p:nvPr/>
        </p:nvSpPr>
        <p:spPr>
          <a:xfrm>
            <a:off x="4242397" y="2099046"/>
            <a:ext cx="4825400" cy="3619050"/>
          </a:xfrm>
          <a:prstGeom prst="rect">
            <a:avLst/>
          </a:prstGeom>
          <a:blipFill>
            <a:blip r:embed="rId6">
              <a:alphaModFix/>
            </a:blip>
            <a:stretch>
              <a:fillRect/>
            </a:stretch>
          </a:blipFill>
          <a:ln>
            <a:noFill/>
          </a:ln>
        </p:spPr>
      </p:sp>
      <p:sp>
        <p:nvSpPr>
          <p:cNvPr id="137" name="Shape 137"/>
          <p:cNvSpPr txBox="1"/>
          <p:nvPr/>
        </p:nvSpPr>
        <p:spPr>
          <a:xfrm>
            <a:off x="4242400" y="864300"/>
            <a:ext cx="4880700" cy="569400"/>
          </a:xfrm>
          <a:prstGeom prst="rect">
            <a:avLst/>
          </a:prstGeom>
          <a:noFill/>
          <a:ln>
            <a:noFill/>
          </a:ln>
        </p:spPr>
        <p:txBody>
          <a:bodyPr anchorCtr="0" anchor="t" bIns="91425" lIns="91425" rIns="91425" tIns="91425">
            <a:noAutofit/>
          </a:bodyPr>
          <a:lstStyle/>
          <a:p>
            <a:pPr lvl="0">
              <a:spcBef>
                <a:spcPts val="0"/>
              </a:spcBef>
              <a:buNone/>
            </a:pPr>
            <a:r>
              <a:rPr lang="en-US" sz="1800"/>
              <a:t>Bubbly wake generated by a ship in a turn maneuver. </a:t>
            </a:r>
            <a:br>
              <a:rPr lang="en-US" sz="1800"/>
            </a:br>
            <a:r>
              <a:rPr i="1" lang="en-US" sz="1600">
                <a:latin typeface="Times New Roman"/>
                <a:ea typeface="Times New Roman"/>
                <a:cs typeface="Times New Roman"/>
                <a:sym typeface="Times New Roman"/>
              </a:rPr>
              <a:t>A Castro, P Carrica. Int. Shipbuilding Prog., 2013.</a:t>
            </a:r>
          </a:p>
        </p:txBody>
      </p:sp>
      <p:sp>
        <p:nvSpPr>
          <p:cNvPr id="138" name="Shape 138"/>
          <p:cNvSpPr txBox="1"/>
          <p:nvPr/>
        </p:nvSpPr>
        <p:spPr>
          <a:xfrm>
            <a:off x="134025" y="4075200"/>
            <a:ext cx="4009200" cy="569400"/>
          </a:xfrm>
          <a:prstGeom prst="rect">
            <a:avLst/>
          </a:prstGeom>
          <a:noFill/>
          <a:ln>
            <a:noFill/>
          </a:ln>
        </p:spPr>
        <p:txBody>
          <a:bodyPr anchorCtr="0" anchor="t" bIns="91425" lIns="91425" rIns="91425" tIns="91425">
            <a:noAutofit/>
          </a:bodyPr>
          <a:lstStyle/>
          <a:p>
            <a:pPr lvl="0">
              <a:spcBef>
                <a:spcPts val="0"/>
              </a:spcBef>
              <a:buNone/>
            </a:pPr>
            <a:r>
              <a:rPr lang="en-US" sz="1800"/>
              <a:t>Wave breaking simulation experiments with bubble entrainment.</a:t>
            </a:r>
          </a:p>
          <a:p>
            <a:pPr lvl="0" rtl="0">
              <a:spcBef>
                <a:spcPts val="0"/>
              </a:spcBef>
              <a:buNone/>
            </a:pPr>
            <a:r>
              <a:rPr i="1" lang="en-US" sz="1600">
                <a:solidFill>
                  <a:schemeClr val="dk1"/>
                </a:solidFill>
                <a:latin typeface="Times New Roman"/>
                <a:ea typeface="Times New Roman"/>
                <a:cs typeface="Times New Roman"/>
                <a:sym typeface="Times New Roman"/>
              </a:rPr>
              <a:t>J Li, A Castro, P Carrica, IJNMF 2015.</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116640" y="55800"/>
            <a:ext cx="8022959" cy="572039"/>
          </a:xfrm>
          <a:prstGeom prst="rect">
            <a:avLst/>
          </a:prstGeom>
          <a:noFill/>
          <a:ln>
            <a:noFill/>
          </a:ln>
        </p:spPr>
        <p:txBody>
          <a:bodyPr anchorCtr="0" anchor="ctr" bIns="91425" lIns="90000" rIns="90000" tIns="91425">
            <a:noAutofit/>
          </a:bodyPr>
          <a:lstStyle/>
          <a:p>
            <a:pPr indent="0" lvl="0" marL="0" marR="0" rtl="0" algn="l">
              <a:lnSpc>
                <a:spcPct val="100000"/>
              </a:lnSpc>
              <a:spcBef>
                <a:spcPts val="0"/>
              </a:spcBef>
              <a:buSzPct val="25000"/>
              <a:buNone/>
            </a:pPr>
            <a:r>
              <a:rPr b="1" lang="en-US" sz="3000">
                <a:solidFill>
                  <a:srgbClr val="595959"/>
                </a:solidFill>
                <a:latin typeface="Arial"/>
                <a:ea typeface="Arial"/>
                <a:cs typeface="Arial"/>
                <a:sym typeface="Arial"/>
              </a:rPr>
              <a:t>Importance of V&amp;V in Simulation: KCS </a:t>
            </a:r>
          </a:p>
        </p:txBody>
      </p:sp>
      <p:pic>
        <p:nvPicPr>
          <p:cNvPr id="144" name="Shape 144"/>
          <p:cNvPicPr preferRelativeResize="0"/>
          <p:nvPr/>
        </p:nvPicPr>
        <p:blipFill rotWithShape="1">
          <a:blip r:embed="rId3">
            <a:alphaModFix/>
          </a:blip>
          <a:srcRect b="0" l="0" r="0" t="0"/>
          <a:stretch/>
        </p:blipFill>
        <p:spPr>
          <a:xfrm>
            <a:off x="1800" y="2343240"/>
            <a:ext cx="3474360" cy="2742839"/>
          </a:xfrm>
          <a:prstGeom prst="rect">
            <a:avLst/>
          </a:prstGeom>
          <a:noFill/>
          <a:ln>
            <a:noFill/>
          </a:ln>
        </p:spPr>
      </p:pic>
      <p:pic>
        <p:nvPicPr>
          <p:cNvPr id="145" name="Shape 145"/>
          <p:cNvPicPr preferRelativeResize="0"/>
          <p:nvPr/>
        </p:nvPicPr>
        <p:blipFill rotWithShape="1">
          <a:blip r:embed="rId4">
            <a:alphaModFix/>
          </a:blip>
          <a:srcRect b="0" l="0" r="3175" t="0"/>
          <a:stretch/>
        </p:blipFill>
        <p:spPr>
          <a:xfrm>
            <a:off x="3474724" y="1171450"/>
            <a:ext cx="5577600" cy="2504100"/>
          </a:xfrm>
          <a:prstGeom prst="rect">
            <a:avLst/>
          </a:prstGeom>
          <a:noFill/>
          <a:ln>
            <a:noFill/>
          </a:ln>
        </p:spPr>
      </p:pic>
      <p:sp>
        <p:nvSpPr>
          <p:cNvPr id="146" name="Shape 146"/>
          <p:cNvSpPr/>
          <p:nvPr/>
        </p:nvSpPr>
        <p:spPr>
          <a:xfrm>
            <a:off x="4042439" y="3603960"/>
            <a:ext cx="5009759" cy="601919"/>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lang="en-US" sz="1800">
                <a:latin typeface="Arial"/>
                <a:ea typeface="Arial"/>
                <a:cs typeface="Arial"/>
                <a:sym typeface="Arial"/>
              </a:rPr>
              <a:t>Free surface elevation at the contact line with the ship's hull</a:t>
            </a:r>
          </a:p>
        </p:txBody>
      </p:sp>
      <p:sp>
        <p:nvSpPr>
          <p:cNvPr id="147" name="Shape 147"/>
          <p:cNvSpPr/>
          <p:nvPr/>
        </p:nvSpPr>
        <p:spPr>
          <a:xfrm>
            <a:off x="3474730" y="4444169"/>
            <a:ext cx="5009700" cy="345900"/>
          </a:xfrm>
          <a:prstGeom prst="rect">
            <a:avLst/>
          </a:prstGeom>
          <a:noFill/>
          <a:ln>
            <a:noFill/>
          </a:ln>
        </p:spPr>
        <p:txBody>
          <a:bodyPr anchorCtr="0" anchor="t" bIns="45000" lIns="90000" rIns="90000" tIns="45000">
            <a:noAutofit/>
          </a:bodyPr>
          <a:lstStyle/>
          <a:p>
            <a:pPr indent="0" lvl="0" marL="0" marR="0" rtl="0">
              <a:lnSpc>
                <a:spcPct val="100000"/>
              </a:lnSpc>
              <a:spcBef>
                <a:spcPts val="0"/>
              </a:spcBef>
              <a:buSzPct val="25000"/>
              <a:buNone/>
            </a:pPr>
            <a:r>
              <a:rPr lang="en-US" sz="1800">
                <a:latin typeface="Arial"/>
                <a:ea typeface="Arial"/>
                <a:cs typeface="Arial"/>
                <a:sym typeface="Arial"/>
              </a:rPr>
              <a:t>Open water propeller characteristics</a:t>
            </a:r>
          </a:p>
        </p:txBody>
      </p:sp>
      <p:pic>
        <p:nvPicPr>
          <p:cNvPr id="148" name="Shape 148"/>
          <p:cNvPicPr preferRelativeResize="0"/>
          <p:nvPr/>
        </p:nvPicPr>
        <p:blipFill rotWithShape="1">
          <a:blip r:embed="rId5">
            <a:alphaModFix/>
          </a:blip>
          <a:srcRect b="0" l="0" r="0" t="0"/>
          <a:stretch/>
        </p:blipFill>
        <p:spPr>
          <a:xfrm>
            <a:off x="363960" y="1188720"/>
            <a:ext cx="3018959" cy="1279800"/>
          </a:xfrm>
          <a:prstGeom prst="rect">
            <a:avLst/>
          </a:prstGeom>
          <a:noFill/>
          <a:ln>
            <a:noFill/>
          </a:ln>
        </p:spPr>
      </p:pic>
      <p:sp>
        <p:nvSpPr>
          <p:cNvPr id="149" name="Shape 149"/>
          <p:cNvSpPr/>
          <p:nvPr/>
        </p:nvSpPr>
        <p:spPr>
          <a:xfrm>
            <a:off x="7501426" y="897450"/>
            <a:ext cx="983100" cy="3459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lang="en-US" sz="1800" u="sng">
                <a:solidFill>
                  <a:schemeClr val="hlink"/>
                </a:solidFill>
                <a:latin typeface="Arial"/>
                <a:ea typeface="Arial"/>
                <a:cs typeface="Arial"/>
                <a:sym typeface="Arial"/>
                <a:hlinkClick r:id="rId6"/>
              </a:rPr>
              <a:t>Video</a:t>
            </a:r>
          </a:p>
        </p:txBody>
      </p:sp>
      <p:sp>
        <p:nvSpPr>
          <p:cNvPr id="150" name="Shape 150"/>
          <p:cNvSpPr/>
          <p:nvPr/>
        </p:nvSpPr>
        <p:spPr>
          <a:xfrm>
            <a:off x="91440" y="640079"/>
            <a:ext cx="6803639" cy="3459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lang="en-US" sz="1600">
                <a:latin typeface="Times New Roman"/>
                <a:ea typeface="Times New Roman"/>
                <a:cs typeface="Times New Roman"/>
                <a:sym typeface="Times New Roman"/>
              </a:rPr>
              <a:t>A Castro, P Carrica, F Stern. Computers &amp; Fluids. 2011.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p:nvPr/>
        </p:nvSpPr>
        <p:spPr>
          <a:xfrm>
            <a:off x="76200" y="-220300"/>
            <a:ext cx="8778300" cy="720900"/>
          </a:xfrm>
          <a:prstGeom prst="rect">
            <a:avLst/>
          </a:prstGeom>
          <a:noFill/>
          <a:ln>
            <a:noFill/>
          </a:ln>
        </p:spPr>
        <p:txBody>
          <a:bodyPr anchorCtr="0" anchor="t" bIns="91425" lIns="90000" rIns="90000" tIns="91425">
            <a:noAutofit/>
          </a:bodyPr>
          <a:lstStyle/>
          <a:p>
            <a:pPr indent="0" lvl="0" marL="0" marR="0" rtl="0" algn="l">
              <a:lnSpc>
                <a:spcPct val="100000"/>
              </a:lnSpc>
              <a:spcBef>
                <a:spcPts val="0"/>
              </a:spcBef>
              <a:buNone/>
            </a:pPr>
            <a:r>
              <a:t/>
            </a:r>
            <a:endParaRPr sz="1800"/>
          </a:p>
          <a:p>
            <a:pPr indent="0" lvl="0" marL="0" marR="0" rtl="0" algn="l">
              <a:lnSpc>
                <a:spcPct val="100000"/>
              </a:lnSpc>
              <a:spcBef>
                <a:spcPts val="0"/>
              </a:spcBef>
              <a:buSzPct val="25000"/>
              <a:buNone/>
            </a:pPr>
            <a:r>
              <a:rPr b="1" i="1" lang="en-US" sz="1800"/>
              <a:t>MBD Modeling of Cables</a:t>
            </a:r>
            <a:r>
              <a:rPr b="1" i="1" lang="en-US" sz="1800">
                <a:solidFill>
                  <a:srgbClr val="000000"/>
                </a:solidFill>
                <a:latin typeface="Arial"/>
                <a:ea typeface="Arial"/>
                <a:cs typeface="Arial"/>
                <a:sym typeface="Arial"/>
              </a:rPr>
              <a:t>.</a:t>
            </a:r>
          </a:p>
          <a:p>
            <a:pPr indent="0" lvl="0" marL="0" marR="0" rtl="0" algn="l">
              <a:lnSpc>
                <a:spcPct val="79000"/>
              </a:lnSpc>
              <a:spcBef>
                <a:spcPts val="0"/>
              </a:spcBef>
              <a:buNone/>
            </a:pPr>
            <a:r>
              <a:t/>
            </a:r>
            <a:endParaRPr sz="1800"/>
          </a:p>
          <a:p>
            <a:pPr indent="0" lvl="0" marL="0" marR="0" rtl="0" algn="l">
              <a:lnSpc>
                <a:spcPct val="100000"/>
              </a:lnSpc>
              <a:spcBef>
                <a:spcPts val="0"/>
              </a:spcBef>
              <a:buNone/>
            </a:pPr>
            <a:r>
              <a:t/>
            </a:r>
            <a:endParaRPr sz="1800"/>
          </a:p>
        </p:txBody>
      </p:sp>
      <p:sp>
        <p:nvSpPr>
          <p:cNvPr id="156" name="Shape 156"/>
          <p:cNvSpPr/>
          <p:nvPr/>
        </p:nvSpPr>
        <p:spPr>
          <a:xfrm>
            <a:off x="59325" y="4923175"/>
            <a:ext cx="2813100" cy="186300"/>
          </a:xfrm>
          <a:prstGeom prst="rect">
            <a:avLst/>
          </a:prstGeom>
          <a:solidFill>
            <a:srgbClr val="FFFFFF"/>
          </a:solid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57" name="Shape 157"/>
          <p:cNvPicPr preferRelativeResize="0"/>
          <p:nvPr/>
        </p:nvPicPr>
        <p:blipFill>
          <a:blip r:embed="rId3">
            <a:alphaModFix/>
          </a:blip>
          <a:stretch>
            <a:fillRect/>
          </a:stretch>
        </p:blipFill>
        <p:spPr>
          <a:xfrm>
            <a:off x="5749100" y="69550"/>
            <a:ext cx="3283047" cy="1817149"/>
          </a:xfrm>
          <a:prstGeom prst="rect">
            <a:avLst/>
          </a:prstGeom>
          <a:noFill/>
          <a:ln>
            <a:noFill/>
          </a:ln>
        </p:spPr>
      </p:pic>
      <p:sp>
        <p:nvSpPr>
          <p:cNvPr descr="Iso-surfaces of Q colored with velocity magnitude." id="158" name="Shape 158" title="Rising buoy with cable.">
            <a:hlinkClick r:id="rId4"/>
          </p:cNvPr>
          <p:cNvSpPr/>
          <p:nvPr/>
        </p:nvSpPr>
        <p:spPr>
          <a:xfrm>
            <a:off x="418850" y="500599"/>
            <a:ext cx="3594225" cy="2695674"/>
          </a:xfrm>
          <a:prstGeom prst="rect">
            <a:avLst/>
          </a:prstGeom>
          <a:blipFill>
            <a:blip r:embed="rId5">
              <a:alphaModFix/>
            </a:blip>
            <a:stretch>
              <a:fillRect/>
            </a:stretch>
          </a:blipFill>
          <a:ln>
            <a:noFill/>
          </a:ln>
        </p:spPr>
      </p:sp>
      <p:pic>
        <p:nvPicPr>
          <p:cNvPr id="159" name="Shape 159"/>
          <p:cNvPicPr preferRelativeResize="0"/>
          <p:nvPr/>
        </p:nvPicPr>
        <p:blipFill>
          <a:blip r:embed="rId6">
            <a:alphaModFix/>
          </a:blip>
          <a:stretch>
            <a:fillRect/>
          </a:stretch>
        </p:blipFill>
        <p:spPr>
          <a:xfrm>
            <a:off x="4939125" y="1967449"/>
            <a:ext cx="3721135" cy="2913648"/>
          </a:xfrm>
          <a:prstGeom prst="rect">
            <a:avLst/>
          </a:prstGeom>
          <a:noFill/>
          <a:ln>
            <a:noFill/>
          </a:ln>
        </p:spPr>
      </p:pic>
      <p:sp>
        <p:nvSpPr>
          <p:cNvPr id="160" name="Shape 160"/>
          <p:cNvSpPr txBox="1"/>
          <p:nvPr/>
        </p:nvSpPr>
        <p:spPr>
          <a:xfrm>
            <a:off x="7037450" y="3795050"/>
            <a:ext cx="1674900" cy="542700"/>
          </a:xfrm>
          <a:prstGeom prst="rect">
            <a:avLst/>
          </a:prstGeom>
          <a:noFill/>
          <a:ln>
            <a:noFill/>
          </a:ln>
        </p:spPr>
        <p:txBody>
          <a:bodyPr anchorCtr="0" anchor="t" bIns="91425" lIns="91425" rIns="91425" tIns="91425">
            <a:noAutofit/>
          </a:bodyPr>
          <a:lstStyle/>
          <a:p>
            <a:pPr lvl="0">
              <a:spcBef>
                <a:spcPts val="0"/>
              </a:spcBef>
              <a:buNone/>
            </a:pPr>
            <a:r>
              <a:rPr lang="en-US" sz="1800"/>
              <a:t>Validation</a:t>
            </a:r>
          </a:p>
        </p:txBody>
      </p:sp>
      <p:sp>
        <p:nvSpPr>
          <p:cNvPr id="161" name="Shape 161"/>
          <p:cNvSpPr txBox="1"/>
          <p:nvPr/>
        </p:nvSpPr>
        <p:spPr>
          <a:xfrm>
            <a:off x="4541375" y="200850"/>
            <a:ext cx="3220800" cy="542700"/>
          </a:xfrm>
          <a:prstGeom prst="rect">
            <a:avLst/>
          </a:prstGeom>
          <a:noFill/>
          <a:ln>
            <a:noFill/>
          </a:ln>
        </p:spPr>
        <p:txBody>
          <a:bodyPr anchorCtr="0" anchor="t" bIns="91425" lIns="91425" rIns="91425" tIns="91425">
            <a:noAutofit/>
          </a:bodyPr>
          <a:lstStyle/>
          <a:p>
            <a:pPr lvl="0" rtl="0">
              <a:spcBef>
                <a:spcPts val="0"/>
              </a:spcBef>
              <a:buNone/>
            </a:pPr>
            <a:r>
              <a:rPr lang="en-US" sz="1800"/>
              <a:t>Rigid links connected with beam elements.</a:t>
            </a:r>
          </a:p>
        </p:txBody>
      </p:sp>
      <p:sp>
        <p:nvSpPr>
          <p:cNvPr id="162" name="Shape 162"/>
          <p:cNvSpPr txBox="1"/>
          <p:nvPr/>
        </p:nvSpPr>
        <p:spPr>
          <a:xfrm>
            <a:off x="286100" y="3430675"/>
            <a:ext cx="3594300" cy="687300"/>
          </a:xfrm>
          <a:prstGeom prst="rect">
            <a:avLst/>
          </a:prstGeom>
          <a:noFill/>
          <a:ln>
            <a:noFill/>
          </a:ln>
        </p:spPr>
        <p:txBody>
          <a:bodyPr anchorCtr="0" anchor="t" bIns="91425" lIns="91425" rIns="91425" tIns="91425">
            <a:noAutofit/>
          </a:bodyPr>
          <a:lstStyle/>
          <a:p>
            <a:pPr lvl="0" rtl="0" algn="ctr">
              <a:spcBef>
                <a:spcPts val="0"/>
              </a:spcBef>
              <a:buNone/>
            </a:pPr>
            <a:r>
              <a:rPr lang="en-US" sz="1800"/>
              <a:t>Model includes hydrodynamic forces on the cable: Drag, virtual mass, buoyancy.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p:nvPr/>
        </p:nvSpPr>
        <p:spPr>
          <a:xfrm>
            <a:off x="2126825" y="-127099"/>
            <a:ext cx="5486100" cy="779700"/>
          </a:xfrm>
          <a:prstGeom prst="rect">
            <a:avLst/>
          </a:prstGeom>
          <a:noFill/>
          <a:ln>
            <a:noFill/>
          </a:ln>
        </p:spPr>
        <p:txBody>
          <a:bodyPr anchorCtr="0" anchor="t" bIns="91425" lIns="90000" rIns="90000" tIns="91425">
            <a:noAutofit/>
          </a:bodyPr>
          <a:lstStyle/>
          <a:p>
            <a:pPr indent="0" lvl="0" marL="0" marR="0" rtl="0" algn="l">
              <a:lnSpc>
                <a:spcPct val="100000"/>
              </a:lnSpc>
              <a:spcBef>
                <a:spcPts val="0"/>
              </a:spcBef>
              <a:buNone/>
            </a:pPr>
            <a:r>
              <a:t/>
            </a:r>
            <a:endParaRPr sz="1800"/>
          </a:p>
          <a:p>
            <a:pPr indent="0" lvl="0" marL="0" marR="0" rtl="0" algn="l">
              <a:lnSpc>
                <a:spcPct val="79000"/>
              </a:lnSpc>
              <a:spcBef>
                <a:spcPts val="0"/>
              </a:spcBef>
              <a:buSzPct val="25000"/>
              <a:buNone/>
            </a:pPr>
            <a:r>
              <a:rPr b="1" i="1" lang="en-US" sz="1800"/>
              <a:t>Simulation of a Recovery Scenario</a:t>
            </a:r>
          </a:p>
          <a:p>
            <a:pPr indent="0" lvl="0" marL="0" marR="0" rtl="0" algn="l">
              <a:lnSpc>
                <a:spcPct val="100000"/>
              </a:lnSpc>
              <a:spcBef>
                <a:spcPts val="0"/>
              </a:spcBef>
              <a:buNone/>
            </a:pPr>
            <a:r>
              <a:t/>
            </a:r>
            <a:endParaRPr sz="1800"/>
          </a:p>
        </p:txBody>
      </p:sp>
      <p:sp>
        <p:nvSpPr>
          <p:cNvPr id="168" name="Shape 168" title="AthenaJoubertRecovery">
            <a:hlinkClick r:id="rId3"/>
          </p:cNvPr>
          <p:cNvSpPr/>
          <p:nvPr/>
        </p:nvSpPr>
        <p:spPr>
          <a:xfrm>
            <a:off x="152375" y="879250"/>
            <a:ext cx="5256325" cy="3942250"/>
          </a:xfrm>
          <a:prstGeom prst="rect">
            <a:avLst/>
          </a:prstGeom>
          <a:blipFill>
            <a:blip r:embed="rId4">
              <a:alphaModFix/>
            </a:blip>
            <a:stretch>
              <a:fillRect/>
            </a:stretch>
          </a:blipFill>
          <a:ln>
            <a:noFill/>
          </a:ln>
        </p:spPr>
      </p:sp>
      <p:sp>
        <p:nvSpPr>
          <p:cNvPr id="169" name="Shape 169"/>
          <p:cNvSpPr/>
          <p:nvPr/>
        </p:nvSpPr>
        <p:spPr>
          <a:xfrm>
            <a:off x="59325" y="4923175"/>
            <a:ext cx="2813100" cy="186300"/>
          </a:xfrm>
          <a:prstGeom prst="rect">
            <a:avLst/>
          </a:prstGeom>
          <a:solidFill>
            <a:srgbClr val="FFFFFF"/>
          </a:solid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txBox="1"/>
          <p:nvPr/>
        </p:nvSpPr>
        <p:spPr>
          <a:xfrm>
            <a:off x="5524825" y="779575"/>
            <a:ext cx="3567300" cy="5694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Discretized propellers and rudders for both the ship and the UUV.</a:t>
            </a:r>
            <a:br>
              <a:rPr lang="en-US"/>
            </a:br>
          </a:p>
          <a:p>
            <a:pPr indent="-228600" lvl="0" marL="457200" rtl="0">
              <a:spcBef>
                <a:spcPts val="0"/>
              </a:spcBef>
              <a:buChar char="●"/>
            </a:pPr>
            <a:r>
              <a:rPr lang="en-US"/>
              <a:t>Simulation on irregular waves.</a:t>
            </a:r>
            <a:br>
              <a:rPr lang="en-US"/>
            </a:br>
          </a:p>
          <a:p>
            <a:pPr indent="-228600" lvl="0" marL="457200" rtl="0">
              <a:spcBef>
                <a:spcPts val="0"/>
              </a:spcBef>
              <a:buChar char="●"/>
            </a:pPr>
            <a:r>
              <a:rPr lang="en-US"/>
              <a:t>Cruise and heading control for ship.</a:t>
            </a:r>
            <a:br>
              <a:rPr lang="en-US"/>
            </a:br>
          </a:p>
          <a:p>
            <a:pPr indent="-228600" lvl="0" marL="457200" rtl="0">
              <a:spcBef>
                <a:spcPts val="0"/>
              </a:spcBef>
              <a:buChar char="●"/>
            </a:pPr>
            <a:r>
              <a:rPr lang="en-US"/>
              <a:t>UUV follows a target point at the stern of the ship. </a:t>
            </a:r>
            <a:br>
              <a:rPr lang="en-US"/>
            </a:br>
          </a:p>
          <a:p>
            <a:pPr indent="-228600" lvl="0" marL="457200" rtl="0">
              <a:spcBef>
                <a:spcPts val="0"/>
              </a:spcBef>
              <a:buChar char="●"/>
            </a:pPr>
            <a:r>
              <a:rPr lang="en-US"/>
              <a:t>UUV’s rudders controlled to follow target point.</a:t>
            </a:r>
            <a:br>
              <a:rPr lang="en-US"/>
            </a:br>
          </a:p>
          <a:p>
            <a:pPr indent="-228600" lvl="0" marL="457200" rtl="0">
              <a:spcBef>
                <a:spcPts val="0"/>
              </a:spcBef>
              <a:buChar char="●"/>
            </a:pPr>
            <a:r>
              <a:rPr lang="en-US"/>
              <a:t>Crane implements a simple PD control strategy for the end effector.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p:nvPr/>
        </p:nvSpPr>
        <p:spPr>
          <a:xfrm>
            <a:off x="116640" y="55800"/>
            <a:ext cx="8022959" cy="572039"/>
          </a:xfrm>
          <a:prstGeom prst="rect">
            <a:avLst/>
          </a:prstGeom>
          <a:noFill/>
          <a:ln>
            <a:noFill/>
          </a:ln>
        </p:spPr>
        <p:txBody>
          <a:bodyPr anchorCtr="0" anchor="ctr" bIns="91425" lIns="90000" rIns="90000" tIns="91425">
            <a:noAutofit/>
          </a:bodyPr>
          <a:lstStyle/>
          <a:p>
            <a:pPr indent="0" lvl="0" marL="0" marR="0" rtl="0" algn="l">
              <a:lnSpc>
                <a:spcPct val="100000"/>
              </a:lnSpc>
              <a:spcBef>
                <a:spcPts val="0"/>
              </a:spcBef>
              <a:buSzPct val="25000"/>
              <a:buNone/>
            </a:pPr>
            <a:r>
              <a:rPr b="1" lang="en-US" sz="3000">
                <a:solidFill>
                  <a:srgbClr val="595959"/>
                </a:solidFill>
                <a:latin typeface="Arial"/>
                <a:ea typeface="Arial"/>
                <a:cs typeface="Arial"/>
                <a:sym typeface="Arial"/>
              </a:rPr>
              <a:t>Soft Robotics Research at TRI</a:t>
            </a:r>
          </a:p>
        </p:txBody>
      </p:sp>
      <p:sp>
        <p:nvSpPr>
          <p:cNvPr id="176" name="Shape 176"/>
          <p:cNvSpPr/>
          <p:nvPr/>
        </p:nvSpPr>
        <p:spPr>
          <a:xfrm>
            <a:off x="91440" y="223560"/>
            <a:ext cx="5593680" cy="4165560"/>
          </a:xfrm>
          <a:prstGeom prst="rect">
            <a:avLst/>
          </a:prstGeom>
          <a:noFill/>
          <a:ln>
            <a:noFill/>
          </a:ln>
        </p:spPr>
        <p:txBody>
          <a:bodyPr anchorCtr="0" anchor="t" bIns="91425" lIns="90000" rIns="90000" tIns="91425">
            <a:noAutofit/>
          </a:bodyPr>
          <a:lstStyle/>
          <a:p>
            <a:pPr indent="0" lvl="0" marL="0" marR="0" rtl="0" algn="l">
              <a:lnSpc>
                <a:spcPct val="100000"/>
              </a:lnSpc>
              <a:spcBef>
                <a:spcPts val="0"/>
              </a:spcBef>
              <a:buNone/>
            </a:pPr>
            <a:r>
              <a:t/>
            </a:r>
            <a:endParaRPr sz="1800"/>
          </a:p>
          <a:p>
            <a:pPr indent="0" lvl="0" marL="0" marR="0" rtl="0" algn="l">
              <a:lnSpc>
                <a:spcPct val="100000"/>
              </a:lnSpc>
              <a:spcBef>
                <a:spcPts val="0"/>
              </a:spcBef>
              <a:buClr>
                <a:srgbClr val="000000"/>
              </a:buClr>
              <a:buSzPct val="100000"/>
              <a:buFont typeface="Arial"/>
              <a:buChar char="•"/>
            </a:pPr>
            <a:r>
              <a:rPr lang="en-US" sz="1800"/>
              <a:t> </a:t>
            </a:r>
            <a:r>
              <a:rPr lang="en-US" sz="1800">
                <a:solidFill>
                  <a:srgbClr val="000000"/>
                </a:solidFill>
                <a:latin typeface="Arial"/>
                <a:ea typeface="Arial"/>
                <a:cs typeface="Arial"/>
                <a:sym typeface="Arial"/>
              </a:rPr>
              <a:t>Mechanical compliance. </a:t>
            </a:r>
          </a:p>
          <a:p>
            <a:pPr indent="0" lvl="0" marL="0" marR="0" rtl="0" algn="l">
              <a:lnSpc>
                <a:spcPct val="100000"/>
              </a:lnSpc>
              <a:spcBef>
                <a:spcPts val="0"/>
              </a:spcBef>
              <a:buClr>
                <a:srgbClr val="000000"/>
              </a:buClr>
              <a:buSzPct val="100000"/>
              <a:buFont typeface="Arial"/>
              <a:buChar char="•"/>
            </a:pPr>
            <a:r>
              <a:rPr lang="en-US" sz="1800"/>
              <a:t> </a:t>
            </a:r>
            <a:r>
              <a:rPr lang="en-US" sz="1800">
                <a:solidFill>
                  <a:srgbClr val="000000"/>
                </a:solidFill>
                <a:latin typeface="Arial"/>
                <a:ea typeface="Arial"/>
                <a:cs typeface="Arial"/>
                <a:sym typeface="Arial"/>
              </a:rPr>
              <a:t>Grasping without detailed kinematics models.</a:t>
            </a:r>
          </a:p>
          <a:p>
            <a:pPr indent="0" lvl="0" marL="0" marR="0" rtl="0" algn="l">
              <a:lnSpc>
                <a:spcPct val="100000"/>
              </a:lnSpc>
              <a:spcBef>
                <a:spcPts val="0"/>
              </a:spcBef>
              <a:buClr>
                <a:srgbClr val="000000"/>
              </a:buClr>
              <a:buSzPct val="100000"/>
              <a:buFont typeface="Arial"/>
              <a:buChar char="•"/>
            </a:pPr>
            <a:r>
              <a:rPr lang="en-US" sz="1800"/>
              <a:t> </a:t>
            </a:r>
            <a:r>
              <a:rPr lang="en-US" sz="1800">
                <a:solidFill>
                  <a:srgbClr val="000000"/>
                </a:solidFill>
                <a:latin typeface="Arial"/>
                <a:ea typeface="Arial"/>
                <a:cs typeface="Arial"/>
                <a:sym typeface="Arial"/>
              </a:rPr>
              <a:t>Walking without detailed knowledge of terrains.</a:t>
            </a:r>
          </a:p>
          <a:p>
            <a:pPr indent="0" lvl="0" marL="0" marR="0" rtl="0" algn="l">
              <a:lnSpc>
                <a:spcPct val="100000"/>
              </a:lnSpc>
              <a:spcBef>
                <a:spcPts val="0"/>
              </a:spcBef>
              <a:buClr>
                <a:srgbClr val="000000"/>
              </a:buClr>
              <a:buSzPct val="100000"/>
              <a:buFont typeface="Arial"/>
              <a:buChar char="•"/>
            </a:pPr>
            <a:r>
              <a:rPr lang="en-US" sz="1800"/>
              <a:t> </a:t>
            </a:r>
            <a:r>
              <a:rPr lang="en-US" sz="1800">
                <a:solidFill>
                  <a:srgbClr val="000000"/>
                </a:solidFill>
                <a:latin typeface="Arial"/>
                <a:ea typeface="Arial"/>
                <a:cs typeface="Arial"/>
                <a:sym typeface="Arial"/>
              </a:rPr>
              <a:t>Safety due to softness.</a:t>
            </a:r>
          </a:p>
          <a:p>
            <a:pPr indent="0" lvl="0" marL="0" marR="0" rtl="0" algn="l">
              <a:lnSpc>
                <a:spcPct val="100000"/>
              </a:lnSpc>
              <a:spcBef>
                <a:spcPts val="0"/>
              </a:spcBef>
              <a:buClr>
                <a:srgbClr val="000000"/>
              </a:buClr>
              <a:buSzPct val="100000"/>
              <a:buFont typeface="Arial"/>
              <a:buChar char="•"/>
            </a:pPr>
            <a:r>
              <a:rPr lang="en-US" sz="1800"/>
              <a:t> </a:t>
            </a:r>
            <a:r>
              <a:rPr lang="en-US" sz="1800">
                <a:solidFill>
                  <a:srgbClr val="000000"/>
                </a:solidFill>
                <a:latin typeface="Arial"/>
                <a:ea typeface="Arial"/>
                <a:cs typeface="Arial"/>
                <a:sym typeface="Arial"/>
              </a:rPr>
              <a:t>Incredible progress on manufacturing and instrumenting soft mechanisms.</a:t>
            </a:r>
          </a:p>
          <a:p>
            <a:pPr indent="0" lvl="0" marL="0" marR="0" rtl="0" algn="l">
              <a:lnSpc>
                <a:spcPct val="100000"/>
              </a:lnSpc>
              <a:spcBef>
                <a:spcPts val="0"/>
              </a:spcBef>
              <a:buClr>
                <a:srgbClr val="000000"/>
              </a:buClr>
              <a:buSzPct val="100000"/>
              <a:buFont typeface="Arial"/>
              <a:buChar char="•"/>
            </a:pPr>
            <a:r>
              <a:rPr lang="en-US" sz="1800"/>
              <a:t> </a:t>
            </a:r>
            <a:r>
              <a:rPr lang="en-US" sz="1800">
                <a:solidFill>
                  <a:srgbClr val="000000"/>
                </a:solidFill>
                <a:latin typeface="Arial"/>
                <a:ea typeface="Arial"/>
                <a:cs typeface="Arial"/>
                <a:sym typeface="Arial"/>
              </a:rPr>
              <a:t>High precision actuation and sensing might get replaced by these lower precision/low cost solutions.</a:t>
            </a:r>
          </a:p>
        </p:txBody>
      </p:sp>
      <p:pic>
        <p:nvPicPr>
          <p:cNvPr id="177" name="Shape 177"/>
          <p:cNvPicPr preferRelativeResize="0"/>
          <p:nvPr/>
        </p:nvPicPr>
        <p:blipFill rotWithShape="1">
          <a:blip r:embed="rId3">
            <a:alphaModFix/>
          </a:blip>
          <a:srcRect b="0" l="0" r="0" t="0"/>
          <a:stretch/>
        </p:blipFill>
        <p:spPr>
          <a:xfrm>
            <a:off x="5924519" y="457200"/>
            <a:ext cx="3128040" cy="2017799"/>
          </a:xfrm>
          <a:prstGeom prst="rect">
            <a:avLst/>
          </a:prstGeom>
          <a:noFill/>
          <a:ln>
            <a:noFill/>
          </a:ln>
        </p:spPr>
      </p:pic>
      <p:sp>
        <p:nvSpPr>
          <p:cNvPr id="178" name="Shape 178"/>
          <p:cNvSpPr txBox="1"/>
          <p:nvPr/>
        </p:nvSpPr>
        <p:spPr>
          <a:xfrm>
            <a:off x="5760719" y="2527559"/>
            <a:ext cx="3111480" cy="689759"/>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lang="en-US" sz="1400">
                <a:latin typeface="Arial"/>
                <a:ea typeface="Arial"/>
                <a:cs typeface="Arial"/>
                <a:sym typeface="Arial"/>
              </a:rPr>
              <a:t>3D Printed Soft Skin</a:t>
            </a:r>
          </a:p>
          <a:p>
            <a:pPr indent="0" lvl="0" marL="0" marR="0" rtl="0" algn="ctr">
              <a:spcBef>
                <a:spcPts val="0"/>
              </a:spcBef>
              <a:buSzPct val="25000"/>
              <a:buNone/>
            </a:pPr>
            <a:r>
              <a:rPr lang="en-US" sz="1400">
                <a:latin typeface="Arial"/>
                <a:ea typeface="Arial"/>
                <a:cs typeface="Arial"/>
                <a:sym typeface="Arial"/>
              </a:rPr>
              <a:t>J Kim, A Alspach, K Yamane. </a:t>
            </a:r>
          </a:p>
          <a:p>
            <a:pPr indent="0" lvl="0" marL="0" marR="0" rtl="0" algn="ctr">
              <a:spcBef>
                <a:spcPts val="0"/>
              </a:spcBef>
              <a:buSzPct val="25000"/>
              <a:buNone/>
            </a:pPr>
            <a:r>
              <a:rPr lang="en-US" sz="1400">
                <a:latin typeface="Arial"/>
                <a:ea typeface="Arial"/>
                <a:cs typeface="Arial"/>
                <a:sym typeface="Arial"/>
              </a:rPr>
              <a:t>Disney Research (</a:t>
            </a:r>
            <a:r>
              <a:rPr lang="en-US"/>
              <a:t>2015</a:t>
            </a:r>
            <a:r>
              <a:rPr lang="en-US" sz="1400">
                <a:latin typeface="Arial"/>
                <a:ea typeface="Arial"/>
                <a:cs typeface="Arial"/>
                <a:sym typeface="Arial"/>
              </a:rPr>
              <a:t>).</a:t>
            </a:r>
          </a:p>
        </p:txBody>
      </p:sp>
      <p:pic>
        <p:nvPicPr>
          <p:cNvPr id="179" name="Shape 179"/>
          <p:cNvPicPr preferRelativeResize="0"/>
          <p:nvPr/>
        </p:nvPicPr>
        <p:blipFill rotWithShape="1">
          <a:blip r:embed="rId4">
            <a:alphaModFix/>
          </a:blip>
          <a:srcRect b="0" l="0" r="0" t="0"/>
          <a:stretch/>
        </p:blipFill>
        <p:spPr>
          <a:xfrm>
            <a:off x="45000" y="3144959"/>
            <a:ext cx="3338279" cy="1949040"/>
          </a:xfrm>
          <a:prstGeom prst="rect">
            <a:avLst/>
          </a:prstGeom>
          <a:noFill/>
          <a:ln>
            <a:noFill/>
          </a:ln>
        </p:spPr>
      </p:pic>
      <p:sp>
        <p:nvSpPr>
          <p:cNvPr id="180" name="Shape 180"/>
          <p:cNvSpPr txBox="1"/>
          <p:nvPr/>
        </p:nvSpPr>
        <p:spPr>
          <a:xfrm>
            <a:off x="3200400" y="4604039"/>
            <a:ext cx="3931919" cy="489960"/>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lang="en-US" sz="1400">
                <a:latin typeface="Arial"/>
                <a:ea typeface="Arial"/>
                <a:cs typeface="Arial"/>
                <a:sym typeface="Arial"/>
              </a:rPr>
              <a:t>Harvard robotic tentacles</a:t>
            </a:r>
          </a:p>
          <a:p>
            <a:pPr indent="0" lvl="0" marL="0" marR="0" rtl="0" algn="ctr">
              <a:spcBef>
                <a:spcPts val="0"/>
              </a:spcBef>
              <a:buSzPct val="25000"/>
              <a:buNone/>
            </a:pPr>
            <a:r>
              <a:rPr lang="en-US" sz="1400">
                <a:latin typeface="Arial"/>
                <a:ea typeface="Arial"/>
                <a:cs typeface="Arial"/>
                <a:sym typeface="Arial"/>
              </a:rPr>
              <a:t>Martinez et al. Advanced Materials. 2011.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p:nvPr/>
        </p:nvSpPr>
        <p:spPr>
          <a:xfrm>
            <a:off x="116640" y="55800"/>
            <a:ext cx="8022959" cy="572039"/>
          </a:xfrm>
          <a:prstGeom prst="rect">
            <a:avLst/>
          </a:prstGeom>
          <a:noFill/>
          <a:ln>
            <a:noFill/>
          </a:ln>
        </p:spPr>
        <p:txBody>
          <a:bodyPr anchorCtr="0" anchor="ctr" bIns="91425" lIns="90000" rIns="90000" tIns="91425">
            <a:noAutofit/>
          </a:bodyPr>
          <a:lstStyle/>
          <a:p>
            <a:pPr indent="0" lvl="0" marL="0" marR="0" rtl="0" algn="l">
              <a:lnSpc>
                <a:spcPct val="100000"/>
              </a:lnSpc>
              <a:spcBef>
                <a:spcPts val="0"/>
              </a:spcBef>
              <a:buSzPct val="25000"/>
              <a:buNone/>
            </a:pPr>
            <a:r>
              <a:rPr b="1" lang="en-US" sz="3000">
                <a:solidFill>
                  <a:srgbClr val="595959"/>
                </a:solidFill>
                <a:latin typeface="Arial"/>
                <a:ea typeface="Arial"/>
                <a:cs typeface="Arial"/>
                <a:sym typeface="Arial"/>
              </a:rPr>
              <a:t>A Humble Start – Soft Juggler </a:t>
            </a:r>
          </a:p>
        </p:txBody>
      </p:sp>
      <p:sp>
        <p:nvSpPr>
          <p:cNvPr id="186" name="Shape 186"/>
          <p:cNvSpPr/>
          <p:nvPr/>
        </p:nvSpPr>
        <p:spPr>
          <a:xfrm>
            <a:off x="0" y="457200"/>
            <a:ext cx="5593680" cy="4165560"/>
          </a:xfrm>
          <a:prstGeom prst="rect">
            <a:avLst/>
          </a:prstGeom>
          <a:noFill/>
          <a:ln>
            <a:noFill/>
          </a:ln>
        </p:spPr>
        <p:txBody>
          <a:bodyPr anchorCtr="0" anchor="t" bIns="91425" lIns="90000" rIns="90000" tIns="91425">
            <a:noAutofit/>
          </a:bodyPr>
          <a:lstStyle/>
          <a:p>
            <a:pPr lvl="0" marR="0" rtl="0" algn="l">
              <a:lnSpc>
                <a:spcPct val="100000"/>
              </a:lnSpc>
              <a:spcBef>
                <a:spcPts val="0"/>
              </a:spcBef>
              <a:buNone/>
            </a:pPr>
            <a:r>
              <a:t/>
            </a:r>
            <a:endParaRPr sz="1800"/>
          </a:p>
          <a:p>
            <a:pPr indent="-342900" lvl="0" marL="457200" rtl="0">
              <a:spcBef>
                <a:spcPts val="0"/>
              </a:spcBef>
              <a:buClr>
                <a:schemeClr val="dk1"/>
              </a:buClr>
              <a:buSzPct val="100000"/>
              <a:buChar char="●"/>
            </a:pPr>
            <a:r>
              <a:rPr lang="en-US" sz="1800">
                <a:solidFill>
                  <a:schemeClr val="dk1"/>
                </a:solidFill>
              </a:rPr>
              <a:t>Working on rich dynamic models that are tractable for control design.</a:t>
            </a:r>
          </a:p>
          <a:p>
            <a:pPr indent="-342900" lvl="0" marL="457200" rtl="0">
              <a:spcBef>
                <a:spcPts val="0"/>
              </a:spcBef>
              <a:buClr>
                <a:schemeClr val="dk1"/>
              </a:buClr>
              <a:buSzPct val="100000"/>
              <a:buChar char="●"/>
            </a:pPr>
            <a:r>
              <a:rPr lang="en-US" sz="1800">
                <a:solidFill>
                  <a:schemeClr val="dk1"/>
                </a:solidFill>
              </a:rPr>
              <a:t>Finite Elements based approach </a:t>
            </a:r>
            <a:r>
              <a:rPr i="1" lang="en-US">
                <a:solidFill>
                  <a:schemeClr val="dk1"/>
                </a:solidFill>
              </a:rPr>
              <a:t>(Shabana 1988).</a:t>
            </a:r>
          </a:p>
          <a:p>
            <a:pPr indent="-342900" lvl="0" marL="457200" rtl="0">
              <a:spcBef>
                <a:spcPts val="0"/>
              </a:spcBef>
              <a:buClr>
                <a:schemeClr val="dk1"/>
              </a:buClr>
              <a:buSzPct val="100000"/>
              <a:buChar char="●"/>
            </a:pPr>
            <a:r>
              <a:rPr lang="en-US" sz="1800">
                <a:solidFill>
                  <a:schemeClr val="dk1"/>
                </a:solidFill>
              </a:rPr>
              <a:t>Model order reduction by modal decomposition.</a:t>
            </a:r>
          </a:p>
          <a:p>
            <a:pPr indent="-342900" lvl="0" marL="457200" rtl="0">
              <a:spcBef>
                <a:spcPts val="0"/>
              </a:spcBef>
              <a:buClr>
                <a:schemeClr val="dk1"/>
              </a:buClr>
              <a:buSzPct val="100000"/>
              <a:buChar char="●"/>
            </a:pPr>
            <a:r>
              <a:rPr lang="en-US" sz="1800">
                <a:solidFill>
                  <a:schemeClr val="dk1"/>
                </a:solidFill>
              </a:rPr>
              <a:t>Used AutoDiff / optimization to find the nominal limit cycle.</a:t>
            </a:r>
          </a:p>
          <a:p>
            <a:pPr indent="-342900" lvl="0" marL="457200" rtl="0">
              <a:spcBef>
                <a:spcPts val="0"/>
              </a:spcBef>
              <a:buClr>
                <a:schemeClr val="dk1"/>
              </a:buClr>
              <a:buSzPct val="100000"/>
              <a:buChar char="●"/>
            </a:pPr>
            <a:r>
              <a:rPr lang="en-US" sz="1800">
                <a:solidFill>
                  <a:schemeClr val="dk1"/>
                </a:solidFill>
              </a:rPr>
              <a:t>Poincare map between points of maximum height found by numerical integration.</a:t>
            </a:r>
          </a:p>
          <a:p>
            <a:pPr indent="-342900" lvl="0" marL="457200" rtl="0">
              <a:spcBef>
                <a:spcPts val="0"/>
              </a:spcBef>
              <a:buClr>
                <a:schemeClr val="dk1"/>
              </a:buClr>
              <a:buSzPct val="100000"/>
              <a:buChar char="●"/>
            </a:pPr>
            <a:r>
              <a:rPr lang="en-US" sz="1800">
                <a:solidFill>
                  <a:schemeClr val="dk1"/>
                </a:solidFill>
              </a:rPr>
              <a:t>AutoDiff passed through the Poincare map with paddle aim and stroke power as variables.</a:t>
            </a:r>
          </a:p>
          <a:p>
            <a:pPr indent="-342900" lvl="0" marL="457200" rtl="0">
              <a:spcBef>
                <a:spcPts val="0"/>
              </a:spcBef>
              <a:buClr>
                <a:schemeClr val="dk1"/>
              </a:buClr>
              <a:buSzPct val="100000"/>
              <a:buChar char="●"/>
            </a:pPr>
            <a:r>
              <a:rPr lang="en-US" sz="1800">
                <a:solidFill>
                  <a:schemeClr val="dk1"/>
                </a:solidFill>
              </a:rPr>
              <a:t>Next: (Periodic) LQR to stabilize.</a:t>
            </a:r>
          </a:p>
          <a:p>
            <a:pPr indent="0" lvl="0" marL="0" marR="0" rtl="0" algn="l">
              <a:lnSpc>
                <a:spcPct val="100000"/>
              </a:lnSpc>
              <a:spcBef>
                <a:spcPts val="0"/>
              </a:spcBef>
              <a:buNone/>
            </a:pPr>
            <a:r>
              <a:t/>
            </a:r>
            <a:endParaRPr sz="1800"/>
          </a:p>
        </p:txBody>
      </p:sp>
      <p:sp>
        <p:nvSpPr>
          <p:cNvPr id="187" name="Shape 187"/>
          <p:cNvSpPr/>
          <p:nvPr/>
        </p:nvSpPr>
        <p:spPr>
          <a:xfrm>
            <a:off x="5051239" y="3558430"/>
            <a:ext cx="4206000" cy="914100"/>
          </a:xfrm>
          <a:prstGeom prst="rect">
            <a:avLst/>
          </a:prstGeom>
          <a:noFill/>
          <a:ln>
            <a:noFill/>
          </a:ln>
        </p:spPr>
        <p:txBody>
          <a:bodyPr anchorCtr="0" anchor="t" bIns="0" lIns="0" rIns="0" tIns="0">
            <a:noAutofit/>
          </a:bodyPr>
          <a:lstStyle/>
          <a:p>
            <a:pPr indent="0" lvl="0" marL="0" marR="0" rtl="0" algn="ctr">
              <a:lnSpc>
                <a:spcPct val="100000"/>
              </a:lnSpc>
              <a:spcBef>
                <a:spcPts val="0"/>
              </a:spcBef>
              <a:buSzPct val="25000"/>
              <a:buNone/>
            </a:pPr>
            <a:r>
              <a:rPr lang="en-US" sz="1800">
                <a:solidFill>
                  <a:srgbClr val="000000"/>
                </a:solidFill>
                <a:latin typeface="Arial"/>
                <a:ea typeface="Arial"/>
                <a:cs typeface="Arial"/>
                <a:sym typeface="Arial"/>
              </a:rPr>
              <a:t>Implementation of </a:t>
            </a:r>
          </a:p>
          <a:p>
            <a:pPr indent="0" lvl="0" marL="0" marR="0" rtl="0" algn="ctr">
              <a:lnSpc>
                <a:spcPct val="100000"/>
              </a:lnSpc>
              <a:spcBef>
                <a:spcPts val="0"/>
              </a:spcBef>
              <a:buSzPct val="25000"/>
              <a:buNone/>
            </a:pPr>
            <a:r>
              <a:rPr lang="en-US" sz="1800">
                <a:solidFill>
                  <a:srgbClr val="000000"/>
                </a:solidFill>
                <a:latin typeface="Arial"/>
                <a:ea typeface="Arial"/>
                <a:cs typeface="Arial"/>
                <a:sym typeface="Arial"/>
              </a:rPr>
              <a:t>the “soft juggler” in Drake.</a:t>
            </a:r>
          </a:p>
        </p:txBody>
      </p:sp>
      <p:sp>
        <p:nvSpPr>
          <p:cNvPr descr="Simulation of the soft paddle system with a mirror law controller using parameters found as the fixed point of its Poincare map.  The fixed point is not stabilized and with time the system might drift away from it." id="188" name="Shape 188" title="Soft paddle juggler">
            <a:hlinkClick r:id="rId3"/>
          </p:cNvPr>
          <p:cNvSpPr/>
          <p:nvPr/>
        </p:nvSpPr>
        <p:spPr>
          <a:xfrm>
            <a:off x="5657624" y="1035574"/>
            <a:ext cx="3267900" cy="2450925"/>
          </a:xfrm>
          <a:prstGeom prst="rect">
            <a:avLst/>
          </a:prstGeom>
          <a:blipFill>
            <a:blip r:embed="rId4">
              <a:alphaModFix/>
            </a:blip>
            <a:stretch>
              <a:fillRect/>
            </a:stretch>
          </a:blipFill>
          <a:ln>
            <a:noFill/>
          </a:ln>
        </p:spPr>
      </p:sp>
      <p:sp>
        <p:nvSpPr>
          <p:cNvPr id="189" name="Shape 189"/>
          <p:cNvSpPr/>
          <p:nvPr/>
        </p:nvSpPr>
        <p:spPr>
          <a:xfrm>
            <a:off x="59325" y="4923175"/>
            <a:ext cx="2813100" cy="186300"/>
          </a:xfrm>
          <a:prstGeom prst="rect">
            <a:avLst/>
          </a:prstGeom>
          <a:solidFill>
            <a:srgbClr val="FFFFFF"/>
          </a:solid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p:nvPr/>
        </p:nvSpPr>
        <p:spPr>
          <a:xfrm>
            <a:off x="116640" y="55800"/>
            <a:ext cx="8022959" cy="572039"/>
          </a:xfrm>
          <a:prstGeom prst="rect">
            <a:avLst/>
          </a:prstGeom>
          <a:noFill/>
          <a:ln>
            <a:noFill/>
          </a:ln>
        </p:spPr>
        <p:txBody>
          <a:bodyPr anchorCtr="0" anchor="ctr" bIns="91425" lIns="90000" rIns="90000" tIns="91425">
            <a:noAutofit/>
          </a:bodyPr>
          <a:lstStyle/>
          <a:p>
            <a:pPr indent="0" lvl="0" marL="0" marR="0" rtl="0" algn="l">
              <a:lnSpc>
                <a:spcPct val="100000"/>
              </a:lnSpc>
              <a:spcBef>
                <a:spcPts val="0"/>
              </a:spcBef>
              <a:buSzPct val="25000"/>
              <a:buNone/>
            </a:pPr>
            <a:r>
              <a:rPr b="1" lang="en-US" sz="3000">
                <a:solidFill>
                  <a:srgbClr val="595959"/>
                </a:solidFill>
                <a:latin typeface="Arial"/>
                <a:ea typeface="Arial"/>
                <a:cs typeface="Arial"/>
                <a:sym typeface="Arial"/>
              </a:rPr>
              <a:t>Soft Robotics – Grand Challenges </a:t>
            </a:r>
          </a:p>
        </p:txBody>
      </p:sp>
      <p:sp>
        <p:nvSpPr>
          <p:cNvPr id="195" name="Shape 195"/>
          <p:cNvSpPr/>
          <p:nvPr/>
        </p:nvSpPr>
        <p:spPr>
          <a:xfrm>
            <a:off x="0" y="542025"/>
            <a:ext cx="9052500" cy="4165500"/>
          </a:xfrm>
          <a:prstGeom prst="rect">
            <a:avLst/>
          </a:prstGeom>
          <a:noFill/>
          <a:ln>
            <a:noFill/>
          </a:ln>
        </p:spPr>
        <p:txBody>
          <a:bodyPr anchorCtr="0" anchor="t" bIns="91425" lIns="90000" rIns="90000" tIns="91425">
            <a:noAutofit/>
          </a:bodyPr>
          <a:lstStyle/>
          <a:p>
            <a:pPr indent="-342900" lvl="0" marL="457200" marR="0" rtl="0" algn="l">
              <a:lnSpc>
                <a:spcPct val="100000"/>
              </a:lnSpc>
              <a:spcBef>
                <a:spcPts val="0"/>
              </a:spcBef>
              <a:buClr>
                <a:srgbClr val="000000"/>
              </a:buClr>
              <a:buSzPct val="100000"/>
              <a:buFont typeface="Arial"/>
              <a:buChar char="●"/>
            </a:pPr>
            <a:r>
              <a:rPr lang="en-US" sz="1800">
                <a:solidFill>
                  <a:srgbClr val="000000"/>
                </a:solidFill>
                <a:latin typeface="Arial"/>
                <a:ea typeface="Arial"/>
                <a:cs typeface="Arial"/>
                <a:sym typeface="Arial"/>
              </a:rPr>
              <a:t>Though highly accurate models exist in the FE community, they can be very computationally demanding. Typically it is believed that:</a:t>
            </a:r>
          </a:p>
          <a:p>
            <a:pPr indent="-342900" lvl="1" marL="914400" marR="0" rtl="0" algn="l">
              <a:lnSpc>
                <a:spcPct val="100000"/>
              </a:lnSpc>
              <a:spcBef>
                <a:spcPts val="0"/>
              </a:spcBef>
              <a:buClr>
                <a:srgbClr val="000000"/>
              </a:buClr>
              <a:buSzPct val="100000"/>
              <a:buFont typeface="Arial"/>
              <a:buChar char="○"/>
            </a:pPr>
            <a:r>
              <a:rPr b="0" i="0" lang="en-US" sz="1800" u="none" cap="none" strike="noStrike">
                <a:solidFill>
                  <a:srgbClr val="000000"/>
                </a:solidFill>
                <a:latin typeface="Arial"/>
                <a:ea typeface="Arial"/>
                <a:cs typeface="Arial"/>
                <a:sym typeface="Arial"/>
              </a:rPr>
              <a:t>Computationally expensive.</a:t>
            </a:r>
          </a:p>
          <a:p>
            <a:pPr indent="-342900" lvl="1" marL="914400" marR="0" rtl="0" algn="l">
              <a:lnSpc>
                <a:spcPct val="100000"/>
              </a:lnSpc>
              <a:spcBef>
                <a:spcPts val="0"/>
              </a:spcBef>
              <a:buClr>
                <a:srgbClr val="000000"/>
              </a:buClr>
              <a:buSzPct val="100000"/>
              <a:buFont typeface="Arial"/>
              <a:buChar char="○"/>
            </a:pPr>
            <a:r>
              <a:rPr b="0" i="0" lang="en-US" sz="1800" u="none" cap="none" strike="noStrike">
                <a:solidFill>
                  <a:srgbClr val="000000"/>
                </a:solidFill>
                <a:latin typeface="Arial"/>
                <a:ea typeface="Arial"/>
                <a:cs typeface="Arial"/>
                <a:sym typeface="Arial"/>
              </a:rPr>
              <a:t>Difficult parameter estimation.</a:t>
            </a:r>
          </a:p>
          <a:p>
            <a:pPr indent="-342900" lvl="1" marL="914400" marR="0" rtl="0" algn="l">
              <a:lnSpc>
                <a:spcPct val="100000"/>
              </a:lnSpc>
              <a:spcBef>
                <a:spcPts val="0"/>
              </a:spcBef>
              <a:buClr>
                <a:srgbClr val="000000"/>
              </a:buClr>
              <a:buSzPct val="100000"/>
              <a:buFont typeface="Arial"/>
              <a:buChar char="○"/>
            </a:pPr>
            <a:r>
              <a:rPr b="0" i="0" lang="en-US" sz="1800" u="none" cap="none" strike="noStrike">
                <a:solidFill>
                  <a:srgbClr val="000000"/>
                </a:solidFill>
                <a:latin typeface="Arial"/>
                <a:ea typeface="Arial"/>
                <a:cs typeface="Arial"/>
                <a:sym typeface="Arial"/>
              </a:rPr>
              <a:t>Intractable for control design.</a:t>
            </a:r>
          </a:p>
          <a:p>
            <a:pPr indent="-342900" lvl="0" marL="457200" marR="0" rtl="0" algn="l">
              <a:lnSpc>
                <a:spcPct val="100000"/>
              </a:lnSpc>
              <a:spcBef>
                <a:spcPts val="0"/>
              </a:spcBef>
              <a:buClr>
                <a:srgbClr val="000000"/>
              </a:buClr>
              <a:buSzPct val="100000"/>
              <a:buFont typeface="Arial"/>
              <a:buChar char="●"/>
            </a:pPr>
            <a:r>
              <a:rPr lang="en-US" sz="1800"/>
              <a:t>Encouraging new research: </a:t>
            </a:r>
            <a:br>
              <a:rPr lang="en-US" sz="1800"/>
            </a:br>
            <a:r>
              <a:rPr lang="en-US" sz="1800"/>
              <a:t>“30 ms per step on a 2.5 GHz Intel Core i7, 1628 nodes”, </a:t>
            </a:r>
            <a:br>
              <a:rPr lang="en-US" sz="1800"/>
            </a:br>
            <a:r>
              <a:rPr i="1" lang="en-US" sz="1600"/>
              <a:t>C Duriez, T Bieze, In Soft Robotics: Trends, Applications and Challenges(2017)</a:t>
            </a:r>
            <a:r>
              <a:rPr lang="en-US" sz="1800"/>
              <a:t>. </a:t>
            </a:r>
          </a:p>
          <a:p>
            <a:pPr indent="-342900" lvl="0" marL="457200" marR="0" rtl="0" algn="l">
              <a:lnSpc>
                <a:spcPct val="100000"/>
              </a:lnSpc>
              <a:spcBef>
                <a:spcPts val="0"/>
              </a:spcBef>
              <a:buClr>
                <a:srgbClr val="000000"/>
              </a:buClr>
              <a:buSzPct val="100000"/>
              <a:buFont typeface="Arial"/>
              <a:buChar char="●"/>
            </a:pPr>
            <a:r>
              <a:rPr lang="en-US" sz="1800"/>
              <a:t>Lessons from</a:t>
            </a:r>
            <a:r>
              <a:rPr lang="en-US" sz="1800">
                <a:solidFill>
                  <a:srgbClr val="000000"/>
                </a:solidFill>
                <a:latin typeface="Arial"/>
                <a:ea typeface="Arial"/>
                <a:cs typeface="Arial"/>
                <a:sym typeface="Arial"/>
              </a:rPr>
              <a:t> the CG community: simulation of soft bodies and clothing. </a:t>
            </a:r>
            <a:r>
              <a:rPr i="1" lang="en-US" sz="1600">
                <a:solidFill>
                  <a:srgbClr val="000000"/>
                </a:solidFill>
                <a:latin typeface="Arial"/>
                <a:ea typeface="Arial"/>
                <a:cs typeface="Arial"/>
                <a:sym typeface="Arial"/>
              </a:rPr>
              <a:t>R </a:t>
            </a:r>
            <a:r>
              <a:rPr i="1" lang="en-US" sz="1600">
                <a:solidFill>
                  <a:schemeClr val="dk1"/>
                </a:solidFill>
              </a:rPr>
              <a:t>Sheth</a:t>
            </a:r>
            <a:r>
              <a:rPr i="1" lang="en-US" sz="1600">
                <a:solidFill>
                  <a:srgbClr val="000000"/>
                </a:solidFill>
              </a:rPr>
              <a:t> et al. (</a:t>
            </a:r>
            <a:r>
              <a:rPr i="1" lang="en-US" sz="1600"/>
              <a:t>2015</a:t>
            </a:r>
            <a:r>
              <a:rPr i="1" lang="en-US" sz="1600">
                <a:solidFill>
                  <a:srgbClr val="000000"/>
                </a:solidFill>
              </a:rPr>
              <a:t>), R Goldenthal et al. (2007).</a:t>
            </a:r>
          </a:p>
          <a:p>
            <a:pPr indent="-342900" lvl="0" marL="457200" marR="0" rtl="0" algn="l">
              <a:lnSpc>
                <a:spcPct val="100000"/>
              </a:lnSpc>
              <a:spcBef>
                <a:spcPts val="0"/>
              </a:spcBef>
              <a:buClr>
                <a:srgbClr val="000000"/>
              </a:buClr>
              <a:buSzPct val="100000"/>
              <a:buFont typeface="Arial"/>
              <a:buChar char="●"/>
            </a:pPr>
            <a:r>
              <a:rPr lang="en-US" sz="1800">
                <a:solidFill>
                  <a:srgbClr val="000000"/>
                </a:solidFill>
                <a:latin typeface="Arial"/>
                <a:ea typeface="Arial"/>
                <a:cs typeface="Arial"/>
                <a:sym typeface="Arial"/>
              </a:rPr>
              <a:t>Need for tractable models of dynamics and a framework for control design of these models.</a:t>
            </a:r>
          </a:p>
          <a:p>
            <a:pPr indent="-342900" lvl="0" marL="457200" marR="0" rtl="0" algn="l">
              <a:lnSpc>
                <a:spcPct val="100000"/>
              </a:lnSpc>
              <a:spcBef>
                <a:spcPts val="0"/>
              </a:spcBef>
              <a:buClr>
                <a:srgbClr val="000000"/>
              </a:buClr>
              <a:buSzPct val="100000"/>
              <a:buFont typeface="Arial"/>
              <a:buChar char="●"/>
            </a:pPr>
            <a:r>
              <a:rPr lang="en-US" sz="1800">
                <a:solidFill>
                  <a:srgbClr val="000000"/>
                </a:solidFill>
                <a:latin typeface="Arial"/>
                <a:ea typeface="Arial"/>
                <a:cs typeface="Arial"/>
                <a:sym typeface="Arial"/>
              </a:rPr>
              <a:t>Parameter estimation and experimental validation: How well does the model predict forces and long term dynamics?</a:t>
            </a:r>
          </a:p>
        </p:txBody>
      </p:sp>
      <p:sp>
        <p:nvSpPr>
          <p:cNvPr id="196" name="Shape 196"/>
          <p:cNvSpPr/>
          <p:nvPr/>
        </p:nvSpPr>
        <p:spPr>
          <a:xfrm>
            <a:off x="59325" y="4923175"/>
            <a:ext cx="2813100" cy="186300"/>
          </a:xfrm>
          <a:prstGeom prst="rect">
            <a:avLst/>
          </a:prstGeom>
          <a:solidFill>
            <a:srgbClr val="FFFFFF"/>
          </a:solid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