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B7592-749D-4056-8293-8D2F319A7B99}" type="datetimeFigureOut">
              <a:rPr lang="en-US" smtClean="0"/>
              <a:t>12/10/2016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A376-3B8D-426A-B1F9-EB9746DBF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4DA376-3B8D-426A-B1F9-EB9746DBF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980-AF56-490F-9A61-79EECF5C0C9E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4391-2AB5-43D5-8BA5-8E68DEC503C9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2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DA54-FB60-475A-8CBC-C9C4FC0D74B0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0ED2-04E7-4A79-88E5-049BD5102032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63053" cy="365125"/>
          </a:xfrm>
        </p:spPr>
        <p:txBody>
          <a:bodyPr/>
          <a:lstStyle/>
          <a:p>
            <a:fld id="{915559FB-1AF0-4CBF-8F28-1B1E10B267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85968" y="5573806"/>
            <a:ext cx="1101916" cy="7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A6BA8-FCCA-4AE0-B3F8-2A777289A45F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0617-CDCD-453A-88CA-9875463F0EA2}" type="datetime1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9BFC-CC9A-4440-941A-57274F77052A}" type="datetime1">
              <a:rPr lang="en-US" smtClean="0"/>
              <a:t>12/10/2016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382-FF93-4425-A597-3C0ACC169CA0}" type="datetime1">
              <a:rPr lang="en-US" smtClean="0"/>
              <a:t>12/10/2016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E6DE-CFA9-4FCC-AB35-2689CBE8CDF7}" type="datetime1">
              <a:rPr lang="en-US" smtClean="0"/>
              <a:t>12/10/2016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FE19-13C0-4D37-A027-2F413716BFFA}" type="datetime1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6A2C-07F8-458B-81DF-7B8DC81835C8}" type="datetime1">
              <a:rPr lang="en-US" smtClean="0"/>
              <a:t>12/10/2016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0E29-D014-460A-8149-BBE3C1B0C6C3}" type="datetime1">
              <a:rPr lang="en-US" smtClean="0"/>
              <a:t>12/10/2016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559FB-1AF0-4CBF-8F28-1B1E10B2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rake.mit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herm@tri.glob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cap="small" dirty="0" err="1" smtClean="0"/>
              <a:t>Simpar</a:t>
            </a:r>
            <a:r>
              <a:rPr lang="en-US" sz="5300" dirty="0" smtClean="0"/>
              <a:t> 2016 Workshop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Grand Challenges in Robotic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Sherman (Sherm)</a:t>
            </a:r>
          </a:p>
          <a:p>
            <a:r>
              <a:rPr lang="en-US" dirty="0" smtClean="0"/>
              <a:t>Toyota Research Institute</a:t>
            </a:r>
          </a:p>
          <a:p>
            <a:r>
              <a:rPr lang="en-US" dirty="0" smtClean="0"/>
              <a:t>13 Dec 2016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216" y="5036668"/>
            <a:ext cx="1709567" cy="12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7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Current work</a:t>
            </a:r>
          </a:p>
          <a:p>
            <a:r>
              <a:rPr lang="en-US" dirty="0" smtClean="0"/>
              <a:t>Grand challenge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058" y="3295675"/>
            <a:ext cx="1860084" cy="2105005"/>
          </a:xfrm>
          <a:prstGeom prst="rect">
            <a:avLst/>
          </a:prstGeom>
        </p:spPr>
      </p:pic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271932"/>
              </p:ext>
            </p:extLst>
          </p:nvPr>
        </p:nvGraphicFramePr>
        <p:xfrm>
          <a:off x="8134197" y="3372939"/>
          <a:ext cx="1172516" cy="1494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4" imgW="6811326" imgH="8678486" progId="">
                  <p:embed/>
                </p:oleObj>
              </mc:Choice>
              <mc:Fallback>
                <p:oleObj r:id="rId4" imgW="6811326" imgH="867848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197" y="3372939"/>
                        <a:ext cx="1172516" cy="1494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24" y="1470381"/>
            <a:ext cx="10515600" cy="49734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CS: </a:t>
            </a:r>
            <a:r>
              <a:rPr lang="en-US" dirty="0" smtClean="0"/>
              <a:t>10 years in operating system software (1980s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Mechanical simulation (1990s)</a:t>
            </a:r>
          </a:p>
          <a:p>
            <a:pPr lvl="1"/>
            <a:r>
              <a:rPr lang="en-US" dirty="0" smtClean="0"/>
              <a:t>Wrote </a:t>
            </a:r>
            <a:r>
              <a:rPr lang="en-US" b="1" dirty="0"/>
              <a:t>SD/FAST</a:t>
            </a:r>
            <a:r>
              <a:rPr lang="en-US" dirty="0"/>
              <a:t> multibody code </a:t>
            </a:r>
            <a:r>
              <a:rPr lang="en-US" dirty="0" smtClean="0"/>
              <a:t>(with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Dan Rosenthal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Wrote </a:t>
            </a:r>
            <a:r>
              <a:rPr lang="en-US" b="1" dirty="0" smtClean="0"/>
              <a:t>Mechanica/Motion</a:t>
            </a:r>
            <a:r>
              <a:rPr lang="en-US" dirty="0" smtClean="0"/>
              <a:t> for PTC (with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Linda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Petzold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Aerospace &amp; ground vehicles, robots, animation, machine </a:t>
            </a:r>
            <a:r>
              <a:rPr lang="en-US" dirty="0" smtClean="0"/>
              <a:t>design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Biomolecular simulation (2000)</a:t>
            </a:r>
          </a:p>
          <a:p>
            <a:pPr lvl="1"/>
            <a:r>
              <a:rPr lang="en-US" dirty="0" smtClean="0"/>
              <a:t>Founded VC-funded startup to simulate large </a:t>
            </a:r>
            <a:r>
              <a:rPr lang="en-US" dirty="0" smtClean="0"/>
              <a:t>molecules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Stanford </a:t>
            </a:r>
            <a:r>
              <a:rPr lang="en-US" dirty="0" smtClean="0"/>
              <a:t>Bioengineering (</a:t>
            </a:r>
            <a:r>
              <a:rPr lang="en-US" dirty="0" smtClean="0"/>
              <a:t>2005-15</a:t>
            </a:r>
            <a:r>
              <a:rPr lang="en-US" dirty="0" smtClean="0"/>
              <a:t>, open source)</a:t>
            </a:r>
          </a:p>
          <a:p>
            <a:pPr lvl="1"/>
            <a:r>
              <a:rPr lang="en-US" dirty="0" smtClean="0"/>
              <a:t>Wrote </a:t>
            </a:r>
            <a:r>
              <a:rPr lang="en-US" b="1" dirty="0" smtClean="0"/>
              <a:t>Simbody</a:t>
            </a:r>
            <a:r>
              <a:rPr lang="en-US" dirty="0" smtClean="0"/>
              <a:t> for physics-based simulation of humans (NIH)</a:t>
            </a:r>
          </a:p>
          <a:p>
            <a:pPr lvl="1"/>
            <a:r>
              <a:rPr lang="en-US" dirty="0" smtClean="0"/>
              <a:t>Worked with </a:t>
            </a:r>
            <a:r>
              <a:rPr lang="en-US" b="1" dirty="0" smtClean="0"/>
              <a:t>OSRF</a:t>
            </a:r>
            <a:r>
              <a:rPr lang="en-US" dirty="0" smtClean="0"/>
              <a:t> to use Simbody for robots (DARPA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Chief Simulation Officer for virtual world </a:t>
            </a:r>
            <a:r>
              <a:rPr lang="en-US" dirty="0" smtClean="0"/>
              <a:t>startup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355" y="5400679"/>
            <a:ext cx="1372287" cy="1313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864" y="1270941"/>
            <a:ext cx="1629262" cy="1790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8215" y="3295675"/>
            <a:ext cx="1607821" cy="21828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8160" y="1690688"/>
            <a:ext cx="1904095" cy="12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 (TRI, 2016-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>
            <a:normAutofit/>
          </a:bodyPr>
          <a:lstStyle/>
          <a:p>
            <a:r>
              <a:rPr lang="en-US" dirty="0" smtClean="0"/>
              <a:t>Toyota wants to field autonomous cars, mobile robots &amp; manipulators</a:t>
            </a:r>
          </a:p>
          <a:p>
            <a:pPr>
              <a:buClr>
                <a:schemeClr val="tx1"/>
              </a:buClr>
            </a:pPr>
            <a:r>
              <a:rPr lang="en-US" b="1" i="1" dirty="0" smtClean="0">
                <a:solidFill>
                  <a:srgbClr val="FF0000"/>
                </a:solidFill>
              </a:rPr>
              <a:t>Accurate</a:t>
            </a:r>
            <a:r>
              <a:rPr lang="en-US" b="1" dirty="0" smtClean="0"/>
              <a:t> </a:t>
            </a:r>
            <a:r>
              <a:rPr lang="en-US" dirty="0" smtClean="0"/>
              <a:t>simulation is critical to our mission:</a:t>
            </a:r>
            <a:br>
              <a:rPr lang="en-US" dirty="0" smtClean="0"/>
            </a:br>
            <a:endParaRPr lang="en-US" sz="12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Train and validate controllers for rare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events</a:t>
            </a:r>
          </a:p>
          <a:p>
            <a:pPr lvl="1" fontAlgn="base"/>
            <a:r>
              <a:rPr lang="en-US" dirty="0" smtClean="0"/>
              <a:t>Can’t get enough data from real world</a:t>
            </a:r>
            <a:br>
              <a:rPr lang="en-US" dirty="0" smtClean="0"/>
            </a:br>
            <a:endParaRPr 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Create physically-meaningful regression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tests</a:t>
            </a:r>
          </a:p>
          <a:p>
            <a:pPr lvl="1" fontAlgn="base"/>
            <a:r>
              <a:rPr lang="en-US" dirty="0" smtClean="0"/>
              <a:t>Simulation is fast and repeatable</a:t>
            </a:r>
            <a:br>
              <a:rPr lang="en-US" dirty="0" smtClean="0"/>
            </a:br>
            <a:endParaRPr 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Perform “what if” design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studies</a:t>
            </a:r>
          </a:p>
          <a:p>
            <a:pPr lvl="1" fontAlgn="base"/>
            <a:r>
              <a:rPr lang="en-US" dirty="0" smtClean="0"/>
              <a:t>Slow and expensive in real world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3a80c07925e65bc10454fa766cff444ada80fab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81" y="2478236"/>
            <a:ext cx="2707873" cy="152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81773" y="4073920"/>
            <a:ext cx="2153028" cy="2170493"/>
            <a:chOff x="8081773" y="4073920"/>
            <a:chExt cx="2153028" cy="2170493"/>
          </a:xfrm>
        </p:grpSpPr>
        <p:pic>
          <p:nvPicPr>
            <p:cNvPr id="2052" name="Picture 4" descr="https://lh5.googleusercontent.com/ftak_i05hjLAUqz8RqN-p5dYkw-KGmZPP5ZrogShtbhC2rwLMcHy0HKK1GxLM3Iohp0NHh0CDk6aNdcBMuN6O9fYxXdgJ0xDYS5Sj1E14iXWTu2laP2wO6O39NwQGIyTLVACG6g8c6U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773" y="4073920"/>
              <a:ext cx="2153028" cy="161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lou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1132" y="5234763"/>
              <a:ext cx="1994309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5" name="Picture 7" descr="https://lh3.googleusercontent.com/lA9w-vOcRwTBoj8-T-67TlO5S4sNWjqDkPTWZkq6sNG4qPfMghQQf_d2rVoplfkwirqTlYVqz-Kr2iCjJWvrITG3gzuyzpnFAd-bGYCfMzFC91t_vvVsjYufoPvRqDTgUyqaGzOEl_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41" y="5332771"/>
            <a:ext cx="1756255" cy="13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8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 at TRI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666"/>
            <a:ext cx="6292065" cy="51251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Lead </a:t>
            </a:r>
            <a:r>
              <a:rPr lang="en-US" dirty="0" smtClean="0"/>
              <a:t>for dynamics team (w/Evan, Sean, Alejandro, Paul M)</a:t>
            </a:r>
            <a:endParaRPr lang="en-US" dirty="0" smtClean="0"/>
          </a:p>
          <a:p>
            <a:pPr lvl="1"/>
            <a:r>
              <a:rPr lang="en-US" dirty="0" smtClean="0"/>
              <a:t>Part </a:t>
            </a:r>
            <a:r>
              <a:rPr lang="en-US" dirty="0" smtClean="0"/>
              <a:t>of Russ </a:t>
            </a:r>
            <a:r>
              <a:rPr lang="en-US" dirty="0" err="1" smtClean="0"/>
              <a:t>Tedrake’s</a:t>
            </a:r>
            <a:r>
              <a:rPr lang="en-US" dirty="0" smtClean="0"/>
              <a:t> Simulation &amp; Controls group</a:t>
            </a:r>
          </a:p>
          <a:p>
            <a:pPr lvl="1"/>
            <a:r>
              <a:rPr lang="en-US" dirty="0" smtClean="0"/>
              <a:t>Open source development </a:t>
            </a:r>
            <a:r>
              <a:rPr lang="en-US" dirty="0"/>
              <a:t>in Drake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drake.mit.edu</a:t>
            </a:r>
            <a:r>
              <a:rPr lang="en-US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SD/FAST symbolic, Simbody numerical, Drake is “semi numerical”</a:t>
            </a:r>
          </a:p>
          <a:p>
            <a:pPr marL="0" indent="0" fontAlgn="base">
              <a:buNone/>
            </a:pPr>
            <a:r>
              <a:rPr lang="en-US" u="sng" dirty="0" smtClean="0"/>
              <a:t>Team responsibilities</a:t>
            </a:r>
          </a:p>
          <a:p>
            <a:pPr fontAlgn="base"/>
            <a:r>
              <a:rPr lang="en-US" b="1" dirty="0" smtClean="0"/>
              <a:t>Dynamic </a:t>
            </a:r>
            <a:r>
              <a:rPr lang="en-US" b="1" dirty="0"/>
              <a:t>system </a:t>
            </a:r>
            <a:r>
              <a:rPr lang="en-US" dirty="0" smtClean="0"/>
              <a:t>abstraction</a:t>
            </a:r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Modeling of hybrid (discrete/continuous) systems</a:t>
            </a:r>
          </a:p>
          <a:p>
            <a:pPr fontAlgn="base"/>
            <a:r>
              <a:rPr lang="en-US" b="1" dirty="0" smtClean="0"/>
              <a:t>Simulator</a:t>
            </a:r>
            <a:r>
              <a:rPr lang="en-US" dirty="0" smtClean="0"/>
              <a:t> </a:t>
            </a:r>
            <a:r>
              <a:rPr lang="en-US" dirty="0"/>
              <a:t>for dynamic </a:t>
            </a:r>
            <a:r>
              <a:rPr lang="en-US" dirty="0" smtClean="0"/>
              <a:t>systems</a:t>
            </a:r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Accuracy-controlled numerical integration</a:t>
            </a:r>
            <a:endParaRPr lang="en-US" dirty="0"/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Discrete </a:t>
            </a:r>
            <a:r>
              <a:rPr lang="en-US" dirty="0"/>
              <a:t>time-stepping; event detection &amp; </a:t>
            </a:r>
            <a:r>
              <a:rPr lang="en-US" dirty="0" smtClean="0"/>
              <a:t>response</a:t>
            </a:r>
            <a:endParaRPr lang="en-US" dirty="0"/>
          </a:p>
          <a:p>
            <a:pPr fontAlgn="base"/>
            <a:r>
              <a:rPr lang="en-US" b="1" dirty="0" smtClean="0"/>
              <a:t>Computational </a:t>
            </a:r>
            <a:r>
              <a:rPr lang="en-US" b="1" dirty="0"/>
              <a:t>geometry</a:t>
            </a:r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/>
              <a:t>For contact, planning, </a:t>
            </a:r>
            <a:r>
              <a:rPr lang="en-US" dirty="0" smtClean="0"/>
              <a:t>sensing</a:t>
            </a:r>
            <a:endParaRPr lang="en-US" dirty="0"/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Shared </a:t>
            </a:r>
            <a:r>
              <a:rPr lang="en-US" dirty="0"/>
              <a:t>environment for composite dynamic </a:t>
            </a:r>
            <a:r>
              <a:rPr lang="en-US" dirty="0" smtClean="0"/>
              <a:t>system</a:t>
            </a:r>
            <a:endParaRPr lang="en-US" dirty="0"/>
          </a:p>
          <a:p>
            <a:pPr fontAlgn="base"/>
            <a:r>
              <a:rPr lang="en-US" b="1" dirty="0" smtClean="0"/>
              <a:t>Multibody </a:t>
            </a:r>
            <a:r>
              <a:rPr lang="en-US" b="1" dirty="0"/>
              <a:t>dynamics</a:t>
            </a:r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/>
              <a:t>Vehicle / robot / environment </a:t>
            </a:r>
            <a:r>
              <a:rPr lang="en-US" dirty="0" smtClean="0"/>
              <a:t>physics</a:t>
            </a:r>
            <a:endParaRPr lang="en-US" dirty="0"/>
          </a:p>
          <a:p>
            <a:pPr fontAlgn="base"/>
            <a:r>
              <a:rPr lang="en-US" b="1" dirty="0" smtClean="0"/>
              <a:t>Validated </a:t>
            </a:r>
            <a:r>
              <a:rPr lang="en-US" b="1" dirty="0"/>
              <a:t>accuracy</a:t>
            </a:r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/>
              <a:t>Regression-packaged tests vs. analytical </a:t>
            </a:r>
            <a:r>
              <a:rPr lang="en-US" dirty="0" smtClean="0"/>
              <a:t>results</a:t>
            </a:r>
            <a:endParaRPr lang="en-US" dirty="0"/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Validation </a:t>
            </a:r>
            <a:r>
              <a:rPr lang="en-US" dirty="0"/>
              <a:t>against real world </a:t>
            </a:r>
            <a:r>
              <a:rPr lang="en-US" dirty="0" smtClean="0"/>
              <a:t>experiments</a:t>
            </a:r>
            <a:endParaRPr lang="en-US" dirty="0"/>
          </a:p>
          <a:p>
            <a:pPr lvl="1" fontAlgn="base">
              <a:buFont typeface="Calibri" panose="020F0502020204030204" pitchFamily="34" charset="0"/>
              <a:buChar char="‐"/>
            </a:pPr>
            <a:r>
              <a:rPr lang="en-US" dirty="0" smtClean="0"/>
              <a:t>Careful </a:t>
            </a:r>
            <a:r>
              <a:rPr lang="en-US" dirty="0"/>
              <a:t>verification of numerical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2328" y="3123344"/>
            <a:ext cx="23014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Strategy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Breadth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Speed</a:t>
            </a:r>
          </a:p>
          <a:p>
            <a:r>
              <a:rPr lang="en-US" sz="2400" i="1" dirty="0" smtClean="0"/>
              <a:t>In that order!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3586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5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Grand </a:t>
            </a:r>
            <a:r>
              <a:rPr lang="en-US" dirty="0"/>
              <a:t>Challenge</a:t>
            </a:r>
            <a:r>
              <a:rPr lang="en-US" dirty="0" smtClean="0"/>
              <a:t>: </a:t>
            </a:r>
            <a:r>
              <a:rPr lang="en-US" i="1" dirty="0" smtClean="0"/>
              <a:t>Overcome </a:t>
            </a:r>
            <a:r>
              <a:rPr lang="en-US" b="1" i="1" dirty="0"/>
              <a:t>complacency</a:t>
            </a:r>
            <a:r>
              <a:rPr lang="en-US" i="1" dirty="0"/>
              <a:t> &amp; </a:t>
            </a:r>
            <a:r>
              <a:rPr lang="en-US" b="1" i="1" dirty="0"/>
              <a:t>fatalism</a:t>
            </a:r>
            <a:r>
              <a:rPr lang="en-US" i="1" dirty="0"/>
              <a:t> about </a:t>
            </a:r>
            <a:r>
              <a:rPr lang="en-US" i="1" dirty="0" smtClean="0"/>
              <a:t>accurate simulation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It’s </a:t>
            </a:r>
            <a:r>
              <a:rPr lang="en-US" i="1" dirty="0" smtClean="0"/>
              <a:t>hard</a:t>
            </a:r>
            <a:r>
              <a:rPr lang="en-US" dirty="0" smtClean="0"/>
              <a:t> not </a:t>
            </a:r>
            <a:r>
              <a:rPr lang="en-US" i="1" dirty="0" smtClean="0"/>
              <a:t>impossible</a:t>
            </a:r>
            <a:r>
              <a:rPr lang="en-US" dirty="0" smtClean="0"/>
              <a:t>!</a:t>
            </a:r>
            <a:endParaRPr lang="en-US" dirty="0" smtClean="0"/>
          </a:p>
          <a:p>
            <a:r>
              <a:rPr lang="en-US" dirty="0" smtClean="0"/>
              <a:t>Accurate simulation is routine in many engineering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Aerospace</a:t>
            </a:r>
            <a:r>
              <a:rPr lang="en-US" dirty="0" smtClean="0"/>
              <a:t>, vehicle dynamics, structures, electronics, mechanism </a:t>
            </a:r>
            <a:r>
              <a:rPr lang="en-US" dirty="0" smtClean="0"/>
              <a:t>design, …</a:t>
            </a:r>
            <a:endParaRPr lang="en-US" dirty="0" smtClean="0"/>
          </a:p>
          <a:p>
            <a:r>
              <a:rPr lang="en-US" dirty="0" smtClean="0"/>
              <a:t>Appropriate metaphors</a:t>
            </a:r>
          </a:p>
          <a:p>
            <a:pPr lvl="1"/>
            <a:r>
              <a:rPr lang="en-US" b="1" dirty="0" smtClean="0"/>
              <a:t>House of cards</a:t>
            </a:r>
            <a:r>
              <a:rPr lang="en-US" dirty="0" smtClean="0"/>
              <a:t>; each layer must be solid</a:t>
            </a:r>
          </a:p>
          <a:p>
            <a:pPr lvl="1"/>
            <a:r>
              <a:rPr lang="en-US" b="1" dirty="0" smtClean="0"/>
              <a:t>Chain of dependencies</a:t>
            </a:r>
            <a:r>
              <a:rPr lang="en-US" dirty="0" smtClean="0"/>
              <a:t>; strong as its weakest link</a:t>
            </a:r>
          </a:p>
          <a:p>
            <a:r>
              <a:rPr lang="en-US" dirty="0" smtClean="0"/>
              <a:t>Bad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“Why bother with X when we don’t even know Y?”</a:t>
            </a:r>
          </a:p>
          <a:p>
            <a:pPr lvl="1"/>
            <a:r>
              <a:rPr lang="en-US" dirty="0" smtClean="0"/>
              <a:t>“I’ve tried X, it doesn’t work.” (Is everything else right?)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It’s too slow.” (For what purpose</a:t>
            </a:r>
            <a:r>
              <a:rPr lang="en-US" dirty="0" smtClean="0"/>
              <a:t>? How much accuracy are you giving up?)</a:t>
            </a:r>
          </a:p>
          <a:p>
            <a:r>
              <a:rPr lang="en-US" dirty="0" smtClean="0"/>
              <a:t>Complacency</a:t>
            </a:r>
          </a:p>
          <a:p>
            <a:pPr lvl="1"/>
            <a:r>
              <a:rPr lang="en-US" dirty="0"/>
              <a:t>“It’s good enough.” (How do you know</a:t>
            </a:r>
            <a:r>
              <a:rPr lang="en-US" dirty="0" smtClean="0"/>
              <a:t>?)</a:t>
            </a:r>
          </a:p>
          <a:p>
            <a:pPr lvl="1"/>
            <a:r>
              <a:rPr lang="en-US" dirty="0" smtClean="0"/>
              <a:t>Low expectations, e.g. loose numerical tests, no energy conservation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t>6</a:t>
            </a:fld>
            <a:endParaRPr lang="en-US"/>
          </a:p>
        </p:txBody>
      </p:sp>
      <p:pic>
        <p:nvPicPr>
          <p:cNvPr id="3076" name="Picture 4" descr="House Of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56" y="2850126"/>
            <a:ext cx="1490359" cy="151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ha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040" y="2738568"/>
            <a:ext cx="1915760" cy="191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need to get </a:t>
            </a:r>
            <a:r>
              <a:rPr lang="en-US" i="1" dirty="0" smtClean="0"/>
              <a:t>all</a:t>
            </a:r>
            <a:r>
              <a:rPr lang="en-US" dirty="0" smtClean="0"/>
              <a:t> of these right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Choice of important </a:t>
            </a:r>
            <a:r>
              <a:rPr lang="en-US" b="1" i="1" dirty="0"/>
              <a:t>physical</a:t>
            </a:r>
            <a:r>
              <a:rPr lang="en-US" dirty="0"/>
              <a:t> </a:t>
            </a:r>
            <a:r>
              <a:rPr lang="en-US" b="1" i="1" dirty="0" smtClean="0"/>
              <a:t>effects</a:t>
            </a:r>
          </a:p>
          <a:p>
            <a:pPr lvl="1" fontAlgn="base"/>
            <a:r>
              <a:rPr lang="en-US" dirty="0" smtClean="0"/>
              <a:t>Flexibility? Compliance? Static vs. dynamic friction</a:t>
            </a:r>
            <a:r>
              <a:rPr lang="en-US" dirty="0" smtClean="0"/>
              <a:t>? LIDAR reflectivity? Noise?</a:t>
            </a:r>
            <a:endParaRPr lang="en-US" dirty="0"/>
          </a:p>
          <a:p>
            <a:r>
              <a:rPr lang="en-US" dirty="0" smtClean="0"/>
              <a:t>Realistic </a:t>
            </a:r>
            <a:r>
              <a:rPr lang="en-US" b="1" i="1" dirty="0"/>
              <a:t>mathematical</a:t>
            </a:r>
            <a:r>
              <a:rPr lang="en-US" i="1" dirty="0"/>
              <a:t> </a:t>
            </a:r>
            <a:r>
              <a:rPr lang="en-US" b="1" i="1" dirty="0" smtClean="0"/>
              <a:t>models</a:t>
            </a:r>
          </a:p>
          <a:p>
            <a:pPr lvl="1"/>
            <a:r>
              <a:rPr lang="en-US" dirty="0" smtClean="0"/>
              <a:t>Discretized friction? Primitive vs. mesh?</a:t>
            </a:r>
            <a:endParaRPr lang="en-US" dirty="0"/>
          </a:p>
          <a:p>
            <a:r>
              <a:rPr lang="en-US" dirty="0" smtClean="0"/>
              <a:t>Accurate </a:t>
            </a:r>
            <a:r>
              <a:rPr lang="en-US" b="1" i="1" dirty="0"/>
              <a:t>parameters/data</a:t>
            </a:r>
            <a:r>
              <a:rPr lang="en-US" dirty="0"/>
              <a:t> for models</a:t>
            </a:r>
          </a:p>
          <a:p>
            <a:r>
              <a:rPr lang="en-US" dirty="0" smtClean="0"/>
              <a:t>Reliable </a:t>
            </a:r>
            <a:r>
              <a:rPr lang="en-US" b="1" i="1" dirty="0"/>
              <a:t>algorithms</a:t>
            </a:r>
            <a:r>
              <a:rPr lang="en-US" b="1" dirty="0"/>
              <a:t>, </a:t>
            </a:r>
            <a:r>
              <a:rPr lang="en-US" dirty="0"/>
              <a:t>symbolic &amp; numerical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Error estimation and control</a:t>
            </a:r>
            <a:endParaRPr lang="en-US" dirty="0"/>
          </a:p>
          <a:p>
            <a:r>
              <a:rPr lang="en-US" dirty="0" smtClean="0"/>
              <a:t>Rigorous </a:t>
            </a:r>
            <a:r>
              <a:rPr lang="en-US" b="1" i="1" dirty="0"/>
              <a:t>software</a:t>
            </a:r>
            <a:r>
              <a:rPr lang="en-US" b="1" dirty="0"/>
              <a:t> </a:t>
            </a:r>
            <a:r>
              <a:rPr lang="en-US" dirty="0"/>
              <a:t>development </a:t>
            </a:r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Verification and </a:t>
            </a:r>
            <a:r>
              <a:rPr lang="en-US" i="1" dirty="0" smtClean="0"/>
              <a:t>regressions</a:t>
            </a:r>
            <a:r>
              <a:rPr lang="en-US" dirty="0" smtClean="0"/>
              <a:t>! (you changed it, you broke it)</a:t>
            </a:r>
            <a:endParaRPr lang="en-US" dirty="0"/>
          </a:p>
          <a:p>
            <a:r>
              <a:rPr lang="en-US" dirty="0" smtClean="0"/>
              <a:t>Systematic </a:t>
            </a:r>
            <a:r>
              <a:rPr lang="en-US" b="1" i="1" dirty="0"/>
              <a:t>validation</a:t>
            </a:r>
            <a:r>
              <a:rPr lang="en-US" dirty="0"/>
              <a:t>: Simple to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Does your system track &amp; conserve E=PE+KE-W? No? It’s wrong.</a:t>
            </a:r>
          </a:p>
          <a:p>
            <a:r>
              <a:rPr lang="en-US" dirty="0"/>
              <a:t>Check in with </a:t>
            </a:r>
            <a:r>
              <a:rPr lang="en-US" b="1" i="1" dirty="0"/>
              <a:t>real-world</a:t>
            </a:r>
            <a:r>
              <a:rPr lang="en-US" dirty="0"/>
              <a:t> </a:t>
            </a:r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But that’s not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House Of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559" y="2730986"/>
            <a:ext cx="2351367" cy="23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2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46" y="2093564"/>
            <a:ext cx="10515600" cy="27237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you! Discussion?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err="1" smtClean="0">
                <a:hlinkClick r:id="rId2"/>
              </a:rPr>
              <a:t>sherm@tri.global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59FB-1AF0-4CBF-8F28-1B1E10B2675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420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Simpar 2016 Workshop Grand Challenges in Robotic Simulation</vt:lpstr>
      <vt:lpstr>Topics</vt:lpstr>
      <vt:lpstr>Simulation background</vt:lpstr>
      <vt:lpstr>Current work (TRI, 2016- )</vt:lpstr>
      <vt:lpstr>My work at TRI</vt:lpstr>
      <vt:lpstr>Grand Challenge: Overcome complacency &amp; fatalism about accurate simulation  </vt:lpstr>
      <vt:lpstr>Just need to get all of these right …</vt:lpstr>
      <vt:lpstr>Thank you! Discussion?  sherm@tri.global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OSRF/TRI Discussion</dc:title>
  <dc:creator>Michael Sherman</dc:creator>
  <cp:lastModifiedBy>Michael Sherman</cp:lastModifiedBy>
  <cp:revision>112</cp:revision>
  <dcterms:created xsi:type="dcterms:W3CDTF">2016-02-12T19:40:48Z</dcterms:created>
  <dcterms:modified xsi:type="dcterms:W3CDTF">2016-12-11T01:42:23Z</dcterms:modified>
</cp:coreProperties>
</file>