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8312-FDAA-4000-9A14-CEEB7F2DC89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A926-F2A7-4717-A4F5-506ADE0E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8312-FDAA-4000-9A14-CEEB7F2DC89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A926-F2A7-4717-A4F5-506ADE0E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8312-FDAA-4000-9A14-CEEB7F2DC89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A926-F2A7-4717-A4F5-506ADE0E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8312-FDAA-4000-9A14-CEEB7F2DC89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A926-F2A7-4717-A4F5-506ADE0E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8312-FDAA-4000-9A14-CEEB7F2DC89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A926-F2A7-4717-A4F5-506ADE0E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8312-FDAA-4000-9A14-CEEB7F2DC89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A926-F2A7-4717-A4F5-506ADE0E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8312-FDAA-4000-9A14-CEEB7F2DC89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A926-F2A7-4717-A4F5-506ADE0E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6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8312-FDAA-4000-9A14-CEEB7F2DC89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A926-F2A7-4717-A4F5-506ADE0E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2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8312-FDAA-4000-9A14-CEEB7F2DC89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A926-F2A7-4717-A4F5-506ADE0E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8312-FDAA-4000-9A14-CEEB7F2DC89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A926-F2A7-4717-A4F5-506ADE0E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8312-FDAA-4000-9A14-CEEB7F2DC89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A926-F2A7-4717-A4F5-506ADE0E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8312-FDAA-4000-9A14-CEEB7F2DC89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AA926-F2A7-4717-A4F5-506ADE0E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DTM 2012 Density Model Initial Implementation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 Temperature Model</a:t>
            </a:r>
          </a:p>
          <a:p>
            <a:pPr lvl="1"/>
            <a:r>
              <a:rPr lang="en-US" dirty="0" smtClean="0"/>
              <a:t>Semi-empirical model developed and maintained by CNES</a:t>
            </a:r>
          </a:p>
          <a:p>
            <a:pPr lvl="1"/>
            <a:r>
              <a:rPr lang="en-US" dirty="0" smtClean="0"/>
              <a:t>Earlier models include DTM-78, DTM-94, DTM-2000, DTM-2009</a:t>
            </a:r>
          </a:p>
          <a:p>
            <a:pPr lvl="1"/>
            <a:r>
              <a:rPr lang="en-US" dirty="0" smtClean="0"/>
              <a:t>Latest model is DTM-2013</a:t>
            </a:r>
          </a:p>
          <a:p>
            <a:r>
              <a:rPr lang="en-US" dirty="0" smtClean="0"/>
              <a:t>Downloaded model developed by Sean </a:t>
            </a:r>
            <a:r>
              <a:rPr lang="en-US" dirty="0" err="1" smtClean="0"/>
              <a:t>Bruinsma</a:t>
            </a:r>
            <a:r>
              <a:rPr lang="en-US" dirty="0" smtClean="0"/>
              <a:t> (CNES) (</a:t>
            </a:r>
            <a:r>
              <a:rPr lang="en-US" sz="1600" dirty="0" smtClean="0"/>
              <a:t>via Dave </a:t>
            </a:r>
            <a:r>
              <a:rPr lang="en-US" sz="1600" dirty="0" err="1" smtClean="0"/>
              <a:t>Vallado</a:t>
            </a:r>
            <a:r>
              <a:rPr lang="en-US" sz="1600" dirty="0" smtClean="0"/>
              <a:t>)</a:t>
            </a:r>
          </a:p>
          <a:p>
            <a:pPr lvl="2"/>
            <a:r>
              <a:rPr lang="en-US" dirty="0" smtClean="0"/>
              <a:t>Downloaded model uses its own  Flux and Geomagnetic data files</a:t>
            </a:r>
          </a:p>
          <a:p>
            <a:pPr lvl="3"/>
            <a:r>
              <a:rPr lang="en-US" dirty="0" smtClean="0"/>
              <a:t>Uses F10,   F10bar (</a:t>
            </a:r>
            <a:r>
              <a:rPr lang="en-US" dirty="0" err="1" smtClean="0"/>
              <a:t>avg</a:t>
            </a:r>
            <a:r>
              <a:rPr lang="en-US" dirty="0" smtClean="0"/>
              <a:t> over </a:t>
            </a:r>
            <a:r>
              <a:rPr lang="en-US" i="1" dirty="0" smtClean="0"/>
              <a:t>last</a:t>
            </a:r>
            <a:r>
              <a:rPr lang="en-US" dirty="0" smtClean="0"/>
              <a:t> 81 days),  a</a:t>
            </a:r>
            <a:r>
              <a:rPr lang="en-US" baseline="-25000" dirty="0" smtClean="0"/>
              <a:t>m</a:t>
            </a:r>
            <a:r>
              <a:rPr lang="en-US" dirty="0" smtClean="0"/>
              <a:t> converted to k</a:t>
            </a:r>
            <a:r>
              <a:rPr lang="en-US" baseline="-25000" dirty="0" smtClean="0"/>
              <a:t>m</a:t>
            </a:r>
          </a:p>
          <a:p>
            <a:pPr lvl="2"/>
            <a:r>
              <a:rPr lang="en-US" dirty="0" smtClean="0"/>
              <a:t>Initial ODTK implementation uses  ODTK flux/geomagnetic (</a:t>
            </a:r>
            <a:r>
              <a:rPr lang="en-US" dirty="0" err="1" smtClean="0"/>
              <a:t>CssiSpaceWeather</a:t>
            </a:r>
            <a:r>
              <a:rPr lang="en-US" dirty="0" smtClean="0"/>
              <a:t>) file</a:t>
            </a:r>
          </a:p>
          <a:p>
            <a:pPr lvl="3"/>
            <a:r>
              <a:rPr lang="en-US" dirty="0" smtClean="0"/>
              <a:t>Substitutes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p</a:t>
            </a:r>
            <a:r>
              <a:rPr lang="en-US" dirty="0" smtClean="0"/>
              <a:t> converted to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(using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  is acceptable according to DTM 2012 paper).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9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DTM-2013 is latest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DTM-2013 model</a:t>
            </a:r>
          </a:p>
          <a:p>
            <a:pPr lvl="1"/>
            <a:r>
              <a:rPr lang="en-US" dirty="0"/>
              <a:t>DTM-2013 implements </a:t>
            </a:r>
            <a:r>
              <a:rPr lang="en-US" dirty="0" smtClean="0"/>
              <a:t>changes with </a:t>
            </a:r>
            <a:r>
              <a:rPr lang="en-US" dirty="0"/>
              <a:t>respect to DTM-2012. </a:t>
            </a:r>
            <a:endParaRPr lang="en-US" dirty="0" smtClean="0"/>
          </a:p>
          <a:p>
            <a:pPr lvl="2"/>
            <a:r>
              <a:rPr lang="en-US" dirty="0" smtClean="0"/>
              <a:t>Changes more “database” than algorithm structure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most relevant </a:t>
            </a:r>
            <a:r>
              <a:rPr lang="en-US" dirty="0" smtClean="0"/>
              <a:t>changes are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- GOCE data at 270 km altitude have been used, and the low-altitude accuracy of the model </a:t>
            </a:r>
            <a:r>
              <a:rPr lang="en-US" dirty="0" smtClean="0"/>
              <a:t>is higher </a:t>
            </a:r>
            <a:r>
              <a:rPr lang="en-US" dirty="0"/>
              <a:t>as a result</a:t>
            </a:r>
          </a:p>
          <a:p>
            <a:pPr lvl="2"/>
            <a:r>
              <a:rPr lang="en-US" dirty="0"/>
              <a:t>- The F30 (30 cm radio flux) proxy is used instead of </a:t>
            </a:r>
            <a:r>
              <a:rPr lang="en-US" dirty="0" smtClean="0"/>
              <a:t>F10.7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1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Changes made to Astro:  Test STK?,    Unicode?, …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 smtClean="0">
                <a:solidFill>
                  <a:schemeClr val="accent5"/>
                </a:solidFill>
              </a:rPr>
              <a:t>Blue</a:t>
            </a:r>
            <a:r>
              <a:rPr lang="en-US" sz="1600" dirty="0" smtClean="0"/>
              <a:t> is from </a:t>
            </a:r>
            <a:r>
              <a:rPr lang="en-US" sz="1600" dirty="0" err="1" smtClean="0"/>
              <a:t>Vallado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FF0000"/>
                </a:solidFill>
              </a:rPr>
              <a:t>Red </a:t>
            </a:r>
            <a:r>
              <a:rPr lang="en-US" sz="1600" dirty="0" smtClean="0"/>
              <a:t>is new, Black is modified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912822" y="1969467"/>
            <a:ext cx="1346662" cy="656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AgMach10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5985" y="2793076"/>
            <a:ext cx="2269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0000"/>
                </a:solidFill>
              </a:rPr>
              <a:t>AgODReadDTMPar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000" dirty="0" err="1" smtClean="0"/>
              <a:t>AgScOD</a:t>
            </a:r>
            <a:endParaRPr lang="en-US" sz="1000" dirty="0" smtClean="0"/>
          </a:p>
          <a:p>
            <a:r>
              <a:rPr lang="en-US" sz="1000" dirty="0" err="1" smtClean="0"/>
              <a:t>Atdens</a:t>
            </a:r>
            <a:endParaRPr lang="en-US" sz="1000" dirty="0" smtClean="0"/>
          </a:p>
          <a:p>
            <a:r>
              <a:rPr lang="en-US" sz="1000" dirty="0" smtClean="0"/>
              <a:t>Earth</a:t>
            </a:r>
          </a:p>
          <a:p>
            <a:r>
              <a:rPr lang="en-US" sz="1000" dirty="0" err="1" smtClean="0"/>
              <a:t>AgVeODAttrs</a:t>
            </a:r>
            <a:r>
              <a:rPr lang="en-US" sz="1000" dirty="0" smtClean="0"/>
              <a:t>, </a:t>
            </a:r>
            <a:r>
              <a:rPr lang="en-US" sz="1000" dirty="0" err="1" smtClean="0"/>
              <a:t>AgGPSVeODAttrs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4954385" y="3715789"/>
            <a:ext cx="1305099" cy="423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9862" y="4513811"/>
            <a:ext cx="1255222" cy="4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AgAstro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8018" y="4555374"/>
            <a:ext cx="2568633" cy="4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AgAsPropagate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412" y="5229354"/>
            <a:ext cx="2152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accent5"/>
                </a:solidFill>
              </a:rPr>
              <a:t>AgAsDTMCommon</a:t>
            </a:r>
            <a:r>
              <a:rPr lang="en-US" sz="1000" b="1" dirty="0" smtClean="0">
                <a:solidFill>
                  <a:schemeClr val="accent5"/>
                </a:solidFill>
              </a:rPr>
              <a:t>, AgAsDTM_12</a:t>
            </a:r>
          </a:p>
          <a:p>
            <a:r>
              <a:rPr lang="en-US" sz="1000" dirty="0" err="1" smtClean="0"/>
              <a:t>AgAsAtmosphere</a:t>
            </a:r>
            <a:r>
              <a:rPr lang="en-US" sz="1000" dirty="0" smtClean="0"/>
              <a:t>, </a:t>
            </a:r>
            <a:r>
              <a:rPr lang="en-US" sz="1000" dirty="0" err="1" smtClean="0"/>
              <a:t>AgAsDensityModel</a:t>
            </a:r>
            <a:r>
              <a:rPr lang="en-US" sz="1000" dirty="0" smtClean="0"/>
              <a:t>,</a:t>
            </a:r>
          </a:p>
          <a:p>
            <a:r>
              <a:rPr lang="en-US" sz="1000" dirty="0" err="1" smtClean="0"/>
              <a:t>AgAsHPOPElems</a:t>
            </a:r>
            <a:r>
              <a:rPr lang="en-US" sz="1000" dirty="0" smtClean="0"/>
              <a:t>, force, </a:t>
            </a:r>
            <a:r>
              <a:rPr lang="en-US" sz="1000" dirty="0" err="1" smtClean="0"/>
              <a:t>AgAsAtmDen</a:t>
            </a:r>
            <a:endParaRPr lang="en-US" sz="1000" dirty="0"/>
          </a:p>
        </p:txBody>
      </p:sp>
      <p:sp>
        <p:nvSpPr>
          <p:cNvPr id="13" name="Content Placeholder 12"/>
          <p:cNvSpPr txBox="1">
            <a:spLocks noGrp="1"/>
          </p:cNvSpPr>
          <p:nvPr>
            <p:ph idx="1"/>
          </p:nvPr>
        </p:nvSpPr>
        <p:spPr>
          <a:xfrm>
            <a:off x="5877098" y="5302788"/>
            <a:ext cx="1976352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00" dirty="0" err="1" smtClean="0">
                <a:solidFill>
                  <a:srgbClr val="FF0000"/>
                </a:solidFill>
              </a:rPr>
              <a:t>AgEOMFuncDTM</a:t>
            </a:r>
            <a:endParaRPr lang="en-US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00" dirty="0" err="1" smtClean="0"/>
              <a:t>AgASPropogate</a:t>
            </a:r>
            <a:r>
              <a:rPr lang="en-US" sz="1000" dirty="0" smtClean="0"/>
              <a:t>, </a:t>
            </a:r>
          </a:p>
          <a:p>
            <a:endParaRPr lang="en-US" sz="10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30037" y="5072296"/>
            <a:ext cx="1188720" cy="6126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5"/>
                </a:solidFill>
              </a:rPr>
              <a:t>Dtm_2012_NF.dat</a:t>
            </a:r>
            <a:endParaRPr lang="en-US" sz="1000" b="1" dirty="0">
              <a:solidFill>
                <a:schemeClr val="accent5"/>
              </a:solidFill>
            </a:endParaRPr>
          </a:p>
        </p:txBody>
      </p:sp>
      <p:cxnSp>
        <p:nvCxnSpPr>
          <p:cNvPr id="16" name="Straight Connector 15"/>
          <p:cNvCxnSpPr>
            <a:stCxn id="5" idx="2"/>
          </p:cNvCxnSpPr>
          <p:nvPr/>
        </p:nvCxnSpPr>
        <p:spPr>
          <a:xfrm>
            <a:off x="5586153" y="2626173"/>
            <a:ext cx="0" cy="1037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2"/>
            <a:endCxn id="9" idx="0"/>
          </p:cNvCxnSpPr>
          <p:nvPr/>
        </p:nvCxnSpPr>
        <p:spPr>
          <a:xfrm rot="5400000">
            <a:off x="4975168" y="3882043"/>
            <a:ext cx="374073" cy="88946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2"/>
          </p:cNvCxnSpPr>
          <p:nvPr/>
        </p:nvCxnSpPr>
        <p:spPr>
          <a:xfrm rot="16200000" flipH="1">
            <a:off x="6161116" y="3585556"/>
            <a:ext cx="187038" cy="12954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0" idx="0"/>
          </p:cNvCxnSpPr>
          <p:nvPr/>
        </p:nvCxnSpPr>
        <p:spPr>
          <a:xfrm>
            <a:off x="6902334" y="4326774"/>
            <a:ext cx="1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6131" y="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6131" y="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4"/>
          </p:cNvCxnSpPr>
          <p:nvPr/>
        </p:nvCxnSpPr>
        <p:spPr>
          <a:xfrm>
            <a:off x="2518757" y="5378620"/>
            <a:ext cx="1155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6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DTM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BIG QUESTION: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sz="3200" dirty="0" smtClean="0"/>
              <a:t>How to test/verify</a:t>
            </a:r>
            <a:r>
              <a:rPr lang="en-US" sz="3200" dirty="0" smtClean="0"/>
              <a:t>?</a:t>
            </a:r>
          </a:p>
          <a:p>
            <a:pPr marL="457200" lvl="1" indent="0" algn="ctr">
              <a:buNone/>
            </a:pPr>
            <a:endParaRPr lang="en-US" sz="3200" dirty="0"/>
          </a:p>
          <a:p>
            <a:pPr marL="457200" lvl="1" indent="0" algn="ctr">
              <a:buNone/>
            </a:pPr>
            <a:r>
              <a:rPr lang="en-US" sz="3200" dirty="0" smtClean="0"/>
              <a:t>- I have only done some simple debugging.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6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Example Densities propagating Default orbit 200 min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70C0"/>
                </a:solidFill>
              </a:rPr>
              <a:t>DTM 2012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CIR72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JB2008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NRLMSIS2000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41" y="2164356"/>
            <a:ext cx="5481517" cy="3673875"/>
          </a:xfrm>
        </p:spPr>
      </p:pic>
    </p:spTree>
    <p:extLst>
      <p:ext uri="{BB962C8B-B14F-4D97-AF65-F5344CB8AC3E}">
        <p14:creationId xmlns:p14="http://schemas.microsoft.com/office/powerpoint/2010/main" val="416251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Example Densities propagating </a:t>
            </a:r>
            <a:r>
              <a:rPr lang="en-US" sz="3200" dirty="0" smtClean="0"/>
              <a:t>Landsat-like 700 km orbit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70C0"/>
                </a:solidFill>
              </a:rPr>
              <a:t>DTM </a:t>
            </a:r>
            <a:r>
              <a:rPr lang="en-US" sz="3200" dirty="0">
                <a:solidFill>
                  <a:srgbClr val="0070C0"/>
                </a:solidFill>
              </a:rPr>
              <a:t>2012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CIR72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JB2008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NRLMSIS2000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41" y="2164356"/>
            <a:ext cx="5481517" cy="3673875"/>
          </a:xfrm>
        </p:spPr>
      </p:pic>
    </p:spTree>
    <p:extLst>
      <p:ext uri="{BB962C8B-B14F-4D97-AF65-F5344CB8AC3E}">
        <p14:creationId xmlns:p14="http://schemas.microsoft.com/office/powerpoint/2010/main" val="387640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Example Densities </a:t>
            </a:r>
            <a:r>
              <a:rPr lang="en-US" sz="3200"/>
              <a:t>propagating </a:t>
            </a:r>
            <a:r>
              <a:rPr lang="en-US" sz="3200" smtClean="0"/>
              <a:t>(~220 x 580 km)  </a:t>
            </a:r>
            <a:r>
              <a:rPr lang="en-US" sz="3200" dirty="0" smtClean="0"/>
              <a:t>orbit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70C0"/>
                </a:solidFill>
              </a:rPr>
              <a:t>DTM </a:t>
            </a:r>
            <a:r>
              <a:rPr lang="en-US" sz="3200" dirty="0">
                <a:solidFill>
                  <a:srgbClr val="0070C0"/>
                </a:solidFill>
              </a:rPr>
              <a:t>2012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CIR72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JB2008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NRLMSIS2000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41" y="2164356"/>
            <a:ext cx="5481517" cy="3673875"/>
          </a:xfrm>
        </p:spPr>
      </p:pic>
    </p:spTree>
    <p:extLst>
      <p:ext uri="{BB962C8B-B14F-4D97-AF65-F5344CB8AC3E}">
        <p14:creationId xmlns:p14="http://schemas.microsoft.com/office/powerpoint/2010/main" val="399588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DTM 2012 Density Model Initial Implementation</vt:lpstr>
      <vt:lpstr>DTM-2013 is latest model</vt:lpstr>
      <vt:lpstr>Changes made to Astro:  Test STK?,    Unicode?, … Blue is from Vallado, Red is new, Black is modified</vt:lpstr>
      <vt:lpstr>DTM 2012</vt:lpstr>
      <vt:lpstr>Example Densities propagating Default orbit 200 min DTM 2012, CIR72, JB2008, NRLMSIS2000</vt:lpstr>
      <vt:lpstr>Example Densities propagating Landsat-like 700 km orbit DTM 2012, CIR72, JB2008, NRLMSIS2000</vt:lpstr>
      <vt:lpstr>Example Densities propagating (~220 x 580 km)  orbit DTM 2012, CIR72, JB2008, NRLMSIS2000</vt:lpstr>
    </vt:vector>
  </TitlesOfParts>
  <Company>Analytical Graphics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Chuba, Bill</dc:creator>
  <cp:lastModifiedBy>Chuba, Bill</cp:lastModifiedBy>
  <cp:revision>16</cp:revision>
  <dcterms:created xsi:type="dcterms:W3CDTF">2017-02-14T14:59:28Z</dcterms:created>
  <dcterms:modified xsi:type="dcterms:W3CDTF">2017-04-03T14:37:32Z</dcterms:modified>
</cp:coreProperties>
</file>