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2"/>
  </p:notesMasterIdLst>
  <p:handoutMasterIdLst>
    <p:handoutMasterId r:id="rId13"/>
  </p:handoutMasterIdLst>
  <p:sldIdLst>
    <p:sldId id="256" r:id="rId5"/>
    <p:sldId id="295" r:id="rId6"/>
    <p:sldId id="261" r:id="rId7"/>
    <p:sldId id="262" r:id="rId8"/>
    <p:sldId id="296" r:id="rId9"/>
    <p:sldId id="293" r:id="rId10"/>
    <p:sldId id="275" r:id="rId11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432" y="13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88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449ECEF-3E94-4732-BFC3-464D975639BA}" type="datetime1">
              <a:rPr lang="es-ES" smtClean="0"/>
              <a:t>26/03/2024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53551-E181-4730-A9E5-DB7143B35D46}" type="datetime1">
              <a:rPr lang="es-ES" smtClean="0"/>
              <a:pPr/>
              <a:t>26/03/2024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1401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3448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8191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2156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623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2334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tiva de mercado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2" name="Marcador de conteni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Marcador de contenid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contenid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27" name="Marcador de contenid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ido do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 EL TEXTO MAESTRO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EDITAR EL TEXTO MAESTRO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á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ítu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20" name="Marcador de tex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5" name="Marcador de tex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6" name="Marcador de tex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7" name="Marcador de tex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8" name="Marcador de tex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9" name="Marcador de tex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1" name="Marcador de fech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22" name="Marcador de pie de pá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24" name="Marcador de número de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áfico y tabl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posición de gráfico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 gráfico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13" name="Marcador de contenido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90034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onogram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6" name="Marcador de tex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Año</a:t>
            </a:r>
          </a:p>
        </p:txBody>
      </p:sp>
      <p:sp>
        <p:nvSpPr>
          <p:cNvPr id="7" name="Marcador de tex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8" name="Marcador de tex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9" name="Marcador de tex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0" name="Marcador de tex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Año</a:t>
            </a:r>
          </a:p>
        </p:txBody>
      </p:sp>
      <p:sp>
        <p:nvSpPr>
          <p:cNvPr id="12" name="Marcador de tex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3" name="Marcador de tex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4" name="Marcador de tex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5" name="Marcador de tex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6" name="Marcador de tex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7" name="Marcador de tex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8" name="Marcador de tex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9" name="Marcador de tex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0" name="Marcador de tex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1" name="Marcador de tex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2" name="Marcador de tex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3" name="Marcador de tex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4" name="Marcador de tex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5" name="Marcador de tex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6" name="Marcador de tex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7" name="Marcador de tex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8" name="Marcador de tex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9" name="Marcador de tex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0" name="Marcador de tex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1" name="Marcador de tex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Marcador de fech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37" name="Marcador de pie de pá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38" name="Marcador de número de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 elemento gráfico SmartArt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equipo de 4 persona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7" name="Marcador de posición de imagen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8" name="Marcador de posición de imagen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es-ES" noProof="0"/>
              <a:t>Haga clic en el icono para agregar una imagen</a:t>
            </a:r>
          </a:p>
        </p:txBody>
      </p:sp>
      <p:sp>
        <p:nvSpPr>
          <p:cNvPr id="19" name="Marcador de posición de imagen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6" name="Marcador de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8" name="Marcador de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9" name="Marcador de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equipo de 8 persona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7" name="Marcador de posición de imagen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8" name="Marcador de posición de imagen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es-ES" noProof="0"/>
              <a:t>Haga clic en el icono para agregar una imagen</a:t>
            </a:r>
          </a:p>
        </p:txBody>
      </p:sp>
      <p:sp>
        <p:nvSpPr>
          <p:cNvPr id="19" name="Marcador de posición de imagen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6" name="Marcador de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8" name="Marcador de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9" name="Marcador de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5" name="Marcador de posición de imagen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56" name="Marcador de posición de imagen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57" name="Marcador de posición de imagen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es-ES" noProof="0"/>
              <a:t>Haga clic en el icono para agregar una imagen</a:t>
            </a:r>
          </a:p>
        </p:txBody>
      </p:sp>
      <p:sp>
        <p:nvSpPr>
          <p:cNvPr id="58" name="Marcador de posición de imagen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54" name="Marcador de tex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2" name="Marcador de tex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9" name="Marcador de tex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3" name="Marcador de tex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0" name="Marcador de tex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4" name="Marcador de tex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1" name="Marcador de tex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5" name="Marcador de tex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17" name="Marcador de tex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4" name="Marcador de contenid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18" name="Marcador de tex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EDITAR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contenid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19" name="Marcador de tex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2" name="Marcador de conteni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contenid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14" name="Marcador de tex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arcador de contenid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arcador de fech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22" name="Marcador de pie de pá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24" name="Marcador de número de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ogram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ier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Marcador de fech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10" name="Marcador de pie de página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11" name="Marcador de número de diapositiva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scala de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á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TÍTULO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17" name="Marcador de tex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18" name="Marcador de tex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19" name="Marcador de tex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34" name="Marcador de tex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35" name="Marcador de tex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36" name="Marcador de tex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37" name="Marcador de tex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de contenid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5" name="Marcador de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7" name="Marcador de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1" name="Marcador de tex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AGREGAR UN SUBTÍTULO</a:t>
            </a:r>
          </a:p>
        </p:txBody>
      </p:sp>
      <p:sp>
        <p:nvSpPr>
          <p:cNvPr id="32" name="Marcador de tex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3" name="Marcador de tex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AGREGAR UN SUBTÍTULO</a:t>
            </a:r>
          </a:p>
        </p:txBody>
      </p:sp>
      <p:sp>
        <p:nvSpPr>
          <p:cNvPr id="34" name="Marcador de tex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2" name="Marcador de tex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AGREGAR UN SUBTÍTULO</a:t>
            </a:r>
          </a:p>
        </p:txBody>
      </p:sp>
      <p:sp>
        <p:nvSpPr>
          <p:cNvPr id="13" name="Marcador de tex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áfico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de contenid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5" name="Marcador de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7" name="Marcador de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8" name="Marcador de tex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9" name="Marcador de tex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0" name="Marcador de tex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3" name="Marcador de tex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4" name="Marcador de tex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arcador de fecha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10" name="Marcador de pie de página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11" name="Marcador de número de diapositiva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lto de secció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tex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2" name="Marcador de tex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3" name="Marcador de tex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4" name="Marcador de tex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5" name="Marcador de tex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6" name="Marcador de tex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7" name="Marcador de fech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18" name="Marcador de pie de pá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19" name="Marcador de número de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tr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 EL TEXTO MAESTRO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EDITAR EL TEXTO MAESTRO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 EL TEXTO MAESTRO</a:t>
            </a:r>
          </a:p>
        </p:txBody>
      </p:sp>
      <p:sp>
        <p:nvSpPr>
          <p:cNvPr id="22" name="Marcador de conteni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701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svg"/><Relationship Id="rId7" Type="http://schemas.openxmlformats.org/officeDocument/2006/relationships/image" Target="../media/image32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1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Relationship Id="rId9" Type="http://schemas.openxmlformats.org/officeDocument/2006/relationships/image" Target="../media/image34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sv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es-ES" dirty="0"/>
              <a:t>Modelo detección de Fraude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es-ES" dirty="0"/>
              <a:t>Carlos Villarroel</a:t>
            </a:r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603CAAE-0CF6-4EA0-9FAC-E4F42BB8C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Primera Caracterización de datos</a:t>
            </a:r>
            <a:endParaRPr lang="es-CL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78C755-75AA-AFCF-6A8E-9BDAF784F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 dirty="0"/>
              <a:t>2024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7FF550-FDB1-DE2F-D0FD-CB439BD67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2</a:t>
            </a:fld>
            <a:endParaRPr lang="es-ES" noProof="0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4E92C22B-154A-8241-7093-F2B1E110A143}"/>
              </a:ext>
            </a:extLst>
          </p:cNvPr>
          <p:cNvGrpSpPr/>
          <p:nvPr/>
        </p:nvGrpSpPr>
        <p:grpSpPr>
          <a:xfrm>
            <a:off x="631881" y="2568683"/>
            <a:ext cx="2050804" cy="2292460"/>
            <a:chOff x="277983" y="2563317"/>
            <a:chExt cx="2050804" cy="2292460"/>
          </a:xfrm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437D45D0-1915-E92B-3B9D-204E0C2E0036}"/>
                </a:ext>
              </a:extLst>
            </p:cNvPr>
            <p:cNvSpPr/>
            <p:nvPr/>
          </p:nvSpPr>
          <p:spPr>
            <a:xfrm>
              <a:off x="641399" y="2563317"/>
              <a:ext cx="1080000" cy="1080000"/>
            </a:xfrm>
            <a:prstGeom prst="ellipse">
              <a:avLst/>
            </a:prstGeom>
            <a:noFill/>
            <a:ln w="41275">
              <a:solidFill>
                <a:schemeClr val="accent3"/>
              </a:solidFill>
            </a:ln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algn="ctr">
                <a:buClr>
                  <a:schemeClr val="tx2"/>
                </a:buClr>
              </a:pPr>
              <a:endParaRPr lang="es-CL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893FD4BA-C782-D95A-CAC5-3CFB811087A3}"/>
                </a:ext>
              </a:extLst>
            </p:cNvPr>
            <p:cNvSpPr txBox="1"/>
            <p:nvPr/>
          </p:nvSpPr>
          <p:spPr>
            <a:xfrm>
              <a:off x="277983" y="3840114"/>
              <a:ext cx="2050804" cy="1015663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/>
            <a:p>
              <a:pPr algn="ctr">
                <a:buClr>
                  <a:schemeClr val="tx2"/>
                </a:buClr>
              </a:pPr>
              <a:r>
                <a:rPr lang="es-ES" sz="1200" b="1" dirty="0">
                  <a:solidFill>
                    <a:schemeClr val="tx2"/>
                  </a:solidFill>
                </a:rPr>
                <a:t>6.362.620 Registros</a:t>
              </a:r>
            </a:p>
            <a:p>
              <a:pPr algn="ctr">
                <a:buClr>
                  <a:schemeClr val="tx2"/>
                </a:buClr>
              </a:pPr>
              <a:r>
                <a:rPr lang="es-ES" sz="1200" dirty="0">
                  <a:solidFill>
                    <a:schemeClr val="tx2"/>
                  </a:solidFill>
                </a:rPr>
                <a:t>6.354.407 Validos ~ 99,87%</a:t>
              </a:r>
            </a:p>
            <a:p>
              <a:pPr algn="ctr">
                <a:buClr>
                  <a:schemeClr val="tx2"/>
                </a:buClr>
              </a:pPr>
              <a:r>
                <a:rPr lang="es-ES" sz="1200" dirty="0">
                  <a:solidFill>
                    <a:schemeClr val="tx2"/>
                  </a:solidFill>
                </a:rPr>
                <a:t>8.213 Fraudulentos ~ 0,13%</a:t>
              </a:r>
            </a:p>
            <a:p>
              <a:pPr algn="ctr">
                <a:buClr>
                  <a:schemeClr val="tx2"/>
                </a:buClr>
              </a:pPr>
              <a:endParaRPr lang="es-ES" sz="1200" dirty="0">
                <a:solidFill>
                  <a:schemeClr val="tx2"/>
                </a:solidFill>
              </a:endParaRPr>
            </a:p>
            <a:p>
              <a:pPr algn="ctr">
                <a:buClr>
                  <a:schemeClr val="tx2"/>
                </a:buClr>
              </a:pPr>
              <a:r>
                <a:rPr lang="es-ES" sz="1200" dirty="0">
                  <a:solidFill>
                    <a:schemeClr val="tx2"/>
                  </a:solidFill>
                </a:rPr>
                <a:t> </a:t>
              </a:r>
              <a:endParaRPr lang="es-CL" sz="1200" dirty="0" err="1">
                <a:solidFill>
                  <a:schemeClr val="tx2"/>
                </a:solidFill>
              </a:endParaRPr>
            </a:p>
          </p:txBody>
        </p:sp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540FCF7C-036C-8B9E-D5C1-E00104182114}"/>
              </a:ext>
            </a:extLst>
          </p:cNvPr>
          <p:cNvGrpSpPr/>
          <p:nvPr/>
        </p:nvGrpSpPr>
        <p:grpSpPr>
          <a:xfrm>
            <a:off x="9208831" y="2568683"/>
            <a:ext cx="2435212" cy="1923128"/>
            <a:chOff x="7428001" y="2563317"/>
            <a:chExt cx="2435212" cy="1923128"/>
          </a:xfrm>
        </p:grpSpPr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A6BF7180-CC1D-E24F-9B84-ACC5C400CB79}"/>
                </a:ext>
              </a:extLst>
            </p:cNvPr>
            <p:cNvSpPr txBox="1"/>
            <p:nvPr/>
          </p:nvSpPr>
          <p:spPr>
            <a:xfrm>
              <a:off x="7428001" y="3840114"/>
              <a:ext cx="2435212" cy="646331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/>
            <a:p>
              <a:pPr algn="ctr">
                <a:buClr>
                  <a:schemeClr val="tx2"/>
                </a:buClr>
              </a:pPr>
              <a:r>
                <a:rPr lang="es-CL" sz="1200" b="1" dirty="0">
                  <a:solidFill>
                    <a:schemeClr val="tx2"/>
                  </a:solidFill>
                  <a:effectLst/>
                </a:rPr>
                <a:t>743 </a:t>
              </a:r>
              <a:r>
                <a:rPr lang="es-ES" sz="1200" b="1" dirty="0">
                  <a:solidFill>
                    <a:schemeClr val="tx2"/>
                  </a:solidFill>
                </a:rPr>
                <a:t>Unidades de tiempo</a:t>
              </a:r>
            </a:p>
            <a:p>
              <a:pPr algn="ctr">
                <a:buClr>
                  <a:schemeClr val="tx2"/>
                </a:buClr>
              </a:pPr>
              <a:r>
                <a:rPr lang="es-ES" sz="1200" b="1" dirty="0">
                  <a:solidFill>
                    <a:schemeClr val="tx2"/>
                  </a:solidFill>
                </a:rPr>
                <a:t>No correlación con campo de </a:t>
              </a:r>
              <a:r>
                <a:rPr lang="es-ES" sz="1200" b="1" i="1" dirty="0" err="1">
                  <a:solidFill>
                    <a:schemeClr val="tx2"/>
                  </a:solidFill>
                </a:rPr>
                <a:t>Fraude_auto</a:t>
              </a:r>
              <a:r>
                <a:rPr lang="es-ES" sz="1200" b="1" i="1" dirty="0">
                  <a:solidFill>
                    <a:schemeClr val="tx2"/>
                  </a:solidFill>
                </a:rPr>
                <a:t> </a:t>
              </a:r>
              <a:endParaRPr lang="es-CL" sz="1200" b="1" i="1" dirty="0" err="1">
                <a:solidFill>
                  <a:schemeClr val="tx2"/>
                </a:solidFill>
              </a:endParaRPr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B9ED62F4-F599-CC20-782E-03FBB242F24D}"/>
                </a:ext>
              </a:extLst>
            </p:cNvPr>
            <p:cNvSpPr/>
            <p:nvPr/>
          </p:nvSpPr>
          <p:spPr>
            <a:xfrm>
              <a:off x="8086386" y="2563317"/>
              <a:ext cx="1080000" cy="1080000"/>
            </a:xfrm>
            <a:prstGeom prst="ellipse">
              <a:avLst/>
            </a:prstGeom>
            <a:noFill/>
            <a:ln w="41275">
              <a:solidFill>
                <a:schemeClr val="accent4"/>
              </a:solidFill>
            </a:ln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algn="ctr">
                <a:buClr>
                  <a:schemeClr val="tx2"/>
                </a:buClr>
              </a:pPr>
              <a:endParaRPr lang="es-CL" sz="1600" dirty="0" err="1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E622327A-CC53-3A83-58C4-9344BFFAAABD}"/>
              </a:ext>
            </a:extLst>
          </p:cNvPr>
          <p:cNvGrpSpPr/>
          <p:nvPr/>
        </p:nvGrpSpPr>
        <p:grpSpPr>
          <a:xfrm>
            <a:off x="5969697" y="2474199"/>
            <a:ext cx="2898475" cy="1760276"/>
            <a:chOff x="4710412" y="2563317"/>
            <a:chExt cx="2898475" cy="1760276"/>
          </a:xfrm>
        </p:grpSpPr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35677042-EC7C-0AA9-D344-EE09B91556E6}"/>
                </a:ext>
              </a:extLst>
            </p:cNvPr>
            <p:cNvSpPr txBox="1"/>
            <p:nvPr/>
          </p:nvSpPr>
          <p:spPr>
            <a:xfrm>
              <a:off x="4710412" y="3861928"/>
              <a:ext cx="2898475" cy="461665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/>
            <a:p>
              <a:pPr algn="ctr">
                <a:buClr>
                  <a:schemeClr val="tx2"/>
                </a:buClr>
              </a:pPr>
              <a:r>
                <a:rPr lang="es-ES" sz="1200" b="1" dirty="0">
                  <a:solidFill>
                    <a:schemeClr val="tx2"/>
                  </a:solidFill>
                </a:rPr>
                <a:t>6.353.307 Clientes orígenes únicos</a:t>
              </a:r>
            </a:p>
            <a:p>
              <a:pPr algn="ctr">
                <a:buClr>
                  <a:schemeClr val="tx2"/>
                </a:buClr>
              </a:pPr>
              <a:r>
                <a:rPr lang="es-ES" sz="1200" b="1" dirty="0">
                  <a:solidFill>
                    <a:schemeClr val="tx2"/>
                  </a:solidFill>
                </a:rPr>
                <a:t>2.722.362 Clientes Destinatarios únicos </a:t>
              </a:r>
              <a:endParaRPr lang="es-CL" sz="1200" b="1" dirty="0" err="1">
                <a:solidFill>
                  <a:schemeClr val="tx2"/>
                </a:solidFill>
              </a:endParaRPr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6EDC5D2A-1FAB-3E2C-8E06-A0902EEAC411}"/>
                </a:ext>
              </a:extLst>
            </p:cNvPr>
            <p:cNvSpPr/>
            <p:nvPr/>
          </p:nvSpPr>
          <p:spPr>
            <a:xfrm>
              <a:off x="5607927" y="2563317"/>
              <a:ext cx="1080000" cy="1080000"/>
            </a:xfrm>
            <a:prstGeom prst="ellipse">
              <a:avLst/>
            </a:prstGeom>
            <a:noFill/>
            <a:ln w="41275">
              <a:solidFill>
                <a:schemeClr val="tx2"/>
              </a:solidFill>
            </a:ln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algn="ctr">
                <a:buClr>
                  <a:schemeClr val="tx2"/>
                </a:buClr>
              </a:pPr>
              <a:endParaRPr lang="es-CL" sz="1600" dirty="0" err="1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BA50DBF9-9501-7C32-F5BF-77CB36A47BB6}"/>
              </a:ext>
            </a:extLst>
          </p:cNvPr>
          <p:cNvGrpSpPr/>
          <p:nvPr/>
        </p:nvGrpSpPr>
        <p:grpSpPr>
          <a:xfrm>
            <a:off x="3405610" y="2474199"/>
            <a:ext cx="2690390" cy="2497295"/>
            <a:chOff x="2530740" y="2541503"/>
            <a:chExt cx="2690390" cy="2497295"/>
          </a:xfrm>
        </p:grpSpPr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270916D0-7F8A-7CC7-4FDA-B8F58F840319}"/>
                </a:ext>
              </a:extLst>
            </p:cNvPr>
            <p:cNvSpPr txBox="1"/>
            <p:nvPr/>
          </p:nvSpPr>
          <p:spPr>
            <a:xfrm>
              <a:off x="2530740" y="3840114"/>
              <a:ext cx="2356333" cy="276999"/>
            </a:xfrm>
            <a:prstGeom prst="rect">
              <a:avLst/>
            </a:prstGeom>
          </p:spPr>
          <p:txBody>
            <a:bodyPr vert="horz" wrap="square" lIns="91440" tIns="45720" rIns="91440" bIns="45720" numCol="1" rtlCol="0">
              <a:spAutoFit/>
            </a:bodyPr>
            <a:lstStyle/>
            <a:p>
              <a:pPr algn="ctr">
                <a:buClr>
                  <a:schemeClr val="tx2"/>
                </a:buClr>
              </a:pPr>
              <a:r>
                <a:rPr lang="es-ES" sz="1200" b="1" dirty="0">
                  <a:solidFill>
                    <a:schemeClr val="tx2"/>
                  </a:solidFill>
                </a:rPr>
                <a:t>5 tipos de Transacciones:</a:t>
              </a:r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114921B9-A3FD-DC5F-B717-07DC4D82D2D1}"/>
                </a:ext>
              </a:extLst>
            </p:cNvPr>
            <p:cNvSpPr/>
            <p:nvPr/>
          </p:nvSpPr>
          <p:spPr>
            <a:xfrm>
              <a:off x="3129468" y="2541503"/>
              <a:ext cx="1080000" cy="1080000"/>
            </a:xfrm>
            <a:prstGeom prst="ellipse">
              <a:avLst/>
            </a:prstGeom>
            <a:noFill/>
            <a:ln w="41275">
              <a:solidFill>
                <a:schemeClr val="accent6"/>
              </a:solidFill>
            </a:ln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algn="ctr">
                <a:buClr>
                  <a:schemeClr val="tx2"/>
                </a:buClr>
              </a:pPr>
              <a:endParaRPr lang="es-CL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B0031951-25F1-19C7-A60A-E2B48BFACF3F}"/>
                </a:ext>
              </a:extLst>
            </p:cNvPr>
            <p:cNvSpPr txBox="1"/>
            <p:nvPr/>
          </p:nvSpPr>
          <p:spPr>
            <a:xfrm>
              <a:off x="2662844" y="4023135"/>
              <a:ext cx="2558286" cy="1015663"/>
            </a:xfrm>
            <a:prstGeom prst="rect">
              <a:avLst/>
            </a:prstGeom>
            <a:noFill/>
          </p:spPr>
          <p:txBody>
            <a:bodyPr wrap="square" numCol="2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s-CL" sz="1200" dirty="0">
                  <a:solidFill>
                    <a:schemeClr val="tx2"/>
                  </a:solidFill>
                </a:rPr>
                <a:t>Pago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s-CL" sz="1200" dirty="0">
                  <a:solidFill>
                    <a:schemeClr val="tx2"/>
                  </a:solidFill>
                </a:rPr>
                <a:t>Transferencia 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s-CL" sz="1200" dirty="0">
                  <a:solidFill>
                    <a:schemeClr val="tx2"/>
                  </a:solidFill>
                </a:rPr>
                <a:t>Retiro</a:t>
              </a:r>
            </a:p>
            <a:p>
              <a:pPr marL="228600" indent="-228600">
                <a:buFont typeface="+mj-lt"/>
                <a:buAutoNum type="arabicPeriod"/>
              </a:pPr>
              <a:endParaRPr lang="es-CL" sz="1200" dirty="0">
                <a:solidFill>
                  <a:schemeClr val="tx2"/>
                </a:solidFill>
              </a:endParaRPr>
            </a:p>
            <a:p>
              <a:pPr marL="228600" indent="-228600">
                <a:buFont typeface="+mj-lt"/>
                <a:buAutoNum type="arabicPeriod"/>
              </a:pPr>
              <a:endParaRPr lang="es-CL" sz="1200" dirty="0">
                <a:solidFill>
                  <a:schemeClr val="tx2"/>
                </a:solidFill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s-CL" sz="1200" dirty="0">
                  <a:solidFill>
                    <a:schemeClr val="tx2"/>
                  </a:solidFill>
                </a:rPr>
                <a:t>Deposito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s-CL" sz="1200" dirty="0">
                  <a:solidFill>
                    <a:schemeClr val="tx2"/>
                  </a:solidFill>
                </a:rPr>
                <a:t>Debito</a:t>
              </a:r>
            </a:p>
            <a:p>
              <a:endParaRPr lang="es-CL" dirty="0"/>
            </a:p>
          </p:txBody>
        </p:sp>
      </p:grpSp>
      <p:pic>
        <p:nvPicPr>
          <p:cNvPr id="30" name="Gráfico 29" descr="Tarjeta de crédito con relleno sólido">
            <a:extLst>
              <a:ext uri="{FF2B5EF4-FFF2-40B4-BE49-F238E27FC236}">
                <a16:creationId xmlns:a16="http://schemas.microsoft.com/office/drawing/2014/main" id="{C32A1536-B0A5-464D-2144-A0C955DE2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9615" y="2599555"/>
            <a:ext cx="829445" cy="829445"/>
          </a:xfrm>
          <a:prstGeom prst="rect">
            <a:avLst/>
          </a:prstGeom>
        </p:spPr>
      </p:pic>
      <p:pic>
        <p:nvPicPr>
          <p:cNvPr id="32" name="Gráfico 31" descr="Portapapeles mezclado con relleno sólido">
            <a:extLst>
              <a:ext uri="{FF2B5EF4-FFF2-40B4-BE49-F238E27FC236}">
                <a16:creationId xmlns:a16="http://schemas.microsoft.com/office/drawing/2014/main" id="{60AB9FEB-3833-A99E-E153-72431A7008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0574" y="2704016"/>
            <a:ext cx="829445" cy="829445"/>
          </a:xfrm>
          <a:prstGeom prst="rect">
            <a:avLst/>
          </a:prstGeom>
        </p:spPr>
      </p:pic>
      <p:pic>
        <p:nvPicPr>
          <p:cNvPr id="34" name="Gráfico 33" descr="Reloj con relleno sólido">
            <a:extLst>
              <a:ext uri="{FF2B5EF4-FFF2-40B4-BE49-F238E27FC236}">
                <a16:creationId xmlns:a16="http://schemas.microsoft.com/office/drawing/2014/main" id="{5CB83A03-A635-DA66-E827-DB543C03FE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05040" y="2704017"/>
            <a:ext cx="829445" cy="829445"/>
          </a:xfrm>
          <a:prstGeom prst="rect">
            <a:avLst/>
          </a:prstGeom>
        </p:spPr>
      </p:pic>
      <p:pic>
        <p:nvPicPr>
          <p:cNvPr id="36" name="Gráfico 35" descr="Grupo de hombres contorno">
            <a:extLst>
              <a:ext uri="{FF2B5EF4-FFF2-40B4-BE49-F238E27FC236}">
                <a16:creationId xmlns:a16="http://schemas.microsoft.com/office/drawing/2014/main" id="{E29F03C7-ED78-F944-F49E-0FDA8FB7DF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04342" y="2607127"/>
            <a:ext cx="829445" cy="82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601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509419"/>
            <a:ext cx="4254407" cy="585788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dirty="0"/>
              <a:t>Estrategia de  soluciones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rtl="0"/>
            <a:r>
              <a:rPr lang="es-ES" dirty="0"/>
              <a:t>Detección patrones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39636" y="3661569"/>
            <a:ext cx="2141764" cy="514350"/>
          </a:xfrm>
        </p:spPr>
        <p:txBody>
          <a:bodyPr rtlCol="0"/>
          <a:lstStyle/>
          <a:p>
            <a:pPr rtl="0"/>
            <a:r>
              <a:rPr lang="es-ES" dirty="0"/>
              <a:t>Cambio de Espacio 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115060" y="4780644"/>
            <a:ext cx="2141764" cy="514350"/>
          </a:xfrm>
        </p:spPr>
        <p:txBody>
          <a:bodyPr rtlCol="0"/>
          <a:lstStyle/>
          <a:p>
            <a:pPr rtl="0"/>
            <a:r>
              <a:rPr lang="es-ES" dirty="0"/>
              <a:t>Modelo de ML 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94860" y="1357186"/>
            <a:ext cx="5857099" cy="1010842"/>
          </a:xfrm>
        </p:spPr>
        <p:txBody>
          <a:bodyPr rtlCol="0"/>
          <a:lstStyle/>
          <a:p>
            <a:pPr marL="285750" indent="-285750" rtl="0">
              <a:buFont typeface="Wingdings" panose="05000000000000000000" pitchFamily="2" charset="2"/>
              <a:buChar char="ü"/>
            </a:pPr>
            <a:r>
              <a:rPr lang="es-ES" dirty="0">
                <a:solidFill>
                  <a:schemeClr val="accent6"/>
                </a:solidFill>
              </a:rPr>
              <a:t>Data pura por transacción tiene baja dimensionalidad (12 campos)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dirty="0"/>
              <a:t>Patrones pueden ser difíciles de identificar.</a:t>
            </a:r>
          </a:p>
          <a:p>
            <a:pPr rtl="0"/>
            <a:endParaRPr lang="es-ES" dirty="0"/>
          </a:p>
          <a:p>
            <a:pPr rtl="0"/>
            <a:endParaRPr lang="es-ES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34274" y="3573458"/>
            <a:ext cx="5539095" cy="1010842"/>
          </a:xfrm>
        </p:spPr>
        <p:txBody>
          <a:bodyPr rtlCol="0"/>
          <a:lstStyle/>
          <a:p>
            <a:pPr marL="285750" indent="-285750" rtl="0">
              <a:buFont typeface="Wingdings" panose="05000000000000000000" pitchFamily="2" charset="2"/>
              <a:buChar char="ü"/>
            </a:pPr>
            <a:r>
              <a:rPr lang="es-ES" dirty="0">
                <a:solidFill>
                  <a:schemeClr val="accent6"/>
                </a:solidFill>
              </a:rPr>
              <a:t>Espacio Cliente destinatario puede ser interesante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dirty="0"/>
              <a:t>Necesidad de modelos datos y posible SQL para agilizar detección de patrones o entrenamiento ML </a:t>
            </a:r>
          </a:p>
          <a:p>
            <a:pPr rtl="0"/>
            <a:endParaRPr lang="es-ES" dirty="0"/>
          </a:p>
          <a:p>
            <a:pPr rtl="0"/>
            <a:endParaRPr lang="es-ES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96000" y="4703161"/>
            <a:ext cx="5539095" cy="1010842"/>
          </a:xfrm>
        </p:spPr>
        <p:txBody>
          <a:bodyPr rtlCol="0">
            <a:normAutofit/>
          </a:bodyPr>
          <a:lstStyle/>
          <a:p>
            <a:pPr marL="342900" indent="-342900" rtl="0">
              <a:buFont typeface="Wingdings" panose="05000000000000000000" pitchFamily="2" charset="2"/>
              <a:buChar char="ü"/>
            </a:pPr>
            <a:r>
              <a:rPr lang="es-ES" dirty="0">
                <a:solidFill>
                  <a:schemeClr val="accent6"/>
                </a:solidFill>
              </a:rPr>
              <a:t>Facilidad para detectar patrones ocultos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Transacciones fraudulentas representa un universo pequeño del total (</a:t>
            </a:r>
            <a:r>
              <a:rPr lang="es-ES" sz="1400" dirty="0">
                <a:solidFill>
                  <a:schemeClr val="tx2"/>
                </a:solidFill>
              </a:rPr>
              <a:t>0,13%</a:t>
            </a:r>
            <a:r>
              <a:rPr lang="es-ES" dirty="0"/>
              <a:t>)</a:t>
            </a:r>
          </a:p>
          <a:p>
            <a:pPr rtl="0"/>
            <a:endParaRPr lang="es-ES" dirty="0"/>
          </a:p>
        </p:txBody>
      </p:sp>
      <p:sp>
        <p:nvSpPr>
          <p:cNvPr id="11" name="Marcador de fecha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s-ES" dirty="0"/>
              <a:t>2024</a:t>
            </a:r>
          </a:p>
        </p:txBody>
      </p:sp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s-ES" smtClean="0"/>
              <a:pPr rtl="0"/>
              <a:t>3</a:t>
            </a:fld>
            <a:endParaRPr lang="es-ES"/>
          </a:p>
        </p:txBody>
      </p:sp>
      <p:sp>
        <p:nvSpPr>
          <p:cNvPr id="19" name="Marcador de contenido 2">
            <a:extLst>
              <a:ext uri="{FF2B5EF4-FFF2-40B4-BE49-F238E27FC236}">
                <a16:creationId xmlns:a16="http://schemas.microsoft.com/office/drawing/2014/main" id="{BF8B13AA-BFAF-1430-44C7-534C3966303C}"/>
              </a:ext>
            </a:extLst>
          </p:cNvPr>
          <p:cNvSpPr txBox="1">
            <a:spLocks/>
          </p:cNvSpPr>
          <p:nvPr/>
        </p:nvSpPr>
        <p:spPr>
          <a:xfrm>
            <a:off x="687469" y="2600213"/>
            <a:ext cx="2442482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Enriquecimiento +  patrones </a:t>
            </a:r>
          </a:p>
        </p:txBody>
      </p:sp>
      <p:sp>
        <p:nvSpPr>
          <p:cNvPr id="20" name="Marcador de texto 6">
            <a:extLst>
              <a:ext uri="{FF2B5EF4-FFF2-40B4-BE49-F238E27FC236}">
                <a16:creationId xmlns:a16="http://schemas.microsoft.com/office/drawing/2014/main" id="{61475A7C-E501-2316-7FF5-95296BD166CC}"/>
              </a:ext>
            </a:extLst>
          </p:cNvPr>
          <p:cNvSpPr txBox="1">
            <a:spLocks/>
          </p:cNvSpPr>
          <p:nvPr/>
        </p:nvSpPr>
        <p:spPr>
          <a:xfrm>
            <a:off x="4962803" y="2412964"/>
            <a:ext cx="5857099" cy="10108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dirty="0">
                <a:solidFill>
                  <a:schemeClr val="accent6"/>
                </a:solidFill>
              </a:rPr>
              <a:t>Tamaño reducido de transacciones fraudulentes facilitan la exploración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Múltiples aproches para enriquecimiento de datos.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es-ES" dirty="0"/>
              <a:t>Primer análisis</a:t>
            </a:r>
          </a:p>
        </p:txBody>
      </p:sp>
      <p:sp>
        <p:nvSpPr>
          <p:cNvPr id="80" name="Marcador de fecha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s-ES" dirty="0"/>
              <a:t>2024</a:t>
            </a:r>
          </a:p>
        </p:txBody>
      </p:sp>
      <p:sp>
        <p:nvSpPr>
          <p:cNvPr id="82" name="Marcador de número de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s-ES" smtClean="0"/>
              <a:pPr rtl="0"/>
              <a:t>4</a:t>
            </a:fld>
            <a:endParaRPr lang="es-ES"/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77D9D003-7A0D-BB3D-698D-E44409DDA8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745" b="12599"/>
          <a:stretch/>
        </p:blipFill>
        <p:spPr>
          <a:xfrm>
            <a:off x="435992" y="2013770"/>
            <a:ext cx="5133940" cy="31856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9" name="CuadroTexto 28">
            <a:extLst>
              <a:ext uri="{FF2B5EF4-FFF2-40B4-BE49-F238E27FC236}">
                <a16:creationId xmlns:a16="http://schemas.microsoft.com/office/drawing/2014/main" id="{F86EAA17-B142-6B06-F19D-23FECA5F81ED}"/>
              </a:ext>
            </a:extLst>
          </p:cNvPr>
          <p:cNvSpPr txBox="1"/>
          <p:nvPr/>
        </p:nvSpPr>
        <p:spPr>
          <a:xfrm>
            <a:off x="5879463" y="2155849"/>
            <a:ext cx="604194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Transacciones fraudulentas son </a:t>
            </a:r>
            <a:r>
              <a:rPr lang="es-ES" b="1" dirty="0"/>
              <a:t>“Transferencias” </a:t>
            </a:r>
            <a:r>
              <a:rPr lang="es-ES" dirty="0"/>
              <a:t>o </a:t>
            </a:r>
            <a:r>
              <a:rPr lang="es-ES" b="1" dirty="0"/>
              <a:t>“Retiros”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/>
              <a:t>Retiros 4.116 de 2.237.500 (0,18%)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/>
              <a:t>Transferencias 4.097 de 532909 (0,77%)</a:t>
            </a:r>
            <a:endParaRPr lang="es-CL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“Retiros” Fraudulentos suelen ser </a:t>
            </a:r>
            <a:r>
              <a:rPr lang="es-ES" sz="1600" b="1" dirty="0"/>
              <a:t>precedidos de una “Transferencia” por el mismo monto </a:t>
            </a:r>
            <a:r>
              <a:rPr lang="es-ES" sz="1600" dirty="0"/>
              <a:t>en tiempos continuos. </a:t>
            </a:r>
            <a:endParaRPr lang="es-CL" sz="1600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3849990-C546-582D-8102-0672F90F5CC1}"/>
              </a:ext>
            </a:extLst>
          </p:cNvPr>
          <p:cNvSpPr txBox="1"/>
          <p:nvPr/>
        </p:nvSpPr>
        <p:spPr>
          <a:xfrm>
            <a:off x="5875012" y="4358417"/>
            <a:ext cx="5631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Primera Regla: </a:t>
            </a:r>
          </a:p>
          <a:p>
            <a:pPr lvl="1"/>
            <a:r>
              <a:rPr lang="es-CL" dirty="0"/>
              <a:t>Si anterior a un “Retiro”, existe una “Transferencia” por un monto igual, la operación es marcada como </a:t>
            </a:r>
            <a:r>
              <a:rPr lang="es-CL" b="1" dirty="0"/>
              <a:t>Fraudulenta. </a:t>
            </a:r>
            <a:endParaRPr lang="es-ES" b="1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6BA28E1D-38E9-1A99-8725-60DA57CBAAAC}"/>
              </a:ext>
            </a:extLst>
          </p:cNvPr>
          <p:cNvSpPr txBox="1"/>
          <p:nvPr/>
        </p:nvSpPr>
        <p:spPr>
          <a:xfrm>
            <a:off x="347070" y="1739363"/>
            <a:ext cx="5586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Transacciones fraudulentas </a:t>
            </a:r>
            <a:endParaRPr lang="es-CL" sz="1400" dirty="0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es-ES" dirty="0"/>
              <a:t>Segundo análisis</a:t>
            </a:r>
          </a:p>
        </p:txBody>
      </p:sp>
      <p:sp>
        <p:nvSpPr>
          <p:cNvPr id="80" name="Marcador de fecha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s-ES" dirty="0"/>
              <a:t>2024</a:t>
            </a:r>
          </a:p>
        </p:txBody>
      </p:sp>
      <p:sp>
        <p:nvSpPr>
          <p:cNvPr id="82" name="Marcador de número de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s-ES" smtClean="0"/>
              <a:pPr rtl="0"/>
              <a:t>5</a:t>
            </a:fld>
            <a:endParaRPr lang="es-ES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F86EAA17-B142-6B06-F19D-23FECA5F81ED}"/>
              </a:ext>
            </a:extLst>
          </p:cNvPr>
          <p:cNvSpPr txBox="1"/>
          <p:nvPr/>
        </p:nvSpPr>
        <p:spPr>
          <a:xfrm>
            <a:off x="5879463" y="2155849"/>
            <a:ext cx="590762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Es posible </a:t>
            </a:r>
            <a:r>
              <a:rPr lang="es-ES" b="1" dirty="0"/>
              <a:t>construir un campo calculado </a:t>
            </a:r>
            <a:r>
              <a:rPr lang="es-ES" dirty="0"/>
              <a:t>usando saldos iniciales, finales y monto que pueden tener información.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“Transferencias”</a:t>
            </a:r>
            <a:r>
              <a:rPr lang="es-ES" dirty="0"/>
              <a:t> fraudulentas suelen cumplir con relación de delta entre monto, saldo final e inicial. </a:t>
            </a:r>
          </a:p>
          <a:p>
            <a:r>
              <a:rPr lang="es-ES" sz="1600" dirty="0"/>
              <a:t> </a:t>
            </a:r>
            <a:endParaRPr lang="es-CL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63849990-C546-582D-8102-0672F90F5CC1}"/>
                  </a:ext>
                </a:extLst>
              </p:cNvPr>
              <p:cNvSpPr txBox="1"/>
              <p:nvPr/>
            </p:nvSpPr>
            <p:spPr>
              <a:xfrm>
                <a:off x="5801402" y="4243666"/>
                <a:ext cx="563174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b="1" dirty="0"/>
                  <a:t>Segunda Regla: </a:t>
                </a:r>
              </a:p>
              <a:p>
                <a:r>
                  <a:rPr lang="es-ES" b="1" dirty="0"/>
                  <a:t>Si una “Transferencias”</a:t>
                </a:r>
                <a:r>
                  <a:rPr lang="es-ES" dirty="0"/>
                  <a:t> no cumple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s-E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s-E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/>
                  <a:t>= 0, es marcada como fraudulenta.  </a:t>
                </a:r>
              </a:p>
              <a:p>
                <a:endParaRPr lang="es-ES" b="1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63849990-C546-582D-8102-0672F90F5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402" y="4243666"/>
                <a:ext cx="5631743" cy="1200329"/>
              </a:xfrm>
              <a:prstGeom prst="rect">
                <a:avLst/>
              </a:prstGeom>
              <a:blipFill>
                <a:blip r:embed="rId3"/>
                <a:stretch>
                  <a:fillRect l="-974" t="-253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06C4BC7C-04A7-AC64-56C7-7D964D034A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691"/>
          <a:stretch/>
        </p:blipFill>
        <p:spPr>
          <a:xfrm>
            <a:off x="219179" y="2148249"/>
            <a:ext cx="4781667" cy="15886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1F7DE83-7457-1B4B-1DB5-41C8652A3D37}"/>
              </a:ext>
            </a:extLst>
          </p:cNvPr>
          <p:cNvSpPr txBox="1"/>
          <p:nvPr/>
        </p:nvSpPr>
        <p:spPr>
          <a:xfrm>
            <a:off x="140163" y="1896998"/>
            <a:ext cx="5586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Transferencias fraudulentas </a:t>
            </a:r>
            <a:endParaRPr lang="es-CL" sz="14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5DA403F-3448-48C2-CE7C-ACF132BCA7C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221"/>
          <a:stretch/>
        </p:blipFill>
        <p:spPr>
          <a:xfrm>
            <a:off x="219181" y="4482997"/>
            <a:ext cx="4781665" cy="16541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BD645534-79A4-4B09-37A1-B3E6B7C0842E}"/>
              </a:ext>
            </a:extLst>
          </p:cNvPr>
          <p:cNvSpPr txBox="1"/>
          <p:nvPr/>
        </p:nvSpPr>
        <p:spPr>
          <a:xfrm>
            <a:off x="153510" y="4203622"/>
            <a:ext cx="5586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Transferencias no fraudulentas</a:t>
            </a:r>
            <a:endParaRPr lang="es-CL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C62E7665-71FD-D966-58BF-9A9F7CE66940}"/>
                  </a:ext>
                </a:extLst>
              </p:cNvPr>
              <p:cNvSpPr txBox="1"/>
              <p:nvPr/>
            </p:nvSpPr>
            <p:spPr>
              <a:xfrm>
                <a:off x="884919" y="3733919"/>
                <a:ext cx="38465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s-E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s-ES" sz="16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s-ES" sz="1600" b="1" dirty="0"/>
                  <a:t>= </a:t>
                </a:r>
                <a:r>
                  <a:rPr lang="es-ES" sz="1600" dirty="0"/>
                  <a:t>SIO. – SFO. – monto = 0 </a:t>
                </a:r>
                <a:endParaRPr lang="es-CL" sz="1600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C62E7665-71FD-D966-58BF-9A9F7CE669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919" y="3733919"/>
                <a:ext cx="3846517" cy="338554"/>
              </a:xfrm>
              <a:prstGeom prst="rect">
                <a:avLst/>
              </a:prstGeom>
              <a:blipFill>
                <a:blip r:embed="rId6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Gráfico 11" descr="Marca de verificación con relleno sólido">
            <a:extLst>
              <a:ext uri="{FF2B5EF4-FFF2-40B4-BE49-F238E27FC236}">
                <a16:creationId xmlns:a16="http://schemas.microsoft.com/office/drawing/2014/main" id="{C9C923BB-CA95-B133-14E8-0C0C6BA2CF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89307" y="3739284"/>
            <a:ext cx="327825" cy="327825"/>
          </a:xfrm>
          <a:prstGeom prst="rect">
            <a:avLst/>
          </a:prstGeom>
        </p:spPr>
      </p:pic>
      <p:pic>
        <p:nvPicPr>
          <p:cNvPr id="14" name="Gráfico 13" descr="Cerrar con relleno sólido">
            <a:extLst>
              <a:ext uri="{FF2B5EF4-FFF2-40B4-BE49-F238E27FC236}">
                <a16:creationId xmlns:a16="http://schemas.microsoft.com/office/drawing/2014/main" id="{1AC087D8-7A1A-5A91-9F55-CD9373EEF2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01039" y="6125803"/>
            <a:ext cx="327825" cy="3278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87B5F781-1B2F-106A-25ED-6442E3BDCDF0}"/>
                  </a:ext>
                </a:extLst>
              </p:cNvPr>
              <p:cNvSpPr txBox="1"/>
              <p:nvPr/>
            </p:nvSpPr>
            <p:spPr>
              <a:xfrm>
                <a:off x="908837" y="6115074"/>
                <a:ext cx="38465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s-E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s-ES" sz="16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s-ES" sz="1600" b="1" dirty="0"/>
                  <a:t>= </a:t>
                </a:r>
                <a:r>
                  <a:rPr lang="es-ES" sz="1600" dirty="0"/>
                  <a:t>SIO. – SFO. – monto = 0 </a:t>
                </a:r>
                <a:endParaRPr lang="es-CL" sz="1600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87B5F781-1B2F-106A-25ED-6442E3BDC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837" y="6115074"/>
                <a:ext cx="3846517" cy="338554"/>
              </a:xfrm>
              <a:prstGeom prst="rect">
                <a:avLst/>
              </a:prstGeom>
              <a:blipFill>
                <a:blip r:embed="rId11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uadroTexto 16">
            <a:extLst>
              <a:ext uri="{FF2B5EF4-FFF2-40B4-BE49-F238E27FC236}">
                <a16:creationId xmlns:a16="http://schemas.microsoft.com/office/drawing/2014/main" id="{4F9226C3-AAEE-FF55-C9E1-54A3F8428EC4}"/>
              </a:ext>
            </a:extLst>
          </p:cNvPr>
          <p:cNvSpPr txBox="1"/>
          <p:nvPr/>
        </p:nvSpPr>
        <p:spPr>
          <a:xfrm>
            <a:off x="6314033" y="5667552"/>
            <a:ext cx="426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¿Hace sentido lógico esta regla?</a:t>
            </a:r>
            <a:endParaRPr lang="es-CL" b="1" dirty="0"/>
          </a:p>
        </p:txBody>
      </p:sp>
    </p:spTree>
    <p:extLst>
      <p:ext uri="{BB962C8B-B14F-4D97-AF65-F5344CB8AC3E}">
        <p14:creationId xmlns:p14="http://schemas.microsoft.com/office/powerpoint/2010/main" val="3938670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71188AF-1B8F-40DD-90B1-DC0F52BA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lIns="0" rtlCol="0"/>
          <a:lstStyle/>
          <a:p>
            <a:pPr rtl="0"/>
            <a:r>
              <a:rPr lang="es-ES" dirty="0"/>
              <a:t>Resultados aplicación reglas</a:t>
            </a:r>
          </a:p>
        </p:txBody>
      </p:sp>
      <p:graphicFrame>
        <p:nvGraphicFramePr>
          <p:cNvPr id="53" name="Tabla 50">
            <a:extLst>
              <a:ext uri="{FF2B5EF4-FFF2-40B4-BE49-F238E27FC236}">
                <a16:creationId xmlns:a16="http://schemas.microsoft.com/office/drawing/2014/main" id="{7EB17215-3702-4854-86F9-086DB8BCA17E}"/>
              </a:ext>
            </a:extLst>
          </p:cNvPr>
          <p:cNvGraphicFramePr>
            <a:graphicFrameLocks noGrp="1"/>
          </p:cNvGraphicFramePr>
          <p:nvPr>
            <p:ph type="chart" sz="quarter" idx="13"/>
            <p:extLst>
              <p:ext uri="{D42A27DB-BD31-4B8C-83A1-F6EECF244321}">
                <p14:modId xmlns:p14="http://schemas.microsoft.com/office/powerpoint/2010/main" val="135207491"/>
              </p:ext>
            </p:extLst>
          </p:nvPr>
        </p:nvGraphicFramePr>
        <p:xfrm>
          <a:off x="661981" y="2588984"/>
          <a:ext cx="6085891" cy="2503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3483">
                  <a:extLst>
                    <a:ext uri="{9D8B030D-6E8A-4147-A177-3AD203B41FA5}">
                      <a16:colId xmlns:a16="http://schemas.microsoft.com/office/drawing/2014/main" val="544038161"/>
                    </a:ext>
                  </a:extLst>
                </a:gridCol>
                <a:gridCol w="1384136">
                  <a:extLst>
                    <a:ext uri="{9D8B030D-6E8A-4147-A177-3AD203B41FA5}">
                      <a16:colId xmlns:a16="http://schemas.microsoft.com/office/drawing/2014/main" val="2284043154"/>
                    </a:ext>
                  </a:extLst>
                </a:gridCol>
                <a:gridCol w="1384136">
                  <a:extLst>
                    <a:ext uri="{9D8B030D-6E8A-4147-A177-3AD203B41FA5}">
                      <a16:colId xmlns:a16="http://schemas.microsoft.com/office/drawing/2014/main" val="2987712514"/>
                    </a:ext>
                  </a:extLst>
                </a:gridCol>
                <a:gridCol w="1384136">
                  <a:extLst>
                    <a:ext uri="{9D8B030D-6E8A-4147-A177-3AD203B41FA5}">
                      <a16:colId xmlns:a16="http://schemas.microsoft.com/office/drawing/2014/main" val="1068233346"/>
                    </a:ext>
                  </a:extLst>
                </a:gridCol>
              </a:tblGrid>
              <a:tr h="308774">
                <a:tc>
                  <a:txBody>
                    <a:bodyPr/>
                    <a:lstStyle/>
                    <a:p>
                      <a:pPr algn="r" rtl="0"/>
                      <a:r>
                        <a:rPr lang="es-ES" sz="1400" b="0" cap="all" spc="15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Total datos: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s-ES" sz="1400" b="0" cap="all" spc="150" baseline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6.362.620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s-ES" sz="1400" b="0" cap="all" spc="150" baseline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Tc: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s-ES" sz="1400" b="0" cap="all" spc="150" baseline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245 </a:t>
                      </a:r>
                      <a:r>
                        <a:rPr lang="es-ES" sz="1400" b="0" cap="all" spc="150" baseline="0" noProof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Seg</a:t>
                      </a:r>
                      <a:r>
                        <a:rPr lang="es-ES" sz="1400" b="0" cap="all" spc="150" baseline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.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065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/>
                      <a:endParaRPr lang="es-ES" sz="12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s-ES" sz="1200" kern="12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s-ES" sz="1200" kern="12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s-ES" sz="1200" kern="12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7190425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endParaRPr lang="es-ES" sz="12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200" kern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Fraudes (</a:t>
                      </a:r>
                      <a:r>
                        <a:rPr lang="es-ES" sz="1200" kern="1200" noProof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Proy</a:t>
                      </a:r>
                      <a:r>
                        <a:rPr lang="es-ES" sz="1200" kern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./Reales) 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200" kern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Aciertos </a:t>
                      </a:r>
                    </a:p>
                    <a:p>
                      <a:pPr algn="ctr" rtl="0"/>
                      <a:r>
                        <a:rPr lang="es-ES" sz="1200" kern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Efectividad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200" kern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Falsos positivos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137574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es-ES" sz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Transferencias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3943/4097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3943 </a:t>
                      </a:r>
                      <a:r>
                        <a:rPr lang="es-ES" sz="1200" b="1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(96,24%)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 </a:t>
                      </a:r>
                      <a:r>
                        <a:rPr lang="es-ES" sz="1200" b="1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(0%)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7742485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es-ES" sz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Retiros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4205/4116 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4075 </a:t>
                      </a:r>
                      <a:r>
                        <a:rPr lang="es-ES" sz="1200" b="1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(99% )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130 </a:t>
                      </a:r>
                      <a:r>
                        <a:rPr lang="es-ES" sz="1200" b="1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(3,09%)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6860975"/>
                  </a:ext>
                </a:extLst>
              </a:tr>
            </a:tbl>
          </a:graphicData>
        </a:graphic>
      </p:graphicFrame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02600B4-5BE8-447C-8531-6CD75CB457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s-ES" dirty="0"/>
              <a:t>2024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088B044-C125-4F21-B6E1-ECBEB976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s-ES" smtClean="0"/>
              <a:pPr rtl="0"/>
              <a:t>6</a:t>
            </a:fld>
            <a:endParaRPr lang="es-ES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B98F823A-E7BB-4668-930B-C119B7771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5173C4F3-0B20-4720-9910-82CE4DCE4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n 12">
            <a:extLst>
              <a:ext uri="{FF2B5EF4-FFF2-40B4-BE49-F238E27FC236}">
                <a16:creationId xmlns:a16="http://schemas.microsoft.com/office/drawing/2014/main" id="{EBCA5A3D-58E8-2B77-FA6E-B8877D526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1294" y="2682580"/>
            <a:ext cx="4849741" cy="2316595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8B70F9A9-CFD4-99CE-51BE-40AC6096F20A}"/>
              </a:ext>
            </a:extLst>
          </p:cNvPr>
          <p:cNvSpPr txBox="1"/>
          <p:nvPr/>
        </p:nvSpPr>
        <p:spPr>
          <a:xfrm>
            <a:off x="7174277" y="4999175"/>
            <a:ext cx="3944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Resultados sobre total datos </a:t>
            </a:r>
            <a:endParaRPr lang="es-CL" sz="1400" dirty="0"/>
          </a:p>
        </p:txBody>
      </p:sp>
    </p:spTree>
    <p:extLst>
      <p:ext uri="{BB962C8B-B14F-4D97-AF65-F5344CB8AC3E}">
        <p14:creationId xmlns:p14="http://schemas.microsoft.com/office/powerpoint/2010/main" val="473871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3574" y="550331"/>
            <a:ext cx="5111750" cy="1204912"/>
          </a:xfrm>
        </p:spPr>
        <p:txBody>
          <a:bodyPr rtlCol="0"/>
          <a:lstStyle/>
          <a:p>
            <a:pPr rtl="0"/>
            <a:r>
              <a:rPr lang="es-ES" dirty="0"/>
              <a:t>Puntos clave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3574" y="2094461"/>
            <a:ext cx="5968536" cy="26644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dirty="0"/>
              <a:t>Usando solo </a:t>
            </a:r>
            <a:r>
              <a:rPr lang="es-ES" b="1" dirty="0"/>
              <a:t>detección de patrones </a:t>
            </a:r>
            <a:r>
              <a:rPr lang="es-ES" dirty="0"/>
              <a:t>y </a:t>
            </a:r>
            <a:r>
              <a:rPr lang="es-ES" b="1" dirty="0"/>
              <a:t>enriquecimiento de datos </a:t>
            </a:r>
            <a:r>
              <a:rPr lang="es-ES" dirty="0"/>
              <a:t>logrados un elevado grado de precisión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dirty="0"/>
              <a:t>La aparición de una </a:t>
            </a:r>
            <a:r>
              <a:rPr lang="es-ES" b="1" dirty="0"/>
              <a:t>simetría nueva al cambiar de espacio</a:t>
            </a:r>
            <a:r>
              <a:rPr lang="es-ES" dirty="0"/>
              <a:t> parece una </a:t>
            </a:r>
            <a:r>
              <a:rPr lang="es-ES" b="1" dirty="0"/>
              <a:t>opción reducida </a:t>
            </a:r>
            <a:r>
              <a:rPr lang="es-ES" dirty="0"/>
              <a:t>(alto nivel de simetrías en espacio original).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dirty="0"/>
              <a:t>El avance a técnicas más sofisticadas como ML tiene que ser evaluado en base a </a:t>
            </a:r>
            <a:r>
              <a:rPr lang="es-ES" b="1" dirty="0" err="1"/>
              <a:t>trade</a:t>
            </a:r>
            <a:r>
              <a:rPr lang="es-ES" b="1" dirty="0"/>
              <a:t> off </a:t>
            </a:r>
            <a:r>
              <a:rPr lang="es-ES" dirty="0"/>
              <a:t>del esfuerzo.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F8C8B5-F6EC-489B-BD0F-CD89A73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s-ES" dirty="0"/>
              <a:t>2024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AEA823-8519-4F9D-81FA-367313107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s-ES"/>
              <a:t>Presentación para inversores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s-ES" smtClean="0"/>
              <a:pPr rtl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theme/theme1.xml><?xml version="1.0" encoding="utf-8"?>
<a:theme xmlns:a="http://schemas.openxmlformats.org/drawingml/2006/main" name="Una sola línea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44_TF56180624_Win32" id="{CCF276C0-2FDF-463F-B45D-4EDBA039C896}" vid="{7446774B-3392-4AFF-ADF4-7FE1E36E528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ventas minimalista tenue</Template>
  <TotalTime>111</TotalTime>
  <Words>433</Words>
  <Application>Microsoft Office PowerPoint</Application>
  <PresentationFormat>Panorámica</PresentationFormat>
  <Paragraphs>95</Paragraphs>
  <Slides>7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Cambria Math</vt:lpstr>
      <vt:lpstr>Tenorite</vt:lpstr>
      <vt:lpstr>Wingdings</vt:lpstr>
      <vt:lpstr>Una sola línea</vt:lpstr>
      <vt:lpstr>Modelo detección de Fraude</vt:lpstr>
      <vt:lpstr>Primera Caracterización de datos</vt:lpstr>
      <vt:lpstr>Estrategia de  soluciones</vt:lpstr>
      <vt:lpstr>Primer análisis</vt:lpstr>
      <vt:lpstr>Segundo análisis</vt:lpstr>
      <vt:lpstr>Resultados aplicación reglas</vt:lpstr>
      <vt:lpstr>Puntos clave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detección de Fraude</dc:title>
  <dc:creator>carlos villarroel</dc:creator>
  <cp:lastModifiedBy>carlos villarroel</cp:lastModifiedBy>
  <cp:revision>3</cp:revision>
  <dcterms:created xsi:type="dcterms:W3CDTF">2024-03-26T04:00:52Z</dcterms:created>
  <dcterms:modified xsi:type="dcterms:W3CDTF">2024-03-27T01:41:44Z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