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59" r:id="rId3"/>
    <p:sldId id="360" r:id="rId4"/>
    <p:sldId id="361" r:id="rId5"/>
    <p:sldId id="362" r:id="rId6"/>
    <p:sldId id="278" r:id="rId7"/>
    <p:sldId id="324" r:id="rId8"/>
    <p:sldId id="325" r:id="rId9"/>
    <p:sldId id="308" r:id="rId10"/>
    <p:sldId id="309" r:id="rId11"/>
    <p:sldId id="326" r:id="rId12"/>
    <p:sldId id="310" r:id="rId13"/>
    <p:sldId id="311" r:id="rId14"/>
    <p:sldId id="312" r:id="rId15"/>
    <p:sldId id="365" r:id="rId16"/>
    <p:sldId id="363" r:id="rId17"/>
    <p:sldId id="364" r:id="rId18"/>
    <p:sldId id="358" r:id="rId19"/>
    <p:sldId id="302" r:id="rId20"/>
    <p:sldId id="353" r:id="rId21"/>
    <p:sldId id="279" r:id="rId22"/>
    <p:sldId id="280" r:id="rId23"/>
    <p:sldId id="283" r:id="rId24"/>
    <p:sldId id="284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51" r:id="rId33"/>
    <p:sldId id="336" r:id="rId34"/>
    <p:sldId id="338" r:id="rId35"/>
    <p:sldId id="339" r:id="rId36"/>
    <p:sldId id="350" r:id="rId37"/>
    <p:sldId id="352" r:id="rId38"/>
    <p:sldId id="314" r:id="rId39"/>
    <p:sldId id="333" r:id="rId40"/>
    <p:sldId id="366" r:id="rId41"/>
    <p:sldId id="315" r:id="rId42"/>
    <p:sldId id="316" r:id="rId43"/>
    <p:sldId id="367" r:id="rId44"/>
    <p:sldId id="368" r:id="rId45"/>
    <p:sldId id="369" r:id="rId46"/>
    <p:sldId id="370" r:id="rId47"/>
    <p:sldId id="371" r:id="rId48"/>
    <p:sldId id="372" r:id="rId49"/>
    <p:sldId id="374" r:id="rId50"/>
    <p:sldId id="373" r:id="rId51"/>
    <p:sldId id="375" r:id="rId52"/>
    <p:sldId id="323" r:id="rId5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FC9BB-8E9C-4EBD-91B4-23B308207B8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E916-CA5D-4B8A-8035-42E2AD6A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2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97B6-1385-4839-BFCE-E1053F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70CD-F062-4752-970F-30555C40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1144-EC7B-4DCF-B534-EFB7AF9F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79A9-DBC8-4FCD-857C-508B59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2839-30E4-4A0F-A555-3C13807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CC09-03DF-44D6-9F67-278DB3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5A8F-7861-43CE-AE2B-9F9E5E24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E736-279E-4706-AFAC-216B3983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1373-1A08-4B59-9CA4-711D7390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DAE9-B923-4F51-BF6E-CA6142C0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172FA-24B8-4092-89E3-DF732365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3FD2-1629-488F-A5C0-A9477D5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1692-FF77-41BA-B673-5C38BECE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8D9E-83A9-4DA5-9FCE-BDFDB2F2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0333-A3CB-4F43-8D14-099EAEA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3F5-6841-4880-B8BE-F5F5CA6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9F96-39CC-4761-B34A-08EADDC3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8D6B-9EBD-4B96-ABA6-DA4CAD1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FEF-0DC7-4CFC-B884-0D263CDE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8C44-F5BD-4C78-BFC2-BAC43D0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709-FCF6-499D-B727-63B1F584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2E2D-6567-4AA2-87AC-460C6646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35FF-1A3A-4981-876B-B7834A1F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7BD4-2BE6-4D55-B3FD-6C8D9586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8923-B22F-46DC-9C8A-17336CA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A033-AD5A-42D4-8F1E-C3A433B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945-5B42-4157-80E4-6FB05F26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8978-ED58-4A7F-870F-D00A2EE7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89ED-7CD8-4602-9F35-1F260C0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C38F7-F2BD-4717-8F2F-CB198D24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7DF8-2493-4D6D-9A29-52D8023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4C0-0086-40F4-BEDF-B665BBE0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0FDA-30D1-4F02-9AFD-DD44E838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38782-79B8-4866-A027-AA8B8905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4175-C447-4B78-8851-4B3DF11A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50462-0635-47CC-80DD-FE49E40E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743B-4EA7-4078-9191-FA2C793E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454B-2958-4851-98D7-D5C017D7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680-2013-4884-92FB-122D0F71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1CF0-B5C8-4576-AB30-4F9FD4E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C5500-DB52-4769-B94D-B7736ED5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A52E-56C3-48BE-8B49-3618280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37A84-685E-4374-B7F3-96EEE97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E7B81-8292-4D32-96B7-62E33BA8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8E808-A02A-4846-B3DA-1CEE7CEC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D087-F8B2-45EE-BE19-E1CCE63B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9CA6-5670-49DC-AE57-F85EF1F8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E01-91F9-459F-93BF-D10246E4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46FD-7CFC-46F2-9B12-90E26957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7E35-8342-48D0-A37E-0ECE223A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5CD2-FE27-45DD-988B-CE57E66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706C-36FB-4055-8596-1AD0961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2DD-ABF4-48BE-BB1D-9AFCEE84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AE1F7-D111-4DDC-BEC5-4BDC4367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002E-2356-4D75-9375-237121E9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8A9C-15A7-4B68-A1CC-3B90CF30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56A2-9F98-44DD-9AE4-9DFE7B3F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5BC1-C0B7-4ADD-820F-A957F36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87037-6945-4BD6-B9B5-B94E09D3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4C89-BF6C-4B61-9AB9-4A6F7921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EF9-CD86-462E-BAA4-064B67E3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57CC-27FE-4452-A4D6-8BBA9AF04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A9CB-63EE-484F-A6D1-46241A2A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sum-Labs/DS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Utilizing a Domain Specific Language for test automation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345949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28BC-92F7-43C7-B026-15B7658C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CBC2-7F1F-4830-AC50-52E2865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tests were green</a:t>
            </a:r>
          </a:p>
          <a:p>
            <a:r>
              <a:rPr lang="en-US" dirty="0"/>
              <a:t>It was magic</a:t>
            </a:r>
          </a:p>
        </p:txBody>
      </p:sp>
    </p:spTree>
    <p:extLst>
      <p:ext uri="{BB962C8B-B14F-4D97-AF65-F5344CB8AC3E}">
        <p14:creationId xmlns:p14="http://schemas.microsoft.com/office/powerpoint/2010/main" val="217078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28BC-92F7-43C7-B026-15B7658C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CBC2-7F1F-4830-AC50-52E2865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tests were green</a:t>
            </a:r>
          </a:p>
          <a:p>
            <a:r>
              <a:rPr lang="en-US" dirty="0"/>
              <a:t>It was magic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People didn't trust</a:t>
            </a:r>
            <a:br>
              <a:rPr lang="en-US" dirty="0"/>
            </a:br>
            <a:r>
              <a:rPr lang="en-US" dirty="0"/>
              <a:t>the magic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B782A-600E-4D72-8BFC-C57037EA9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6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2641-BB08-47CE-B83A-51E70C7A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all good, trust 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9445-97D5-44B1-AAD4-5A584E33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A1D8-CA13-4B9E-B214-7360A7B5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3C91-118F-45AF-91BA-19695684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4289-FB0A-4F1C-BADD-F023BF2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4AE74-68F8-481D-8A7F-3B4E0873B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0"/>
            <a:ext cx="7436403" cy="9684618"/>
          </a:xfrm>
        </p:spPr>
      </p:pic>
    </p:spTree>
    <p:extLst>
      <p:ext uri="{BB962C8B-B14F-4D97-AF65-F5344CB8AC3E}">
        <p14:creationId xmlns:p14="http://schemas.microsoft.com/office/powerpoint/2010/main" val="173540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03AB-272F-4023-ABC2-60A27B5B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costs of Distrusts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2ECF2-3363-448C-91D8-E47325429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14DF5-F376-408D-A04C-BBAADB1E0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Manual regressions</a:t>
            </a:r>
          </a:p>
          <a:p>
            <a:r>
              <a:rPr lang="en-US" sz="3600" dirty="0"/>
              <a:t>Signoff processes</a:t>
            </a:r>
          </a:p>
          <a:p>
            <a:r>
              <a:rPr lang="en-US" sz="3600" dirty="0"/>
              <a:t>Slower releases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19BEE6-952C-4AE1-9A93-9518F185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F1E5BD-1C2D-4467-A7AD-0CBC12F195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600" dirty="0"/>
              <a:t>Customers refuse to take major version updates</a:t>
            </a:r>
          </a:p>
          <a:p>
            <a:r>
              <a:rPr lang="en-US" sz="3600" dirty="0"/>
              <a:t>Multiple maintained branches (versions) of your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4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1A4BD-6B78-47C2-A504-4F54BCF9A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Successful test automation has to be trustworthy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0B62C-91AE-4AE6-B5AB-D27AD940B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1A4BD-6B78-47C2-A504-4F54BCF9A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trust what we understand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0B62C-91AE-4AE6-B5AB-D27AD940B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make the tests transparent</a:t>
            </a:r>
          </a:p>
        </p:txBody>
      </p:sp>
    </p:spTree>
    <p:extLst>
      <p:ext uri="{BB962C8B-B14F-4D97-AF65-F5344CB8AC3E}">
        <p14:creationId xmlns:p14="http://schemas.microsoft.com/office/powerpoint/2010/main" val="80110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B6F2-3ADD-4EE3-8A96-BBE1F258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6801-800F-4980-A63D-CB12A7C7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will never learn to read C# / Java / </a:t>
            </a:r>
            <a:r>
              <a:rPr lang="en-US" dirty="0" err="1"/>
              <a:t>Javascript</a:t>
            </a:r>
            <a:r>
              <a:rPr lang="en-US" dirty="0"/>
              <a:t> / Lisp etc.</a:t>
            </a:r>
          </a:p>
          <a:p>
            <a:r>
              <a:rPr lang="en-US" dirty="0"/>
              <a:t>The business can read English</a:t>
            </a:r>
          </a:p>
          <a:p>
            <a:r>
              <a:rPr lang="en-US" dirty="0"/>
              <a:t>The business needs to read tests</a:t>
            </a:r>
          </a:p>
          <a:p>
            <a:r>
              <a:rPr lang="en-US" dirty="0"/>
              <a:t>Tests are written in English</a:t>
            </a:r>
          </a:p>
          <a:p>
            <a:endParaRPr lang="en-US" dirty="0"/>
          </a:p>
          <a:p>
            <a:r>
              <a:rPr lang="en-US" dirty="0"/>
              <a:t>Aka, manual regression scripts.</a:t>
            </a:r>
          </a:p>
        </p:txBody>
      </p:sp>
    </p:spTree>
    <p:extLst>
      <p:ext uri="{BB962C8B-B14F-4D97-AF65-F5344CB8AC3E}">
        <p14:creationId xmlns:p14="http://schemas.microsoft.com/office/powerpoint/2010/main" val="205143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B6F2-3ADD-4EE3-8A96-BBE1F258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6801-800F-4980-A63D-CB12A7C7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benefits and drawbacks of using English</a:t>
            </a:r>
          </a:p>
        </p:txBody>
      </p:sp>
    </p:spTree>
    <p:extLst>
      <p:ext uri="{BB962C8B-B14F-4D97-AF65-F5344CB8AC3E}">
        <p14:creationId xmlns:p14="http://schemas.microsoft.com/office/powerpoint/2010/main" val="38793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EC5-2049-4BA3-9102-CB4A3B76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FC58-4C82-4CDC-BB3B-9B507D4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used them?</a:t>
            </a:r>
          </a:p>
        </p:txBody>
      </p:sp>
    </p:spTree>
    <p:extLst>
      <p:ext uri="{BB962C8B-B14F-4D97-AF65-F5344CB8AC3E}">
        <p14:creationId xmlns:p14="http://schemas.microsoft.com/office/powerpoint/2010/main" val="233734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50CC-3852-4054-B336-E06C460F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tells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4536-5D41-4F37-B2DB-34BD468E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0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businessman had just turned off the lights in the store when a man appeared and demanded money. The owner opened a cash register. The contents of the cash register were scooped up, and the man sped away. A member of the police force was notified promptly.</a:t>
            </a:r>
          </a:p>
        </p:txBody>
      </p:sp>
    </p:spTree>
    <p:extLst>
      <p:ext uri="{BB962C8B-B14F-4D97-AF65-F5344CB8AC3E}">
        <p14:creationId xmlns:p14="http://schemas.microsoft.com/office/powerpoint/2010/main" val="113528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businessman had just turned off the lights in the store when a man appeared and demanded money. The owner opened a cash register. The contents of the cash register were scooped up, and the man sped away. A member of the police force was notified promptly.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/>
              <a:t>A man appeared after the owner had turned off the lights.</a:t>
            </a:r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accent6"/>
                </a:solidFill>
              </a:rPr>
              <a:t>True</a:t>
            </a:r>
            <a:r>
              <a:rPr lang="en-US" sz="4000" dirty="0"/>
              <a:t> 			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Unknown</a:t>
            </a:r>
            <a:r>
              <a:rPr lang="en-US" sz="4000" dirty="0"/>
              <a:t>			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businessman had just turned off the lights in the store when a man appeared and demanded money. The owner opened a cash register. The contents of the cash register were scooped up, and the man sped away. A member of the police force was notified promptly.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The man who opened the cash register was the owner.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>
                <a:solidFill>
                  <a:schemeClr val="accent6"/>
                </a:solidFill>
              </a:rPr>
              <a:t>True</a:t>
            </a:r>
            <a:r>
              <a:rPr lang="en-US" sz="4000" dirty="0"/>
              <a:t> 			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Unknown</a:t>
            </a:r>
            <a:r>
              <a:rPr lang="en-US" sz="4000" dirty="0"/>
              <a:t>			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en-US" sz="4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52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businessman had just turned off the lights in the store when a man appeared and demanded money. The owner opened a cash register. The contents of the cash register were scooped up, and the man sped away. A member of the police force was notified promptly.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The store owner scooped up the contents of the cash register and ran away.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4000" dirty="0">
                <a:solidFill>
                  <a:schemeClr val="accent6"/>
                </a:solidFill>
              </a:rPr>
              <a:t>True</a:t>
            </a:r>
            <a:r>
              <a:rPr lang="en-US" sz="4000" dirty="0"/>
              <a:t> 			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Unknown</a:t>
            </a:r>
            <a:r>
              <a:rPr lang="en-US" sz="4000" dirty="0"/>
              <a:t>			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en-US" sz="4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945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is terrible for 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people have an answer different than yours.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communicating it isn't about being right, it is about sharing the same understanding. Being right only is useful when everyone is right.</a:t>
            </a:r>
          </a:p>
        </p:txBody>
      </p:sp>
    </p:spTree>
    <p:extLst>
      <p:ext uri="{BB962C8B-B14F-4D97-AF65-F5344CB8AC3E}">
        <p14:creationId xmlns:p14="http://schemas.microsoft.com/office/powerpoint/2010/main" val="2906210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businessman had just turned off the lights in the store when a man appeared and demanded money. The owner opened a cash register. The contents of the cash register were scooped up, and the man sped away. A member of the police force was notified promptly.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story and statements are a portion of the "Uncritical Inference Test". </a:t>
            </a:r>
            <a:br>
              <a:rPr lang="en-US" dirty="0"/>
            </a:br>
            <a:r>
              <a:rPr lang="en-US" dirty="0"/>
              <a:t>copyrighted, 1955,1964,1967 by William V. Haney.</a:t>
            </a:r>
          </a:p>
        </p:txBody>
      </p:sp>
    </p:spTree>
    <p:extLst>
      <p:ext uri="{BB962C8B-B14F-4D97-AF65-F5344CB8AC3E}">
        <p14:creationId xmlns:p14="http://schemas.microsoft.com/office/powerpoint/2010/main" val="323519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Robbery Story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 'A' had just turned off the lights in the store when Person 'B' appeared and demanded money. Person 'A' opened a cash register. The contents of the cash register were scooped up, and Person 'B' sped away. A member of the police force was notified promptly by Person 'A'.</a:t>
            </a:r>
          </a:p>
        </p:txBody>
      </p:sp>
    </p:spTree>
    <p:extLst>
      <p:ext uri="{BB962C8B-B14F-4D97-AF65-F5344CB8AC3E}">
        <p14:creationId xmlns:p14="http://schemas.microsoft.com/office/powerpoint/2010/main" val="421581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from customer rights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Person 'A'</a:t>
            </a:r>
            <a:r>
              <a:rPr lang="en-US" dirty="0"/>
              <a:t> had just turned off the lights in the store when </a:t>
            </a:r>
            <a:r>
              <a:rPr lang="en-US" b="1" dirty="0"/>
              <a:t>Person 'B'</a:t>
            </a:r>
            <a:r>
              <a:rPr lang="en-US" dirty="0"/>
              <a:t> appeared and demanded money. </a:t>
            </a:r>
            <a:r>
              <a:rPr lang="en-US" b="1" dirty="0"/>
              <a:t>Person 'A'</a:t>
            </a:r>
            <a:r>
              <a:rPr lang="en-US" dirty="0"/>
              <a:t> opened a cash register. The contents of the cash register were scooped up, and </a:t>
            </a:r>
            <a:r>
              <a:rPr lang="en-US" b="1" dirty="0"/>
              <a:t>Person 'A'</a:t>
            </a:r>
            <a:r>
              <a:rPr lang="en-US" dirty="0"/>
              <a:t> sped away. A member of the police force was notified promptly by </a:t>
            </a:r>
            <a:r>
              <a:rPr lang="en-US" b="1" dirty="0"/>
              <a:t>Person 'B'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2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from a female business owners support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Person 'A' </a:t>
            </a:r>
            <a:r>
              <a:rPr lang="en-US" dirty="0"/>
              <a:t>had just turned off the lights in the store when </a:t>
            </a:r>
            <a:r>
              <a:rPr lang="en-US" b="1" dirty="0"/>
              <a:t>Person 'B'</a:t>
            </a:r>
            <a:r>
              <a:rPr lang="en-US" dirty="0"/>
              <a:t> appeared and demanded money. </a:t>
            </a:r>
            <a:r>
              <a:rPr lang="en-US" b="1" dirty="0"/>
              <a:t>Person 'C' </a:t>
            </a:r>
            <a:r>
              <a:rPr lang="en-US" dirty="0"/>
              <a:t>opened a cash register. The contents of the cash register were scooped up, and </a:t>
            </a:r>
            <a:r>
              <a:rPr lang="en-US" b="1" dirty="0"/>
              <a:t>Person '?' </a:t>
            </a:r>
            <a:r>
              <a:rPr lang="en-US" dirty="0"/>
              <a:t>sped away. A member of the police force was notified promptly by </a:t>
            </a:r>
            <a:r>
              <a:rPr lang="en-US" b="1" dirty="0"/>
              <a:t>Person 'C'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5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F15-3215-4EA1-9A48-C0F01DD7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archaic examples;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748F-FD66-41BF-BE66-F6CE6391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/(?(DEFINE)</a:t>
            </a:r>
          </a:p>
          <a:p>
            <a:pPr marL="0" indent="0">
              <a:buNone/>
            </a:pPr>
            <a:r>
              <a:rPr lang="en-US" dirty="0"/>
              <a:t># Note that everything is atomic, JSON does not need backtracking if it's valid</a:t>
            </a:r>
          </a:p>
          <a:p>
            <a:pPr marL="0" indent="0">
              <a:buNone/>
            </a:pPr>
            <a:r>
              <a:rPr lang="en-US" dirty="0"/>
              <a:t># and this prevents catastrophic backtracking</a:t>
            </a:r>
          </a:p>
          <a:p>
            <a:pPr marL="0" indent="0">
              <a:buNone/>
            </a:pPr>
            <a:r>
              <a:rPr lang="en-US" dirty="0"/>
              <a:t>(?&lt;json&gt;(?&gt;\s*(?&amp;object)\s*|\s*(?&amp;array)\s*))</a:t>
            </a:r>
          </a:p>
          <a:p>
            <a:pPr marL="0" indent="0">
              <a:buNone/>
            </a:pPr>
            <a:r>
              <a:rPr lang="en-US" dirty="0"/>
              <a:t>(?&lt;object&gt;(?&gt;\{\s*(?&gt;(?&amp;pair)(?&gt;\s*,\s*(?&amp;pair))*)?\s*\}))</a:t>
            </a:r>
          </a:p>
          <a:p>
            <a:pPr marL="0" indent="0">
              <a:buNone/>
            </a:pPr>
            <a:r>
              <a:rPr lang="en-US" dirty="0"/>
              <a:t>(?&lt;pair&gt;(?&gt;(?&amp;STRING)\s*:\s*(?&amp;value)))</a:t>
            </a:r>
          </a:p>
          <a:p>
            <a:pPr marL="0" indent="0">
              <a:buNone/>
            </a:pPr>
            <a:r>
              <a:rPr lang="en-US" dirty="0"/>
              <a:t>(?&lt;array&gt;(?&gt;\[\s*(?&gt;(?&amp;value)(?&gt;\s*,\s*(?&amp;value))*)?\s*\]))</a:t>
            </a:r>
          </a:p>
          <a:p>
            <a:pPr marL="0" indent="0">
              <a:buNone/>
            </a:pPr>
            <a:r>
              <a:rPr lang="en-US" dirty="0"/>
              <a:t>(?&lt;value&gt;(?&gt;</a:t>
            </a:r>
            <a:r>
              <a:rPr lang="en-US" dirty="0" err="1"/>
              <a:t>true|false|null</a:t>
            </a:r>
            <a:r>
              <a:rPr lang="en-US" dirty="0"/>
              <a:t>|(?&amp;STRING)|(?&amp;NUMBER)|(?&amp;object)|(?&amp;array)))</a:t>
            </a:r>
          </a:p>
          <a:p>
            <a:pPr marL="0" indent="0">
              <a:buNone/>
            </a:pPr>
            <a:r>
              <a:rPr lang="en-US" dirty="0"/>
              <a:t>(?&lt;STRING&gt;(?&gt;"(?&gt;\\(?&gt;["\\\/bfnrt]|u[a-fA-F0-9]{4})|[^"\\\0-\x1F\x7F]+)*"))</a:t>
            </a:r>
          </a:p>
          <a:p>
            <a:pPr marL="0" indent="0">
              <a:buNone/>
            </a:pPr>
            <a:r>
              <a:rPr lang="en-US" dirty="0"/>
              <a:t>(?&lt;NUMBER&gt;(?&gt;-?(?&gt;0|[1-9][0-9]*)(?&gt;\.[0-9]+)?(?&gt;[</a:t>
            </a:r>
            <a:r>
              <a:rPr lang="en-US" dirty="0" err="1"/>
              <a:t>eE</a:t>
            </a:r>
            <a:r>
              <a:rPr lang="en-US" dirty="0"/>
              <a:t>][+-]?[0-9]+)?))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\A(?&amp;json)\z/x</a:t>
            </a:r>
          </a:p>
        </p:txBody>
      </p:sp>
    </p:spTree>
    <p:extLst>
      <p:ext uri="{BB962C8B-B14F-4D97-AF65-F5344CB8AC3E}">
        <p14:creationId xmlns:p14="http://schemas.microsoft.com/office/powerpoint/2010/main" val="164997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363-0384-4824-A5DE-F4DB4E1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by M. Night Shyamalan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0C25-7F8B-41DD-B8FB-A33E0C6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Person 'A' </a:t>
            </a:r>
            <a:r>
              <a:rPr lang="en-US" dirty="0"/>
              <a:t>had just turned off the lights in the store when </a:t>
            </a:r>
            <a:r>
              <a:rPr lang="en-US" b="1" dirty="0"/>
              <a:t>Person 'A' </a:t>
            </a:r>
            <a:r>
              <a:rPr lang="en-US" dirty="0"/>
              <a:t>appeared and demanded money. </a:t>
            </a:r>
            <a:r>
              <a:rPr lang="en-US" b="1" dirty="0"/>
              <a:t>Person 'A'</a:t>
            </a:r>
            <a:r>
              <a:rPr lang="en-US" dirty="0"/>
              <a:t> opened a cash register. The contents of the cash register were scooped up, and </a:t>
            </a:r>
            <a:r>
              <a:rPr lang="en-US" b="1" dirty="0"/>
              <a:t>Person 'A'</a:t>
            </a:r>
            <a:r>
              <a:rPr lang="en-US" dirty="0"/>
              <a:t> sped away. A member of the police force was notified promptly by </a:t>
            </a:r>
            <a:r>
              <a:rPr lang="en-US" b="1" dirty="0"/>
              <a:t>Person 'A'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77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8C97-FF04-4CAC-A566-07C965E9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remove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15C1-8BAD-41B4-9CB8-73668E13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why names are so useful when telling stories</a:t>
            </a:r>
          </a:p>
        </p:txBody>
      </p:sp>
    </p:spTree>
    <p:extLst>
      <p:ext uri="{BB962C8B-B14F-4D97-AF65-F5344CB8AC3E}">
        <p14:creationId xmlns:p14="http://schemas.microsoft.com/office/powerpoint/2010/main" val="286498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DC5D-6C96-4D28-A3AC-83533E08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apply it to some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8C4B-E80B-4402-9DB9-34D9A996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HR manager has one function</a:t>
            </a:r>
          </a:p>
          <a:p>
            <a:pPr lvl="1"/>
            <a:r>
              <a:rPr lang="en-US" dirty="0"/>
              <a:t>Keep track of the CEO and reports after someone retires.</a:t>
            </a:r>
          </a:p>
        </p:txBody>
      </p:sp>
    </p:spTree>
    <p:extLst>
      <p:ext uri="{BB962C8B-B14F-4D97-AF65-F5344CB8AC3E}">
        <p14:creationId xmlns:p14="http://schemas.microsoft.com/office/powerpoint/2010/main" val="343855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A6B1-AC0E-4C37-A2EE-BC37924E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5280 Human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192-4537-4A36-A5BD-C927B40E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organization with 'P1' and 'P2'</a:t>
            </a:r>
          </a:p>
          <a:p>
            <a:pPr marL="0" indent="0">
              <a:buNone/>
            </a:pPr>
            <a:r>
              <a:rPr lang="en-US" dirty="0"/>
              <a:t>When 'P1' retires</a:t>
            </a:r>
          </a:p>
          <a:p>
            <a:pPr marL="0" indent="0">
              <a:buNone/>
            </a:pPr>
            <a:r>
              <a:rPr lang="en-US" dirty="0"/>
              <a:t>Then 'P2' is the CEO</a:t>
            </a:r>
          </a:p>
        </p:txBody>
      </p:sp>
    </p:spTree>
    <p:extLst>
      <p:ext uri="{BB962C8B-B14F-4D97-AF65-F5344CB8AC3E}">
        <p14:creationId xmlns:p14="http://schemas.microsoft.com/office/powerpoint/2010/main" val="2235998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A6B1-AC0E-4C37-A2EE-BC37924E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5280 Human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192-4537-4A36-A5BD-C927B40E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organization with 'P1', 'P2', 'P3', 'P4', 'P5', 'P6', 'P7' and 'P8'</a:t>
            </a:r>
          </a:p>
          <a:p>
            <a:pPr marL="0" indent="0">
              <a:buNone/>
            </a:pPr>
            <a:r>
              <a:rPr lang="en-US" dirty="0"/>
              <a:t>When 'P5' retires</a:t>
            </a:r>
          </a:p>
          <a:p>
            <a:pPr marL="0" indent="0">
              <a:buNone/>
            </a:pPr>
            <a:r>
              <a:rPr lang="en-US" dirty="0"/>
              <a:t>Then 'P8' is ????</a:t>
            </a:r>
          </a:p>
        </p:txBody>
      </p:sp>
    </p:spTree>
    <p:extLst>
      <p:ext uri="{BB962C8B-B14F-4D97-AF65-F5344CB8AC3E}">
        <p14:creationId xmlns:p14="http://schemas.microsoft.com/office/powerpoint/2010/main" val="1268403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A6B1-AC0E-4C37-A2EE-BC37924E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5280 Human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192-4537-4A36-A5BD-C927B40E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VP-less medium flat organization </a:t>
            </a:r>
          </a:p>
          <a:p>
            <a:pPr marL="0" indent="0">
              <a:buNone/>
            </a:pPr>
            <a:r>
              <a:rPr lang="en-US" dirty="0"/>
              <a:t>When 'P3' retires</a:t>
            </a:r>
          </a:p>
          <a:p>
            <a:pPr marL="0" indent="0">
              <a:buNone/>
            </a:pPr>
            <a:r>
              <a:rPr lang="en-US" dirty="0"/>
              <a:t>Then 'P8' is Lead</a:t>
            </a:r>
          </a:p>
        </p:txBody>
      </p:sp>
    </p:spTree>
    <p:extLst>
      <p:ext uri="{BB962C8B-B14F-4D97-AF65-F5344CB8AC3E}">
        <p14:creationId xmlns:p14="http://schemas.microsoft.com/office/powerpoint/2010/main" val="358791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5C07-10DE-4618-8827-D24E003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789B-6F3C-4E23-B1D7-528A5CCE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well known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start, tricky to scale, hard to maintain.</a:t>
            </a:r>
          </a:p>
        </p:txBody>
      </p:sp>
    </p:spTree>
    <p:extLst>
      <p:ext uri="{BB962C8B-B14F-4D97-AF65-F5344CB8AC3E}">
        <p14:creationId xmlns:p14="http://schemas.microsoft.com/office/powerpoint/2010/main" val="2978591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C901-5B7F-44AE-A079-05254013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7710-F3BE-4C39-8649-4AA1BE5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Given the Employees</a:t>
            </a:r>
          </a:p>
          <a:p>
            <a:pPr marL="0" indent="0">
              <a:buNone/>
            </a:pPr>
            <a:r>
              <a:rPr lang="en-US" dirty="0"/>
              <a:t>	| var | Name | Seniority |</a:t>
            </a:r>
          </a:p>
          <a:p>
            <a:pPr marL="0" indent="0">
              <a:buNone/>
            </a:pPr>
            <a:r>
              <a:rPr lang="en-US" dirty="0"/>
              <a:t>	| E1  | Bob1  | 1               |</a:t>
            </a:r>
          </a:p>
          <a:p>
            <a:pPr marL="0" indent="0">
              <a:buNone/>
            </a:pPr>
            <a:r>
              <a:rPr lang="en-US" dirty="0"/>
              <a:t>	| E2  | Bob2  | 2               |</a:t>
            </a:r>
          </a:p>
          <a:p>
            <a:pPr marL="0" indent="0">
              <a:buNone/>
            </a:pPr>
            <a:r>
              <a:rPr lang="en-US" dirty="0"/>
              <a:t>	And the Employee</a:t>
            </a:r>
          </a:p>
          <a:p>
            <a:pPr marL="0" indent="0">
              <a:buNone/>
            </a:pPr>
            <a:r>
              <a:rPr lang="en-US" dirty="0"/>
              <a:t>	| var | Name | Reports |</a:t>
            </a:r>
          </a:p>
          <a:p>
            <a:pPr marL="0" indent="0">
              <a:buNone/>
            </a:pPr>
            <a:r>
              <a:rPr lang="en-US" dirty="0"/>
              <a:t>	| E3  | Mary  | E1, E2    |</a:t>
            </a:r>
          </a:p>
        </p:txBody>
      </p:sp>
    </p:spTree>
    <p:extLst>
      <p:ext uri="{BB962C8B-B14F-4D97-AF65-F5344CB8AC3E}">
        <p14:creationId xmlns:p14="http://schemas.microsoft.com/office/powerpoint/2010/main" val="405914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9E51-A66A-499C-8FBA-9F1B351A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out of our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DC79-64E0-4635-A2C4-C73B5C36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Clear</a:t>
            </a:r>
          </a:p>
          <a:p>
            <a:pPr lvl="1"/>
            <a:r>
              <a:rPr lang="en-US" sz="3600" dirty="0"/>
              <a:t>No ambiguity</a:t>
            </a:r>
          </a:p>
          <a:p>
            <a:pPr lvl="1"/>
            <a:r>
              <a:rPr lang="en-US" sz="3600" dirty="0"/>
              <a:t>Limited vocabulary</a:t>
            </a:r>
          </a:p>
          <a:p>
            <a:pPr lvl="1"/>
            <a:r>
              <a:rPr lang="en-US" sz="3600" dirty="0"/>
              <a:t>Name anything that you need to refence</a:t>
            </a:r>
          </a:p>
          <a:p>
            <a:r>
              <a:rPr lang="en-US" sz="3600" dirty="0"/>
              <a:t>Functional</a:t>
            </a:r>
          </a:p>
          <a:p>
            <a:pPr lvl="1"/>
            <a:r>
              <a:rPr lang="en-US" sz="3600" dirty="0"/>
              <a:t>Human readable</a:t>
            </a:r>
          </a:p>
          <a:p>
            <a:pPr lvl="1"/>
            <a:r>
              <a:rPr lang="en-US" sz="3600" dirty="0"/>
              <a:t>Machine </a:t>
            </a:r>
            <a:r>
              <a:rPr lang="en-US" sz="3600" dirty="0" err="1"/>
              <a:t>parsable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3648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9939-A3BA-4A1E-8F7F-22ED5E87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against our 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4999-01BB-4E55-AAFA-ECBDE79E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Words by age</a:t>
            </a:r>
          </a:p>
          <a:p>
            <a:pPr lvl="1"/>
            <a:r>
              <a:rPr lang="en-US" sz="3600" dirty="0"/>
              <a:t>3 years old 300 words</a:t>
            </a:r>
          </a:p>
          <a:p>
            <a:pPr lvl="1"/>
            <a:r>
              <a:rPr lang="en-US" sz="3600" dirty="0"/>
              <a:t>4 years old 1,500 words</a:t>
            </a:r>
          </a:p>
          <a:p>
            <a:pPr lvl="1"/>
            <a:r>
              <a:rPr lang="en-US" sz="3600" dirty="0"/>
              <a:t>5 years old 2,500 words</a:t>
            </a:r>
          </a:p>
          <a:p>
            <a:pPr lvl="1"/>
            <a:r>
              <a:rPr lang="en-US" sz="3600" dirty="0"/>
              <a:t>8 years old 10,000 words</a:t>
            </a:r>
          </a:p>
          <a:p>
            <a:pPr lvl="1"/>
            <a:r>
              <a:rPr lang="en-US" sz="3600" dirty="0"/>
              <a:t>20 years old 27,000 to 52,000 words</a:t>
            </a:r>
          </a:p>
        </p:txBody>
      </p:sp>
    </p:spTree>
    <p:extLst>
      <p:ext uri="{BB962C8B-B14F-4D97-AF65-F5344CB8AC3E}">
        <p14:creationId xmlns:p14="http://schemas.microsoft.com/office/powerpoint/2010/main" val="48002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259C-CE84-40EA-88B8-0176CC85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invocations: </a:t>
            </a:r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888E-5F09-4B37-933F-D273EAA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//table/</a:t>
            </a:r>
            <a:r>
              <a:rPr lang="en-US" sz="2100" dirty="0" err="1"/>
              <a:t>tbody</a:t>
            </a:r>
            <a:r>
              <a:rPr lang="en-US" sz="2100" dirty="0"/>
              <a:t>/tr/td[count(//table/</a:t>
            </a:r>
            <a:r>
              <a:rPr lang="en-US" sz="2100" dirty="0" err="1"/>
              <a:t>thead</a:t>
            </a:r>
            <a:r>
              <a:rPr lang="en-US" sz="2100" dirty="0"/>
              <a:t>/tr/</a:t>
            </a:r>
            <a:r>
              <a:rPr lang="en-US" sz="2100" dirty="0" err="1"/>
              <a:t>th</a:t>
            </a:r>
            <a:r>
              <a:rPr lang="en-US" sz="2100" dirty="0"/>
              <a:t>[.="$</a:t>
            </a:r>
            <a:r>
              <a:rPr lang="en-US" sz="2100" dirty="0" err="1"/>
              <a:t>columnName</a:t>
            </a:r>
            <a:r>
              <a:rPr lang="en-US" sz="2100" dirty="0"/>
              <a:t>"]/preceding-sibling::</a:t>
            </a:r>
            <a:r>
              <a:rPr lang="en-US" sz="2100" dirty="0" err="1"/>
              <a:t>th</a:t>
            </a:r>
            <a:r>
              <a:rPr lang="en-US" sz="2100" dirty="0"/>
              <a:t>)+1]</a:t>
            </a:r>
          </a:p>
        </p:txBody>
      </p:sp>
    </p:spTree>
    <p:extLst>
      <p:ext uri="{BB962C8B-B14F-4D97-AF65-F5344CB8AC3E}">
        <p14:creationId xmlns:p14="http://schemas.microsoft.com/office/powerpoint/2010/main" val="49746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AF3B4-82FB-4C56-A809-23A574345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successful DSL is simple yet powerful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B3F75E-1EA8-42E4-94F5-C87D92AD7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2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993A-7171-4C4C-B974-16A5F27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5280 Apex Human Resource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A79F4-55C0-4133-BBFD-A555C9EAA3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91684A-A80C-4493-AB3E-CF48298EC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C562F-B702-4074-8E4B-9760F99A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89"/>
          <a:stretch/>
        </p:blipFill>
        <p:spPr>
          <a:xfrm>
            <a:off x="6172200" y="1825624"/>
            <a:ext cx="4787861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DA417-5C28-4D55-864E-966C9671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74"/>
          <a:stretch/>
        </p:blipFill>
        <p:spPr>
          <a:xfrm>
            <a:off x="838200" y="1825625"/>
            <a:ext cx="4788808" cy="31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0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473-C334-491D-9230-6B3794DC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behavior-driven development (BDD)?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4A80-AD46-4D1D-BBAE-ACEA82B5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BDD is defined as follows:</a:t>
            </a:r>
          </a:p>
          <a:p>
            <a:pPr lvl="1"/>
            <a:r>
              <a:rPr lang="en-US" sz="3200" dirty="0"/>
              <a:t>define a test set for the unit first;</a:t>
            </a:r>
          </a:p>
          <a:p>
            <a:pPr lvl="1"/>
            <a:r>
              <a:rPr lang="en-US" sz="3200" dirty="0"/>
              <a:t>make the tests fail;</a:t>
            </a:r>
          </a:p>
          <a:p>
            <a:pPr lvl="1"/>
            <a:r>
              <a:rPr lang="en-US" sz="3200" dirty="0"/>
              <a:t>then implement the unit;</a:t>
            </a:r>
          </a:p>
          <a:p>
            <a:pPr lvl="1"/>
            <a:r>
              <a:rPr lang="en-US" sz="3200" dirty="0"/>
              <a:t>finally verify that the implementation of the unit makes the tests succeed.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80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F7D09C-EAEC-4EEA-8073-E516AC4E7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CC5C5F-A7FD-4497-95A2-DA2558B44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3AFA-19FE-494F-B698-3D4B10D8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BB1F-0623-45D1-8DE1-BFBB4213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  <a:p>
            <a:r>
              <a:rPr lang="en-US" sz="3200" dirty="0"/>
              <a:t>Configuration</a:t>
            </a:r>
          </a:p>
          <a:p>
            <a:pPr lvl="1"/>
            <a:r>
              <a:rPr lang="en-US" sz="3200" dirty="0"/>
              <a:t>Selenium Grid</a:t>
            </a:r>
          </a:p>
          <a:p>
            <a:r>
              <a:rPr lang="en-US" sz="3200" dirty="0"/>
              <a:t>Importing steps</a:t>
            </a:r>
          </a:p>
          <a:p>
            <a:r>
              <a:rPr lang="en-US" sz="3200" dirty="0"/>
              <a:t>Importing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541199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BC4C-BC85-43BB-80F9-B88424BB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917C5-2C0B-490D-8B87-4ACF0108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navigated to 'http://google.com'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entering 'Possum Labs' into element 'Search'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clicking the element 'Google Search'</a:t>
            </a:r>
          </a:p>
          <a:p>
            <a:pPr marL="0" indent="0">
              <a:buNone/>
            </a:pPr>
            <a:r>
              <a:rPr lang="en-US" b="1" dirty="0"/>
              <a:t>Then</a:t>
            </a:r>
            <a:r>
              <a:rPr lang="en-US" dirty="0"/>
              <a:t> the page contains the element 'About'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BC4C-BC85-43BB-80F9-B88424BB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Hardcoded Login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6D1C1-E1CE-4A45-8672-2696F665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navigated to 'https://possumlabs.pipedrive.com/'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entering 'pipedrive@possumlabs.com' into element 'Email'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entering 'nbojSPYy@84m' into element 'Password'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clicking the element 'Log in'</a:t>
            </a:r>
          </a:p>
          <a:p>
            <a:pPr marL="0" indent="0">
              <a:buNone/>
            </a:pPr>
            <a:r>
              <a:rPr lang="en-US" b="1" dirty="0"/>
              <a:t>Then</a:t>
            </a:r>
            <a:r>
              <a:rPr lang="en-US" dirty="0"/>
              <a:t> the page contains the element 'Add deal'</a:t>
            </a:r>
          </a:p>
        </p:txBody>
      </p:sp>
    </p:spTree>
    <p:extLst>
      <p:ext uri="{BB962C8B-B14F-4D97-AF65-F5344CB8AC3E}">
        <p14:creationId xmlns:p14="http://schemas.microsoft.com/office/powerpoint/2010/main" val="4131788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BC4C-BC85-43BB-80F9-B88424BB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6D1C1-E1CE-4A45-8672-2696F665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navigated to 'https://possumlabs.pipedrive.com/'</a:t>
            </a:r>
          </a:p>
          <a:p>
            <a:pPr marL="0" indent="0">
              <a:buNone/>
            </a:pPr>
            <a:r>
              <a:rPr lang="en-US" b="1" dirty="0"/>
              <a:t>When</a:t>
            </a:r>
            <a:r>
              <a:rPr lang="en-US" dirty="0"/>
              <a:t> entering '</a:t>
            </a:r>
            <a:r>
              <a:rPr lang="en-US" dirty="0" err="1"/>
              <a:t>Admin.Email</a:t>
            </a:r>
            <a:r>
              <a:rPr lang="en-US" dirty="0"/>
              <a:t>' into element 'Email'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entering '</a:t>
            </a:r>
            <a:r>
              <a:rPr lang="en-US" dirty="0" err="1"/>
              <a:t>Admin.Password</a:t>
            </a:r>
            <a:r>
              <a:rPr lang="en-US" dirty="0"/>
              <a:t>' into element 'Password'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clicking the element 'Log in'</a:t>
            </a:r>
          </a:p>
          <a:p>
            <a:pPr marL="0" indent="0">
              <a:buNone/>
            </a:pPr>
            <a:r>
              <a:rPr lang="en-US" b="1" dirty="0"/>
              <a:t>Then</a:t>
            </a:r>
            <a:r>
              <a:rPr lang="en-US" dirty="0"/>
              <a:t> the page contains the element 'Add deal’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 logged in as User 'Admin'</a:t>
            </a:r>
          </a:p>
        </p:txBody>
      </p:sp>
    </p:spTree>
    <p:extLst>
      <p:ext uri="{BB962C8B-B14F-4D97-AF65-F5344CB8AC3E}">
        <p14:creationId xmlns:p14="http://schemas.microsoft.com/office/powerpoint/2010/main" val="3179659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3047-1480-44DC-AFFF-E0AB6F7D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9269C-4C67-485A-AAF7-E554F68F0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61" t="33261" r="54824" b="41667"/>
          <a:stretch/>
        </p:blipFill>
        <p:spPr>
          <a:xfrm>
            <a:off x="838200" y="1633306"/>
            <a:ext cx="9839905" cy="49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86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87EC-0C1E-4FF8-B532-EDEB1141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0CF78-841C-43C9-AE8F-09B29D04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63" t="21812" r="42882" b="48592"/>
          <a:stretch/>
        </p:blipFill>
        <p:spPr>
          <a:xfrm>
            <a:off x="838200" y="1690688"/>
            <a:ext cx="11277196" cy="50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137C-3A5F-4166-8DF7-F5C921CD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they can also clarify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33CC-34AE-49A6-ACA1-4A723C55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Ask Alexa...</a:t>
            </a:r>
            <a:endParaRPr lang="en-US" dirty="0"/>
          </a:p>
          <a:p>
            <a:pPr lvl="1"/>
            <a:r>
              <a:rPr lang="en-US" i="1" dirty="0"/>
              <a:t>"Set a timer for 10 minutes"</a:t>
            </a:r>
            <a:endParaRPr lang="en-US" dirty="0"/>
          </a:p>
          <a:p>
            <a:pPr lvl="1"/>
            <a:r>
              <a:rPr lang="en-US" i="1" dirty="0"/>
              <a:t>"How much time is left on my timer?"</a:t>
            </a:r>
            <a:endParaRPr lang="en-US" dirty="0"/>
          </a:p>
          <a:p>
            <a:pPr lvl="1"/>
            <a:r>
              <a:rPr lang="en-US" i="1" dirty="0"/>
              <a:t>"What timers are set?"</a:t>
            </a:r>
            <a:endParaRPr lang="en-US" dirty="0"/>
          </a:p>
          <a:p>
            <a:pPr lvl="1"/>
            <a:r>
              <a:rPr lang="en-US" i="1" dirty="0"/>
              <a:t>"Cancel the timer"</a:t>
            </a:r>
            <a:endParaRPr lang="en-US" dirty="0"/>
          </a:p>
          <a:p>
            <a:pPr lvl="1"/>
            <a:r>
              <a:rPr lang="en-US" i="1" dirty="0"/>
              <a:t>"Stop"</a:t>
            </a:r>
            <a:endParaRPr lang="en-US" dirty="0"/>
          </a:p>
          <a:p>
            <a:pPr lvl="1"/>
            <a:r>
              <a:rPr lang="en-US" i="1" dirty="0"/>
              <a:t>"Set an egg timer for 3 minutes"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68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87EC-0C1E-4FF8-B532-EDEB1141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0CF78-841C-43C9-AE8F-09B29D04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63" t="50331" r="42882" b="20073"/>
          <a:stretch/>
        </p:blipFill>
        <p:spPr>
          <a:xfrm>
            <a:off x="838199" y="1690688"/>
            <a:ext cx="11327009" cy="50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0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EE4E-E92C-462D-84DC-2DEFF9A0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Data 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6F8F-4DFA-4D2A-B9AC-B396D622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69853-4DAB-42B7-B757-A5185745D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6" t="16368" r="62372" b="54850"/>
          <a:stretch/>
        </p:blipFill>
        <p:spPr>
          <a:xfrm>
            <a:off x="838200" y="1825625"/>
            <a:ext cx="7221132" cy="50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9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D7E4-C814-43AA-999C-55DBCAFE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F905-A289-4D48-93CC-B6139597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examples are available at </a:t>
            </a:r>
          </a:p>
          <a:p>
            <a:pPr lvl="1"/>
            <a:r>
              <a:rPr lang="en-US" dirty="0">
                <a:hlinkClick r:id="rId2"/>
              </a:rPr>
              <a:t>https://github.com/Possum-Labs/DSL</a:t>
            </a:r>
            <a:endParaRPr lang="en-US" dirty="0"/>
          </a:p>
          <a:p>
            <a:pPr lvl="1"/>
            <a:r>
              <a:rPr lang="en-US" dirty="0"/>
              <a:t>MIT license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A5F-DE26-47D6-862D-E1604FD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: </a:t>
            </a:r>
            <a:r>
              <a:rPr lang="en-US" b="1" dirty="0"/>
              <a:t>5280 Apex Human Resource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7783-C4E4-44A8-A6F4-32A23FB4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*A fictional company, if any of this sounds familiar that is because these events happen often.</a:t>
            </a:r>
          </a:p>
        </p:txBody>
      </p:sp>
    </p:spTree>
    <p:extLst>
      <p:ext uri="{BB962C8B-B14F-4D97-AF65-F5344CB8AC3E}">
        <p14:creationId xmlns:p14="http://schemas.microsoft.com/office/powerpoint/2010/main" val="18197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F929-0914-4E2E-BCF7-15A66775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E858-D9E0-4AFB-ACED-4245D5B0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tests were green</a:t>
            </a:r>
          </a:p>
          <a:p>
            <a:r>
              <a:rPr lang="en-US" dirty="0"/>
              <a:t>Deployments happened</a:t>
            </a:r>
          </a:p>
          <a:p>
            <a:r>
              <a:rPr lang="en-US" dirty="0"/>
              <a:t>And nobody wondered</a:t>
            </a:r>
            <a:br>
              <a:rPr lang="en-US" dirty="0"/>
            </a:br>
            <a:r>
              <a:rPr lang="en-US" dirty="0"/>
              <a:t>much about how </a:t>
            </a:r>
          </a:p>
        </p:txBody>
      </p:sp>
    </p:spTree>
    <p:extLst>
      <p:ext uri="{BB962C8B-B14F-4D97-AF65-F5344CB8AC3E}">
        <p14:creationId xmlns:p14="http://schemas.microsoft.com/office/powerpoint/2010/main" val="276991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F929-0914-4E2E-BCF7-15A66775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E858-D9E0-4AFB-ACED-4245D5B0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tests were green</a:t>
            </a:r>
          </a:p>
          <a:p>
            <a:r>
              <a:rPr lang="en-US" dirty="0"/>
              <a:t>Deployments happened</a:t>
            </a:r>
          </a:p>
          <a:p>
            <a:r>
              <a:rPr lang="en-US" dirty="0"/>
              <a:t>And nobody wondered</a:t>
            </a:r>
            <a:br>
              <a:rPr lang="en-US" dirty="0"/>
            </a:br>
            <a:r>
              <a:rPr lang="en-US" dirty="0"/>
              <a:t>much about how </a:t>
            </a:r>
          </a:p>
          <a:p>
            <a:r>
              <a:rPr lang="en-US" dirty="0"/>
              <a:t>It was a bit like magic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E8DD8-91D9-4DB0-B168-E4FBE7ABC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/>
          <a:stretch/>
        </p:blipFill>
        <p:spPr>
          <a:xfrm>
            <a:off x="5186680" y="0"/>
            <a:ext cx="8016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962-FA07-4188-92C2-354905AD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something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CAE3-785B-4E83-8DA6-C5418CE9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705"/>
            <a:ext cx="10515600" cy="4351338"/>
          </a:xfrm>
        </p:spPr>
        <p:txBody>
          <a:bodyPr/>
          <a:lstStyle/>
          <a:p>
            <a:r>
              <a:rPr lang="en-US" dirty="0"/>
              <a:t>It was bad</a:t>
            </a:r>
          </a:p>
          <a:p>
            <a:r>
              <a:rPr lang="en-US" dirty="0"/>
              <a:t>Really bad</a:t>
            </a:r>
          </a:p>
          <a:p>
            <a:r>
              <a:rPr lang="en-US" dirty="0"/>
              <a:t>No one is quite sure what exactly happened, but boy was it bad.</a:t>
            </a:r>
          </a:p>
        </p:txBody>
      </p:sp>
    </p:spTree>
    <p:extLst>
      <p:ext uri="{BB962C8B-B14F-4D97-AF65-F5344CB8AC3E}">
        <p14:creationId xmlns:p14="http://schemas.microsoft.com/office/powerpoint/2010/main" val="35206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35095</TotalTime>
  <Words>1630</Words>
  <Application>Microsoft Office PowerPoint</Application>
  <PresentationFormat>Widescreen</PresentationFormat>
  <Paragraphs>202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Georgia</vt:lpstr>
      <vt:lpstr>Office Theme</vt:lpstr>
      <vt:lpstr>Utilizing a Domain Specific Language for test automation</vt:lpstr>
      <vt:lpstr>Domain specific languages</vt:lpstr>
      <vt:lpstr>Some archaic examples; Regex</vt:lpstr>
      <vt:lpstr>Other invocations: xpath</vt:lpstr>
      <vt:lpstr>But they can also clarify</vt:lpstr>
      <vt:lpstr>A story : 5280 Apex Human Resource Solutions</vt:lpstr>
      <vt:lpstr>In the beginning</vt:lpstr>
      <vt:lpstr>In the beginning</vt:lpstr>
      <vt:lpstr>Then something went wrong</vt:lpstr>
      <vt:lpstr>The next release</vt:lpstr>
      <vt:lpstr>The next release</vt:lpstr>
      <vt:lpstr>It's all good, trust me.</vt:lpstr>
      <vt:lpstr>Show me.</vt:lpstr>
      <vt:lpstr>PowerPoint Presentation</vt:lpstr>
      <vt:lpstr>The costs of Distrusts</vt:lpstr>
      <vt:lpstr>Successful test automation has to be trustworthy</vt:lpstr>
      <vt:lpstr>We trust what we understand</vt:lpstr>
      <vt:lpstr>Limitations</vt:lpstr>
      <vt:lpstr>Starting with English</vt:lpstr>
      <vt:lpstr>English tells stories</vt:lpstr>
      <vt:lpstr>A Story</vt:lpstr>
      <vt:lpstr>A Story</vt:lpstr>
      <vt:lpstr>A Story</vt:lpstr>
      <vt:lpstr>A Story</vt:lpstr>
      <vt:lpstr>Natural language is terrible for clarity</vt:lpstr>
      <vt:lpstr>A Story</vt:lpstr>
      <vt:lpstr>A Robbery Story with variables</vt:lpstr>
      <vt:lpstr>A Story from customer rights perspective</vt:lpstr>
      <vt:lpstr>A Story from a female business owners support perspective</vt:lpstr>
      <vt:lpstr>A Story by M. Night Shyamalan</vt:lpstr>
      <vt:lpstr>Variables remove ambiguity</vt:lpstr>
      <vt:lpstr>Let's apply it to some test cases</vt:lpstr>
      <vt:lpstr>5280 Human Resources</vt:lpstr>
      <vt:lpstr>5280 Human Resources</vt:lpstr>
      <vt:lpstr>5280 Human Resources</vt:lpstr>
      <vt:lpstr>The Golden Data Set</vt:lpstr>
      <vt:lpstr>Let’s Describe the data</vt:lpstr>
      <vt:lpstr>What we want out of our DSL</vt:lpstr>
      <vt:lpstr>This is against our natures</vt:lpstr>
      <vt:lpstr>A successful DSL is simple yet powerful</vt:lpstr>
      <vt:lpstr>Back to 5280 Apex Human Resource Solutions</vt:lpstr>
      <vt:lpstr>Is this behavior-driven development (BDD)?</vt:lpstr>
      <vt:lpstr>How to get started</vt:lpstr>
      <vt:lpstr>1. Setup</vt:lpstr>
      <vt:lpstr>Out of the box</vt:lpstr>
      <vt:lpstr>Hardcoded Login</vt:lpstr>
      <vt:lpstr>2. Customization</vt:lpstr>
      <vt:lpstr>User entity</vt:lpstr>
      <vt:lpstr>User Repository</vt:lpstr>
      <vt:lpstr>User Repository</vt:lpstr>
      <vt:lpstr>Existing Data json file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migrating to BDD</dc:title>
  <dc:creator>Bas Hamer</dc:creator>
  <cp:lastModifiedBy>Bas Hamer</cp:lastModifiedBy>
  <cp:revision>89</cp:revision>
  <cp:lastPrinted>2018-06-21T14:52:17Z</cp:lastPrinted>
  <dcterms:created xsi:type="dcterms:W3CDTF">2018-06-10T19:59:38Z</dcterms:created>
  <dcterms:modified xsi:type="dcterms:W3CDTF">2020-06-01T20:53:25Z</dcterms:modified>
</cp:coreProperties>
</file>