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3" r:id="rId2"/>
    <p:sldId id="314" r:id="rId3"/>
    <p:sldId id="313" r:id="rId4"/>
    <p:sldId id="315" r:id="rId5"/>
    <p:sldId id="31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0FF"/>
    <a:srgbClr val="FFFFFF"/>
    <a:srgbClr val="FFCCCC"/>
    <a:srgbClr val="FF00FF"/>
    <a:srgbClr val="FF0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>
      <p:cViewPr varScale="1">
        <p:scale>
          <a:sx n="124" d="100"/>
          <a:sy n="124" d="100"/>
        </p:scale>
        <p:origin x="10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EDF0-B220-4811-B79B-B799C93F6E92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8A77E-C446-4E93-8EB1-0E6B97B0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0323-19E9-4A03-9AD8-02AD30A6EE69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2390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1A61-1F13-495E-A2D9-BABB66C9C01C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5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0CDF-CEAB-4920-B966-EED6DA34175C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7C18-8E5F-4503-B57B-50D58AFB2CC2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239000" cy="365125"/>
          </a:xfrm>
        </p:spPr>
        <p:txBody>
          <a:bodyPr/>
          <a:lstStyle>
            <a:lvl1pPr>
              <a:defRPr sz="900" baseline="0"/>
            </a:lvl1pPr>
          </a:lstStyle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86F-AE86-4501-968E-7FA3FB749500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D1BC-72E7-46E0-8893-FD248CC45C11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9B6-11CA-45B4-AB02-BB5E959683A9}" type="datetime1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2111-65AA-4C98-B58A-72C58A998965}" type="datetime1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A1F-558D-4264-88A3-4E8B4049623B}" type="datetime1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163-FDBA-4764-A32F-5EB90F0E345E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128C-A531-4772-8590-B144A624372D}" type="datetime1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BE4B7-C2FA-4AD5-A578-C3445030F6EB}" type="datetime1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EMCCD Frame Geometry</a:t>
            </a:r>
            <a:endParaRPr lang="en-US" baseline="-25000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B841063-2CE2-704D-B3A1-DE9D137E0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Brian Kern, Sam Miller</a:t>
            </a:r>
          </a:p>
          <a:p>
            <a:r>
              <a:rPr lang="en-US"/>
              <a:t>2021, Dec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0F88-8C9E-F14F-A781-61DCA8D8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Definition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3D3CA-64D8-EA41-9429-2773CEA0F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77" y="1673881"/>
            <a:ext cx="7504043" cy="1751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Detector regions are defined in </a:t>
            </a:r>
            <a:r>
              <a:rPr lang="en-US" sz="1800" dirty="0" err="1"/>
              <a:t>metadata.yaml</a:t>
            </a:r>
            <a:r>
              <a:rPr lang="en-US" sz="1800" dirty="0"/>
              <a:t> using the following convention:</a:t>
            </a:r>
          </a:p>
          <a:p>
            <a:r>
              <a:rPr lang="en-US" sz="1800" dirty="0"/>
              <a:t>rows: number of region rows</a:t>
            </a:r>
          </a:p>
          <a:p>
            <a:r>
              <a:rPr lang="en-US" sz="1800" dirty="0"/>
              <a:t>cols: number of region columns</a:t>
            </a:r>
          </a:p>
          <a:p>
            <a:r>
              <a:rPr lang="en-US" sz="1800" dirty="0"/>
              <a:t>r0c0: coordinates (row, col) of the corner closest to (0, 0) of the array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For example, in a 5x5 array, the following geometry would look as follows: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CD0EB-4AA4-1044-802E-E1BDA3F0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B5C37-1B83-AB48-A685-26DCE8F0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26CCBF-194A-FE4B-AA5F-26494DEC0690}"/>
              </a:ext>
            </a:extLst>
          </p:cNvPr>
          <p:cNvSpPr txBox="1">
            <a:spLocks/>
          </p:cNvSpPr>
          <p:nvPr/>
        </p:nvSpPr>
        <p:spPr>
          <a:xfrm>
            <a:off x="819977" y="5739209"/>
            <a:ext cx="7504043" cy="50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where (0, 0) is defined as the top left of this array.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E843E9-1390-BA4F-BCA5-AACD7E063929}"/>
              </a:ext>
            </a:extLst>
          </p:cNvPr>
          <p:cNvSpPr/>
          <p:nvPr/>
        </p:nvSpPr>
        <p:spPr>
          <a:xfrm>
            <a:off x="1906656" y="388080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rows: 2</a:t>
            </a:r>
          </a:p>
          <a:p>
            <a:r>
              <a:rPr lang="en-US" dirty="0"/>
              <a:t>cols: 3</a:t>
            </a:r>
          </a:p>
          <a:p>
            <a:r>
              <a:rPr lang="en-US" dirty="0"/>
              <a:t>r0c0:</a:t>
            </a:r>
          </a:p>
          <a:p>
            <a:r>
              <a:rPr lang="en-US" dirty="0"/>
              <a:t>    - 2</a:t>
            </a:r>
          </a:p>
          <a:p>
            <a:r>
              <a:rPr lang="en-US" dirty="0"/>
              <a:t>    - 1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8B4E9-4FC4-C444-A07F-86057BBFB675}"/>
              </a:ext>
            </a:extLst>
          </p:cNvPr>
          <p:cNvSpPr/>
          <p:nvPr/>
        </p:nvSpPr>
        <p:spPr>
          <a:xfrm>
            <a:off x="4195969" y="3880801"/>
            <a:ext cx="1967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[[0, 0, 0, 0, 0],</a:t>
            </a:r>
          </a:p>
          <a:p>
            <a:r>
              <a:rPr lang="en-US" dirty="0"/>
              <a:t>    [0, 0, 0, 0, 0],</a:t>
            </a:r>
          </a:p>
          <a:p>
            <a:r>
              <a:rPr lang="en-US" dirty="0"/>
              <a:t>    [0, 1, 1, 1, 0],</a:t>
            </a:r>
          </a:p>
          <a:p>
            <a:r>
              <a:rPr lang="en-US" dirty="0"/>
              <a:t>    [0, 1, 1, 1, 0],</a:t>
            </a:r>
          </a:p>
          <a:p>
            <a:r>
              <a:rPr lang="en-US" dirty="0"/>
              <a:t>    [0, 0, 0, 0, 0]]</a:t>
            </a:r>
          </a:p>
        </p:txBody>
      </p:sp>
    </p:spTree>
    <p:extLst>
      <p:ext uri="{BB962C8B-B14F-4D97-AF65-F5344CB8AC3E}">
        <p14:creationId xmlns:p14="http://schemas.microsoft.com/office/powerpoint/2010/main" val="368767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3968-96D3-514D-A3ED-D5100BE1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Region Corners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49F62-8184-8444-BD54-9E4F1BF3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F874C-90B2-4A4E-A5BD-A296AC0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0596F-C601-B54B-9A38-139F1A3CFA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/>
          <a:stretch/>
        </p:blipFill>
        <p:spPr>
          <a:xfrm>
            <a:off x="3369197" y="3870687"/>
            <a:ext cx="3081939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E0645-4D65-0043-8C66-27E086F02C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92"/>
          <a:stretch/>
        </p:blipFill>
        <p:spPr>
          <a:xfrm>
            <a:off x="457200" y="1436661"/>
            <a:ext cx="2809933" cy="251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CB9861-374F-F543-B79B-5675EDDA96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/>
          <a:stretch/>
        </p:blipFill>
        <p:spPr>
          <a:xfrm>
            <a:off x="3267133" y="1449090"/>
            <a:ext cx="3081938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27926A-298D-6644-9FD7-60846D3B11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9"/>
          <a:stretch/>
        </p:blipFill>
        <p:spPr>
          <a:xfrm>
            <a:off x="489995" y="3888790"/>
            <a:ext cx="2777138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EAA8F7-2C8D-C54F-9547-E71D37890C3C}"/>
              </a:ext>
            </a:extLst>
          </p:cNvPr>
          <p:cNvSpPr txBox="1"/>
          <p:nvPr/>
        </p:nvSpPr>
        <p:spPr>
          <a:xfrm>
            <a:off x="6077066" y="1478027"/>
            <a:ext cx="2880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Unshielded active region has</a:t>
            </a:r>
          </a:p>
          <a:p>
            <a:r>
              <a:rPr lang="en-US" dirty="0"/>
              <a:t>the following geometry: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rows: 1033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cols: 1021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r0c0: (4, 1088)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B358E6-21CD-C343-9717-484D9D05A6BA}"/>
              </a:ext>
            </a:extLst>
          </p:cNvPr>
          <p:cNvSpPr txBox="1"/>
          <p:nvPr/>
        </p:nvSpPr>
        <p:spPr>
          <a:xfrm>
            <a:off x="6077066" y="4247530"/>
            <a:ext cx="29617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we want an image</a:t>
            </a:r>
          </a:p>
          <a:p>
            <a:r>
              <a:rPr lang="en-US" dirty="0"/>
              <a:t>region of 1024 by 1024. In </a:t>
            </a:r>
          </a:p>
          <a:p>
            <a:r>
              <a:rPr lang="en-US" dirty="0"/>
              <a:t>order to achieve this some </a:t>
            </a:r>
          </a:p>
          <a:p>
            <a:r>
              <a:rPr lang="en-US" dirty="0"/>
              <a:t>of the unshielded rows need</a:t>
            </a:r>
          </a:p>
          <a:p>
            <a:r>
              <a:rPr lang="en-US" dirty="0"/>
              <a:t>to be excluded and some of </a:t>
            </a:r>
          </a:p>
          <a:p>
            <a:r>
              <a:rPr lang="en-US" dirty="0"/>
              <a:t>the shielded columns need to</a:t>
            </a:r>
          </a:p>
          <a:p>
            <a:r>
              <a:rPr lang="en-US" dirty="0"/>
              <a:t>be included.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E18F9-233F-4246-B6B9-0604FF851DC5}"/>
              </a:ext>
            </a:extLst>
          </p:cNvPr>
          <p:cNvSpPr txBox="1"/>
          <p:nvPr/>
        </p:nvSpPr>
        <p:spPr>
          <a:xfrm>
            <a:off x="6077066" y="3001278"/>
            <a:ext cx="3023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that the image here is </a:t>
            </a:r>
          </a:p>
          <a:p>
            <a:r>
              <a:rPr lang="en-US" dirty="0"/>
              <a:t>in (x, y) coordinates, so they</a:t>
            </a:r>
          </a:p>
          <a:p>
            <a:r>
              <a:rPr lang="en-US" dirty="0"/>
              <a:t>are expressed in reverse order</a:t>
            </a:r>
          </a:p>
          <a:p>
            <a:r>
              <a:rPr lang="en-US" dirty="0"/>
              <a:t>from (row, col) coordinates.)</a:t>
            </a:r>
          </a:p>
        </p:txBody>
      </p:sp>
    </p:spTree>
    <p:extLst>
      <p:ext uri="{BB962C8B-B14F-4D97-AF65-F5344CB8AC3E}">
        <p14:creationId xmlns:p14="http://schemas.microsoft.com/office/powerpoint/2010/main" val="327246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3968-96D3-514D-A3ED-D5100BE1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Region Corners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49F62-8184-8444-BD54-9E4F1BF3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F874C-90B2-4A4E-A5BD-A296AC0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0596F-C601-B54B-9A38-139F1A3CFA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/>
          <a:stretch/>
        </p:blipFill>
        <p:spPr>
          <a:xfrm>
            <a:off x="3369197" y="3870687"/>
            <a:ext cx="3081939" cy="251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E0645-4D65-0043-8C66-27E086F02C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92"/>
          <a:stretch/>
        </p:blipFill>
        <p:spPr>
          <a:xfrm>
            <a:off x="457200" y="1436661"/>
            <a:ext cx="2809933" cy="251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CB9861-374F-F543-B79B-5675EDDA96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/>
          <a:stretch/>
        </p:blipFill>
        <p:spPr>
          <a:xfrm>
            <a:off x="3267133" y="1449090"/>
            <a:ext cx="3081938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27926A-298D-6644-9FD7-60846D3B11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9"/>
          <a:stretch/>
        </p:blipFill>
        <p:spPr>
          <a:xfrm>
            <a:off x="489995" y="3888790"/>
            <a:ext cx="2777138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EAA8F7-2C8D-C54F-9547-E71D37890C3C}"/>
              </a:ext>
            </a:extLst>
          </p:cNvPr>
          <p:cNvSpPr txBox="1"/>
          <p:nvPr/>
        </p:nvSpPr>
        <p:spPr>
          <a:xfrm>
            <a:off x="6077066" y="1478027"/>
            <a:ext cx="31416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most logical option is to</a:t>
            </a:r>
          </a:p>
          <a:p>
            <a:r>
              <a:rPr lang="en-US" dirty="0"/>
              <a:t>keep the upper left corner </a:t>
            </a:r>
          </a:p>
          <a:p>
            <a:r>
              <a:rPr lang="en-US" dirty="0"/>
              <a:t>where it is. Since it borders the </a:t>
            </a:r>
          </a:p>
          <a:p>
            <a:r>
              <a:rPr lang="en-US" dirty="0"/>
              <a:t>parallel </a:t>
            </a:r>
            <a:r>
              <a:rPr lang="en-US" dirty="0" err="1"/>
              <a:t>overscan</a:t>
            </a:r>
            <a:r>
              <a:rPr lang="en-US" dirty="0"/>
              <a:t> and </a:t>
            </a:r>
            <a:r>
              <a:rPr lang="en-US" dirty="0" err="1"/>
              <a:t>prescan</a:t>
            </a:r>
            <a:r>
              <a:rPr lang="en-US" dirty="0"/>
              <a:t>, </a:t>
            </a:r>
          </a:p>
          <a:p>
            <a:r>
              <a:rPr lang="en-US" dirty="0"/>
              <a:t>it is definitely a good pixel </a:t>
            </a:r>
          </a:p>
          <a:p>
            <a:r>
              <a:rPr lang="en-US" dirty="0"/>
              <a:t>with no transition (unlike the </a:t>
            </a:r>
          </a:p>
          <a:p>
            <a:r>
              <a:rPr lang="en-US" dirty="0"/>
              <a:t>pixels at near the shielding).</a:t>
            </a:r>
          </a:p>
          <a:p>
            <a:endParaRPr lang="en-US" dirty="0"/>
          </a:p>
          <a:p>
            <a:r>
              <a:rPr lang="en-US" dirty="0"/>
              <a:t>This means that some of the </a:t>
            </a:r>
          </a:p>
          <a:p>
            <a:r>
              <a:rPr lang="en-US" dirty="0"/>
              <a:t>good rows near the bottom </a:t>
            </a:r>
          </a:p>
          <a:p>
            <a:r>
              <a:rPr lang="en-US" dirty="0"/>
              <a:t>are trimmed off and some of</a:t>
            </a:r>
          </a:p>
          <a:p>
            <a:r>
              <a:rPr lang="en-US" dirty="0"/>
              <a:t>the shielded columns on the </a:t>
            </a:r>
          </a:p>
          <a:p>
            <a:r>
              <a:rPr lang="en-US" dirty="0"/>
              <a:t>right are included.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8592E-CFD2-2949-BBE3-874DA34CC0C4}"/>
              </a:ext>
            </a:extLst>
          </p:cNvPr>
          <p:cNvSpPr/>
          <p:nvPr/>
        </p:nvSpPr>
        <p:spPr>
          <a:xfrm>
            <a:off x="2164081" y="5486400"/>
            <a:ext cx="53929" cy="45719"/>
          </a:xfrm>
          <a:prstGeom prst="rect">
            <a:avLst/>
          </a:prstGeom>
          <a:solidFill>
            <a:srgbClr val="1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54F81-98B7-204A-9DB6-223D571BEBEF}"/>
              </a:ext>
            </a:extLst>
          </p:cNvPr>
          <p:cNvSpPr txBox="1"/>
          <p:nvPr/>
        </p:nvSpPr>
        <p:spPr>
          <a:xfrm>
            <a:off x="2183094" y="5121701"/>
            <a:ext cx="53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</a:rPr>
              <a:t>(1088, 13)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4C92BC-069D-9840-B166-838CB444712C}"/>
              </a:ext>
            </a:extLst>
          </p:cNvPr>
          <p:cNvSpPr/>
          <p:nvPr/>
        </p:nvSpPr>
        <p:spPr>
          <a:xfrm>
            <a:off x="4363875" y="5464170"/>
            <a:ext cx="53929" cy="45719"/>
          </a:xfrm>
          <a:prstGeom prst="rect">
            <a:avLst/>
          </a:prstGeom>
          <a:solidFill>
            <a:srgbClr val="1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D564C-A722-E045-9E0B-47CF07B48009}"/>
              </a:ext>
            </a:extLst>
          </p:cNvPr>
          <p:cNvSpPr txBox="1"/>
          <p:nvPr/>
        </p:nvSpPr>
        <p:spPr>
          <a:xfrm>
            <a:off x="4390839" y="5394067"/>
            <a:ext cx="53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highlight>
                  <a:srgbClr val="FFFFFF"/>
                </a:highlight>
              </a:rPr>
              <a:t>(2111, 13)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8FDB24-C65E-1A40-999E-7E1343CEF7C5}"/>
              </a:ext>
            </a:extLst>
          </p:cNvPr>
          <p:cNvSpPr/>
          <p:nvPr/>
        </p:nvSpPr>
        <p:spPr>
          <a:xfrm>
            <a:off x="4363875" y="2565480"/>
            <a:ext cx="53929" cy="45719"/>
          </a:xfrm>
          <a:prstGeom prst="rect">
            <a:avLst/>
          </a:prstGeom>
          <a:solidFill>
            <a:srgbClr val="1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948EBF-0EFD-9A4F-9E1F-4AC814EE32C3}"/>
              </a:ext>
            </a:extLst>
          </p:cNvPr>
          <p:cNvSpPr txBox="1"/>
          <p:nvPr/>
        </p:nvSpPr>
        <p:spPr>
          <a:xfrm>
            <a:off x="4390838" y="2495377"/>
            <a:ext cx="6383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1A00FF"/>
                </a:solidFill>
                <a:highlight>
                  <a:srgbClr val="FFFFFF"/>
                </a:highlight>
              </a:rPr>
              <a:t>(2111, 1036)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8D7066-81C8-264A-85B2-DA90AD64396F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2164081" y="5509259"/>
            <a:ext cx="1036319" cy="1"/>
          </a:xfrm>
          <a:prstGeom prst="line">
            <a:avLst/>
          </a:prstGeom>
          <a:ln w="9525" cap="flat" cmpd="sng" algn="ctr">
            <a:solidFill>
              <a:srgbClr val="1A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F824AF-5C0D-0D4E-8ED7-59FD9EE5A1C4}"/>
              </a:ext>
            </a:extLst>
          </p:cNvPr>
          <p:cNvCxnSpPr>
            <a:cxnSpLocks/>
          </p:cNvCxnSpPr>
          <p:nvPr/>
        </p:nvCxnSpPr>
        <p:spPr>
          <a:xfrm flipH="1" flipV="1">
            <a:off x="3762375" y="5483225"/>
            <a:ext cx="611373" cy="2215"/>
          </a:xfrm>
          <a:prstGeom prst="line">
            <a:avLst/>
          </a:prstGeom>
          <a:ln w="9525" cap="flat" cmpd="sng" algn="ctr">
            <a:solidFill>
              <a:srgbClr val="1A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1A72F1-85DD-054D-932B-60B75AF9320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4390838" y="3963690"/>
            <a:ext cx="2" cy="1500480"/>
          </a:xfrm>
          <a:prstGeom prst="line">
            <a:avLst/>
          </a:prstGeom>
          <a:ln w="9525" cap="flat" cmpd="sng" algn="ctr">
            <a:solidFill>
              <a:srgbClr val="1A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D9717C-0CBF-4941-9140-CFCDDBD71F85}"/>
              </a:ext>
            </a:extLst>
          </p:cNvPr>
          <p:cNvCxnSpPr>
            <a:cxnSpLocks/>
          </p:cNvCxnSpPr>
          <p:nvPr/>
        </p:nvCxnSpPr>
        <p:spPr>
          <a:xfrm flipV="1">
            <a:off x="4390838" y="2565481"/>
            <a:ext cx="0" cy="985472"/>
          </a:xfrm>
          <a:prstGeom prst="line">
            <a:avLst/>
          </a:prstGeom>
          <a:ln w="9525" cap="flat" cmpd="sng" algn="ctr">
            <a:solidFill>
              <a:srgbClr val="1A00F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2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3968-96D3-514D-A3ED-D5100BE1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107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SCI Frame Geometry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27B85CFF-0973-0440-9DB5-AA880238B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9"/>
          <a:stretch/>
        </p:blipFill>
        <p:spPr>
          <a:xfrm>
            <a:off x="838200" y="1642746"/>
            <a:ext cx="7316949" cy="4555965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49F62-8184-8444-BD54-9E4F1BF3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239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technical data in this document are controlled under the U.S. Export Regulations, release to foreign persons may require an export authorization.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F874C-90B2-4A4E-A5BD-A296AC0D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35080B7-35C8-47AD-AEB9-8CD5266FB4F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5707"/>
      </p:ext>
    </p:extLst>
  </p:cSld>
  <p:clrMapOvr>
    <a:masterClrMapping/>
  </p:clrMapOvr>
</p:sld>
</file>

<file path=ppt/theme/theme1.xml><?xml version="1.0" encoding="utf-8"?>
<a:theme xmlns:a="http://schemas.openxmlformats.org/drawingml/2006/main" name="PIAA_JPLreview1409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PIAA_JPLreview140904</Template>
  <TotalTime>166792</TotalTime>
  <Words>487</Words>
  <Application>Microsoft Macintosh PowerPoint</Application>
  <PresentationFormat>On-screen Show (4:3)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PIAA_JPLreview140904</vt:lpstr>
      <vt:lpstr>EMCCD Frame Geometry</vt:lpstr>
      <vt:lpstr>Region Definition Convention</vt:lpstr>
      <vt:lpstr>Active Region Corners</vt:lpstr>
      <vt:lpstr>Image Region Corners</vt:lpstr>
      <vt:lpstr>SCI Frame Geometry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lowfs requirements</dc:title>
  <dc:creator>Kern, Brian D (383H)</dc:creator>
  <cp:lastModifiedBy>Sam Miller</cp:lastModifiedBy>
  <cp:revision>695</cp:revision>
  <dcterms:created xsi:type="dcterms:W3CDTF">2014-09-17T19:27:41Z</dcterms:created>
  <dcterms:modified xsi:type="dcterms:W3CDTF">2021-12-07T22:32:18Z</dcterms:modified>
</cp:coreProperties>
</file>