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70" r:id="rId3"/>
    <p:sldId id="257" r:id="rId4"/>
    <p:sldId id="258" r:id="rId5"/>
    <p:sldId id="273" r:id="rId6"/>
    <p:sldId id="275" r:id="rId7"/>
    <p:sldId id="276" r:id="rId8"/>
    <p:sldId id="274" r:id="rId9"/>
    <p:sldId id="277" r:id="rId10"/>
    <p:sldId id="269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84" autoAdjust="0"/>
  </p:normalViewPr>
  <p:slideViewPr>
    <p:cSldViewPr>
      <p:cViewPr varScale="1">
        <p:scale>
          <a:sx n="93" d="100"/>
          <a:sy n="93" d="100"/>
        </p:scale>
        <p:origin x="-42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05D9BC-C76C-453D-8AF8-BF4A9539478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5AD85D9-11D4-4330-BCAE-F413248CE04A}">
      <dgm:prSet phldrT="[Текст]" custT="1"/>
      <dgm:spPr/>
      <dgm:t>
        <a:bodyPr/>
        <a:lstStyle/>
        <a:p>
          <a:pPr algn="ctr"/>
          <a:r>
            <a:rPr lang="en-US" sz="3600" dirty="0" smtClean="0">
              <a:solidFill>
                <a:schemeClr val="bg1"/>
              </a:solidFill>
            </a:rPr>
            <a:t>Raspberry Pi</a:t>
          </a:r>
          <a:endParaRPr lang="ru-RU" sz="3600" dirty="0">
            <a:solidFill>
              <a:schemeClr val="bg1"/>
            </a:solidFill>
          </a:endParaRPr>
        </a:p>
      </dgm:t>
    </dgm:pt>
    <dgm:pt modelId="{46F7950F-37F6-4070-A248-775BEE19C619}" type="parTrans" cxnId="{78A0C2DB-59FF-4740-A199-3A0767F54DE8}">
      <dgm:prSet/>
      <dgm:spPr/>
      <dgm:t>
        <a:bodyPr/>
        <a:lstStyle/>
        <a:p>
          <a:endParaRPr lang="ru-RU"/>
        </a:p>
      </dgm:t>
    </dgm:pt>
    <dgm:pt modelId="{832ADAAA-A5FA-446A-9A1D-D50FDC93C163}" type="sibTrans" cxnId="{78A0C2DB-59FF-4740-A199-3A0767F54DE8}">
      <dgm:prSet/>
      <dgm:spPr/>
      <dgm:t>
        <a:bodyPr/>
        <a:lstStyle/>
        <a:p>
          <a:endParaRPr lang="ru-RU"/>
        </a:p>
      </dgm:t>
    </dgm:pt>
    <dgm:pt modelId="{28F0E64B-286D-40C3-9CD1-D2A38EBC0B89}" type="pres">
      <dgm:prSet presAssocID="{8D05D9BC-C76C-453D-8AF8-BF4A9539478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1D32E699-A3C4-43A5-B06E-7DF536BD5F8E}" type="pres">
      <dgm:prSet presAssocID="{C5AD85D9-11D4-4330-BCAE-F413248CE04A}" presName="thickLine" presStyleLbl="alignNode1" presStyleIdx="0" presStyleCnt="1"/>
      <dgm:spPr/>
    </dgm:pt>
    <dgm:pt modelId="{91678494-BAD3-4A20-B62C-3C330FD8205C}" type="pres">
      <dgm:prSet presAssocID="{C5AD85D9-11D4-4330-BCAE-F413248CE04A}" presName="horz1" presStyleCnt="0"/>
      <dgm:spPr/>
    </dgm:pt>
    <dgm:pt modelId="{129E97F4-A9CD-41F3-8E7F-591E3E141633}" type="pres">
      <dgm:prSet presAssocID="{C5AD85D9-11D4-4330-BCAE-F413248CE04A}" presName="tx1" presStyleLbl="revTx" presStyleIdx="0" presStyleCnt="1"/>
      <dgm:spPr/>
      <dgm:t>
        <a:bodyPr/>
        <a:lstStyle/>
        <a:p>
          <a:endParaRPr lang="ru-RU"/>
        </a:p>
      </dgm:t>
    </dgm:pt>
    <dgm:pt modelId="{B427B90B-9BF6-48A6-A0BE-4F9DDBBF6ABB}" type="pres">
      <dgm:prSet presAssocID="{C5AD85D9-11D4-4330-BCAE-F413248CE04A}" presName="vert1" presStyleCnt="0"/>
      <dgm:spPr/>
    </dgm:pt>
  </dgm:ptLst>
  <dgm:cxnLst>
    <dgm:cxn modelId="{78A0C2DB-59FF-4740-A199-3A0767F54DE8}" srcId="{8D05D9BC-C76C-453D-8AF8-BF4A95394781}" destId="{C5AD85D9-11D4-4330-BCAE-F413248CE04A}" srcOrd="0" destOrd="0" parTransId="{46F7950F-37F6-4070-A248-775BEE19C619}" sibTransId="{832ADAAA-A5FA-446A-9A1D-D50FDC93C163}"/>
    <dgm:cxn modelId="{8CA53EF1-26C1-44CA-B22E-A6C418DEC7C4}" type="presOf" srcId="{C5AD85D9-11D4-4330-BCAE-F413248CE04A}" destId="{129E97F4-A9CD-41F3-8E7F-591E3E141633}" srcOrd="0" destOrd="0" presId="urn:microsoft.com/office/officeart/2008/layout/LinedList"/>
    <dgm:cxn modelId="{E7F5661D-49F9-4C7D-88AE-10CB98338F16}" type="presOf" srcId="{8D05D9BC-C76C-453D-8AF8-BF4A95394781}" destId="{28F0E64B-286D-40C3-9CD1-D2A38EBC0B89}" srcOrd="0" destOrd="0" presId="urn:microsoft.com/office/officeart/2008/layout/LinedList"/>
    <dgm:cxn modelId="{628A9AF2-9890-43A1-BA01-E841ED286125}" type="presParOf" srcId="{28F0E64B-286D-40C3-9CD1-D2A38EBC0B89}" destId="{1D32E699-A3C4-43A5-B06E-7DF536BD5F8E}" srcOrd="0" destOrd="0" presId="urn:microsoft.com/office/officeart/2008/layout/LinedList"/>
    <dgm:cxn modelId="{721C73D9-B68C-4C0D-81B0-7D0F4ED8DCA1}" type="presParOf" srcId="{28F0E64B-286D-40C3-9CD1-D2A38EBC0B89}" destId="{91678494-BAD3-4A20-B62C-3C330FD8205C}" srcOrd="1" destOrd="0" presId="urn:microsoft.com/office/officeart/2008/layout/LinedList"/>
    <dgm:cxn modelId="{3EDB0A28-A09E-4416-B227-6BC5E55D2D89}" type="presParOf" srcId="{91678494-BAD3-4A20-B62C-3C330FD8205C}" destId="{129E97F4-A9CD-41F3-8E7F-591E3E141633}" srcOrd="0" destOrd="0" presId="urn:microsoft.com/office/officeart/2008/layout/LinedList"/>
    <dgm:cxn modelId="{E409E58C-23E1-4A4E-873E-5BE746119167}" type="presParOf" srcId="{91678494-BAD3-4A20-B62C-3C330FD8205C}" destId="{B427B90B-9BF6-48A6-A0BE-4F9DDBBF6A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981571-4B30-48BE-AB53-A77D8C88DD2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BB97951-B1D9-4513-BF77-AFFCF458816E}">
      <dgm:prSet phldrT="[Текст]"/>
      <dgm:spPr/>
      <dgm:t>
        <a:bodyPr/>
        <a:lstStyle/>
        <a:p>
          <a:r>
            <a:rPr lang="ru-RU" dirty="0" smtClean="0"/>
            <a:t>Цель</a:t>
          </a:r>
          <a:endParaRPr lang="ru-RU" dirty="0"/>
        </a:p>
      </dgm:t>
    </dgm:pt>
    <dgm:pt modelId="{3594ABC9-794C-4A32-8BE9-A213B26BA108}" type="parTrans" cxnId="{54AADF90-BAB2-4123-A79B-8003AFF1AB64}">
      <dgm:prSet/>
      <dgm:spPr/>
      <dgm:t>
        <a:bodyPr/>
        <a:lstStyle/>
        <a:p>
          <a:endParaRPr lang="ru-RU"/>
        </a:p>
      </dgm:t>
    </dgm:pt>
    <dgm:pt modelId="{88281537-BAE1-4560-AA48-80E9179176A2}" type="sibTrans" cxnId="{54AADF90-BAB2-4123-A79B-8003AFF1AB64}">
      <dgm:prSet/>
      <dgm:spPr/>
      <dgm:t>
        <a:bodyPr/>
        <a:lstStyle/>
        <a:p>
          <a:endParaRPr lang="ru-RU"/>
        </a:p>
      </dgm:t>
    </dgm:pt>
    <dgm:pt modelId="{E2606766-5255-4799-B1E2-575D0A6FC66E}">
      <dgm:prSet phldrT="[Текст]"/>
      <dgm:spPr/>
      <dgm:t>
        <a:bodyPr/>
        <a:lstStyle/>
        <a:p>
          <a:r>
            <a:rPr lang="ru-RU" dirty="0" smtClean="0"/>
            <a:t>Защита алгоритмом шифрования протокола обмена данных  программно-аппаратного комплекса «Звезда» версии 1.2</a:t>
          </a:r>
          <a:endParaRPr lang="ru-RU" dirty="0"/>
        </a:p>
      </dgm:t>
    </dgm:pt>
    <dgm:pt modelId="{56F856AE-9359-47B2-8D8C-77E34C4BF2A9}" type="parTrans" cxnId="{C0488E3D-69FA-439B-B5EA-A292DD5E1407}">
      <dgm:prSet/>
      <dgm:spPr/>
      <dgm:t>
        <a:bodyPr/>
        <a:lstStyle/>
        <a:p>
          <a:endParaRPr lang="ru-RU"/>
        </a:p>
      </dgm:t>
    </dgm:pt>
    <dgm:pt modelId="{CDCEAB5C-B9AF-493A-B6B5-4574D2FC871C}" type="sibTrans" cxnId="{C0488E3D-69FA-439B-B5EA-A292DD5E1407}">
      <dgm:prSet/>
      <dgm:spPr/>
      <dgm:t>
        <a:bodyPr/>
        <a:lstStyle/>
        <a:p>
          <a:endParaRPr lang="ru-RU"/>
        </a:p>
      </dgm:t>
    </dgm:pt>
    <dgm:pt modelId="{EFA36495-0CD1-4EB0-A055-4D49CCAA9E37}">
      <dgm:prSet phldrT="[Текст]" phldr="1"/>
      <dgm:spPr/>
      <dgm:t>
        <a:bodyPr/>
        <a:lstStyle/>
        <a:p>
          <a:endParaRPr lang="ru-RU" dirty="0"/>
        </a:p>
      </dgm:t>
    </dgm:pt>
    <dgm:pt modelId="{FAA75B10-E3B8-449B-BECF-9227DE56DD7E}" type="parTrans" cxnId="{4285453C-EE74-42F0-AA49-134F3C71F6C9}">
      <dgm:prSet/>
      <dgm:spPr/>
      <dgm:t>
        <a:bodyPr/>
        <a:lstStyle/>
        <a:p>
          <a:endParaRPr lang="ru-RU"/>
        </a:p>
      </dgm:t>
    </dgm:pt>
    <dgm:pt modelId="{4E85C018-C94D-44C7-9F4E-AD68F099A4FA}" type="sibTrans" cxnId="{4285453C-EE74-42F0-AA49-134F3C71F6C9}">
      <dgm:prSet/>
      <dgm:spPr/>
      <dgm:t>
        <a:bodyPr/>
        <a:lstStyle/>
        <a:p>
          <a:endParaRPr lang="ru-RU"/>
        </a:p>
      </dgm:t>
    </dgm:pt>
    <dgm:pt modelId="{B8C7E5EC-3AA9-4395-A4B8-BF6D100A624B}">
      <dgm:prSet phldrT="[Текст]"/>
      <dgm:spPr/>
      <dgm:t>
        <a:bodyPr/>
        <a:lstStyle/>
        <a:p>
          <a:r>
            <a:rPr lang="ru-RU" dirty="0" smtClean="0"/>
            <a:t>Возможность легкого встраивания</a:t>
          </a:r>
          <a:endParaRPr lang="ru-RU" dirty="0"/>
        </a:p>
      </dgm:t>
    </dgm:pt>
    <dgm:pt modelId="{7D91DB15-B797-4D07-AEED-40B4E06C4B00}" type="parTrans" cxnId="{ECF9F691-AD87-4DD8-8663-DEC2328FE603}">
      <dgm:prSet/>
      <dgm:spPr/>
      <dgm:t>
        <a:bodyPr/>
        <a:lstStyle/>
        <a:p>
          <a:endParaRPr lang="ru-RU"/>
        </a:p>
      </dgm:t>
    </dgm:pt>
    <dgm:pt modelId="{CACE5B48-EE4E-4D0A-94A4-AFBDD84F178C}" type="sibTrans" cxnId="{ECF9F691-AD87-4DD8-8663-DEC2328FE603}">
      <dgm:prSet/>
      <dgm:spPr/>
      <dgm:t>
        <a:bodyPr/>
        <a:lstStyle/>
        <a:p>
          <a:endParaRPr lang="ru-RU"/>
        </a:p>
      </dgm:t>
    </dgm:pt>
    <dgm:pt modelId="{DC22E362-1B56-4FE3-BC76-3587C39463D2}">
      <dgm:prSet phldrT="[Текст]"/>
      <dgm:spPr/>
      <dgm:t>
        <a:bodyPr/>
        <a:lstStyle/>
        <a:p>
          <a:r>
            <a:rPr lang="ru-RU" dirty="0" smtClean="0"/>
            <a:t>Назначение</a:t>
          </a:r>
          <a:endParaRPr lang="ru-RU" dirty="0"/>
        </a:p>
      </dgm:t>
    </dgm:pt>
    <dgm:pt modelId="{9B197B5E-C95D-4238-B02D-CD6FF83122A9}" type="sibTrans" cxnId="{1AB0C23A-9C02-46AD-BA08-4C7A1B20A9D1}">
      <dgm:prSet/>
      <dgm:spPr/>
      <dgm:t>
        <a:bodyPr/>
        <a:lstStyle/>
        <a:p>
          <a:endParaRPr lang="ru-RU"/>
        </a:p>
      </dgm:t>
    </dgm:pt>
    <dgm:pt modelId="{0ED6733C-F2A0-4CAF-9751-D4C83C376BEF}" type="parTrans" cxnId="{1AB0C23A-9C02-46AD-BA08-4C7A1B20A9D1}">
      <dgm:prSet/>
      <dgm:spPr/>
      <dgm:t>
        <a:bodyPr/>
        <a:lstStyle/>
        <a:p>
          <a:endParaRPr lang="ru-RU"/>
        </a:p>
      </dgm:t>
    </dgm:pt>
    <dgm:pt modelId="{DA238B71-330F-4E33-9AE2-D39819134810}" type="pres">
      <dgm:prSet presAssocID="{E8981571-4B30-48BE-AB53-A77D8C88DD2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1B1B388-9929-4101-B3F2-64974A6C8D6F}" type="pres">
      <dgm:prSet presAssocID="{5BB97951-B1D9-4513-BF77-AFFCF458816E}" presName="composite" presStyleCnt="0"/>
      <dgm:spPr/>
    </dgm:pt>
    <dgm:pt modelId="{5914D28F-7E48-4807-9A8D-F110B7CCDF2F}" type="pres">
      <dgm:prSet presAssocID="{5BB97951-B1D9-4513-BF77-AFFCF458816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D971AE-4D23-4EDC-8D38-56CA33C4E94D}" type="pres">
      <dgm:prSet presAssocID="{5BB97951-B1D9-4513-BF77-AFFCF458816E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11A12A-C6BD-41D5-BE01-9C31D0A51600}" type="pres">
      <dgm:prSet presAssocID="{88281537-BAE1-4560-AA48-80E9179176A2}" presName="space" presStyleCnt="0"/>
      <dgm:spPr/>
    </dgm:pt>
    <dgm:pt modelId="{723934D4-D3B1-40CB-8B22-980AEA2E4011}" type="pres">
      <dgm:prSet presAssocID="{DC22E362-1B56-4FE3-BC76-3587C39463D2}" presName="composite" presStyleCnt="0"/>
      <dgm:spPr/>
    </dgm:pt>
    <dgm:pt modelId="{011F0678-E60A-43FD-BE77-AA0B30E72AA6}" type="pres">
      <dgm:prSet presAssocID="{DC22E362-1B56-4FE3-BC76-3587C39463D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8854701-A7F9-4A74-AB71-F3297A715894}" type="pres">
      <dgm:prSet presAssocID="{DC22E362-1B56-4FE3-BC76-3587C39463D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CF9F691-AD87-4DD8-8663-DEC2328FE603}" srcId="{DC22E362-1B56-4FE3-BC76-3587C39463D2}" destId="{B8C7E5EC-3AA9-4395-A4B8-BF6D100A624B}" srcOrd="1" destOrd="0" parTransId="{7D91DB15-B797-4D07-AEED-40B4E06C4B00}" sibTransId="{CACE5B48-EE4E-4D0A-94A4-AFBDD84F178C}"/>
    <dgm:cxn modelId="{54AADF90-BAB2-4123-A79B-8003AFF1AB64}" srcId="{E8981571-4B30-48BE-AB53-A77D8C88DD26}" destId="{5BB97951-B1D9-4513-BF77-AFFCF458816E}" srcOrd="0" destOrd="0" parTransId="{3594ABC9-794C-4A32-8BE9-A213B26BA108}" sibTransId="{88281537-BAE1-4560-AA48-80E9179176A2}"/>
    <dgm:cxn modelId="{C0488E3D-69FA-439B-B5EA-A292DD5E1407}" srcId="{5BB97951-B1D9-4513-BF77-AFFCF458816E}" destId="{E2606766-5255-4799-B1E2-575D0A6FC66E}" srcOrd="0" destOrd="0" parTransId="{56F856AE-9359-47B2-8D8C-77E34C4BF2A9}" sibTransId="{CDCEAB5C-B9AF-493A-B6B5-4574D2FC871C}"/>
    <dgm:cxn modelId="{276760AE-E148-4403-A4AD-6FE6BE7C459F}" type="presOf" srcId="{EFA36495-0CD1-4EB0-A055-4D49CCAA9E37}" destId="{98854701-A7F9-4A74-AB71-F3297A715894}" srcOrd="0" destOrd="0" presId="urn:microsoft.com/office/officeart/2005/8/layout/hList1"/>
    <dgm:cxn modelId="{1AB0C23A-9C02-46AD-BA08-4C7A1B20A9D1}" srcId="{E8981571-4B30-48BE-AB53-A77D8C88DD26}" destId="{DC22E362-1B56-4FE3-BC76-3587C39463D2}" srcOrd="1" destOrd="0" parTransId="{0ED6733C-F2A0-4CAF-9751-D4C83C376BEF}" sibTransId="{9B197B5E-C95D-4238-B02D-CD6FF83122A9}"/>
    <dgm:cxn modelId="{4285453C-EE74-42F0-AA49-134F3C71F6C9}" srcId="{DC22E362-1B56-4FE3-BC76-3587C39463D2}" destId="{EFA36495-0CD1-4EB0-A055-4D49CCAA9E37}" srcOrd="0" destOrd="0" parTransId="{FAA75B10-E3B8-449B-BECF-9227DE56DD7E}" sibTransId="{4E85C018-C94D-44C7-9F4E-AD68F099A4FA}"/>
    <dgm:cxn modelId="{0787ADED-D2B0-412C-A555-B612E758D4A1}" type="presOf" srcId="{E2606766-5255-4799-B1E2-575D0A6FC66E}" destId="{3ED971AE-4D23-4EDC-8D38-56CA33C4E94D}" srcOrd="0" destOrd="0" presId="urn:microsoft.com/office/officeart/2005/8/layout/hList1"/>
    <dgm:cxn modelId="{AF8AA440-8B0A-4E7E-A355-F5CCBFC73FC0}" type="presOf" srcId="{B8C7E5EC-3AA9-4395-A4B8-BF6D100A624B}" destId="{98854701-A7F9-4A74-AB71-F3297A715894}" srcOrd="0" destOrd="1" presId="urn:microsoft.com/office/officeart/2005/8/layout/hList1"/>
    <dgm:cxn modelId="{0A9C0509-1667-4C00-9E92-B05CCDD85F51}" type="presOf" srcId="{5BB97951-B1D9-4513-BF77-AFFCF458816E}" destId="{5914D28F-7E48-4807-9A8D-F110B7CCDF2F}" srcOrd="0" destOrd="0" presId="urn:microsoft.com/office/officeart/2005/8/layout/hList1"/>
    <dgm:cxn modelId="{57CD3A96-0372-44EC-B19D-26490AD1DCA2}" type="presOf" srcId="{E8981571-4B30-48BE-AB53-A77D8C88DD26}" destId="{DA238B71-330F-4E33-9AE2-D39819134810}" srcOrd="0" destOrd="0" presId="urn:microsoft.com/office/officeart/2005/8/layout/hList1"/>
    <dgm:cxn modelId="{A5CA3D49-C0DB-49B9-A6A5-C44BF9E2AD33}" type="presOf" srcId="{DC22E362-1B56-4FE3-BC76-3587C39463D2}" destId="{011F0678-E60A-43FD-BE77-AA0B30E72AA6}" srcOrd="0" destOrd="0" presId="urn:microsoft.com/office/officeart/2005/8/layout/hList1"/>
    <dgm:cxn modelId="{D1577723-6162-4A7E-A34E-44F889556939}" type="presParOf" srcId="{DA238B71-330F-4E33-9AE2-D39819134810}" destId="{11B1B388-9929-4101-B3F2-64974A6C8D6F}" srcOrd="0" destOrd="0" presId="urn:microsoft.com/office/officeart/2005/8/layout/hList1"/>
    <dgm:cxn modelId="{D5502A5B-0391-4ED9-BE9D-A37EFC674886}" type="presParOf" srcId="{11B1B388-9929-4101-B3F2-64974A6C8D6F}" destId="{5914D28F-7E48-4807-9A8D-F110B7CCDF2F}" srcOrd="0" destOrd="0" presId="urn:microsoft.com/office/officeart/2005/8/layout/hList1"/>
    <dgm:cxn modelId="{155356B6-8279-41AE-B5AF-B44E44226278}" type="presParOf" srcId="{11B1B388-9929-4101-B3F2-64974A6C8D6F}" destId="{3ED971AE-4D23-4EDC-8D38-56CA33C4E94D}" srcOrd="1" destOrd="0" presId="urn:microsoft.com/office/officeart/2005/8/layout/hList1"/>
    <dgm:cxn modelId="{22CC4E57-D35D-4C40-AB0D-8F69167A6418}" type="presParOf" srcId="{DA238B71-330F-4E33-9AE2-D39819134810}" destId="{8211A12A-C6BD-41D5-BE01-9C31D0A51600}" srcOrd="1" destOrd="0" presId="urn:microsoft.com/office/officeart/2005/8/layout/hList1"/>
    <dgm:cxn modelId="{3A73CBF7-BFB9-4DCD-8325-EBF99DE1CCB0}" type="presParOf" srcId="{DA238B71-330F-4E33-9AE2-D39819134810}" destId="{723934D4-D3B1-40CB-8B22-980AEA2E4011}" srcOrd="2" destOrd="0" presId="urn:microsoft.com/office/officeart/2005/8/layout/hList1"/>
    <dgm:cxn modelId="{059D9F20-2C67-4236-8F9E-5FC73C0CDDAB}" type="presParOf" srcId="{723934D4-D3B1-40CB-8B22-980AEA2E4011}" destId="{011F0678-E60A-43FD-BE77-AA0B30E72AA6}" srcOrd="0" destOrd="0" presId="urn:microsoft.com/office/officeart/2005/8/layout/hList1"/>
    <dgm:cxn modelId="{316B4FA7-D395-412A-9F82-0F83130153D1}" type="presParOf" srcId="{723934D4-D3B1-40CB-8B22-980AEA2E4011}" destId="{98854701-A7F9-4A74-AB71-F3297A7158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2E699-A3C4-43A5-B06E-7DF536BD5F8E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E97F4-A9CD-41F3-8E7F-591E3E141633}">
      <dsp:nvSpPr>
        <dsp:cNvPr id="0" name=""/>
        <dsp:cNvSpPr/>
      </dsp:nvSpPr>
      <dsp:spPr>
        <a:xfrm>
          <a:off x="0" y="0"/>
          <a:ext cx="6096000" cy="951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Raspberry Pi</a:t>
          </a:r>
          <a:endParaRPr lang="ru-RU" sz="3600" kern="1200" dirty="0">
            <a:solidFill>
              <a:schemeClr val="bg1"/>
            </a:solidFill>
          </a:endParaRPr>
        </a:p>
      </dsp:txBody>
      <dsp:txXfrm>
        <a:off x="0" y="0"/>
        <a:ext cx="6096000" cy="951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4D28F-7E48-4807-9A8D-F110B7CCDF2F}">
      <dsp:nvSpPr>
        <dsp:cNvPr id="0" name=""/>
        <dsp:cNvSpPr/>
      </dsp:nvSpPr>
      <dsp:spPr>
        <a:xfrm>
          <a:off x="32" y="90161"/>
          <a:ext cx="3135652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Цель</a:t>
          </a:r>
          <a:endParaRPr lang="ru-RU" sz="2200" kern="1200" dirty="0"/>
        </a:p>
      </dsp:txBody>
      <dsp:txXfrm>
        <a:off x="32" y="90161"/>
        <a:ext cx="3135652" cy="633600"/>
      </dsp:txXfrm>
    </dsp:sp>
    <dsp:sp modelId="{3ED971AE-4D23-4EDC-8D38-56CA33C4E94D}">
      <dsp:nvSpPr>
        <dsp:cNvPr id="0" name=""/>
        <dsp:cNvSpPr/>
      </dsp:nvSpPr>
      <dsp:spPr>
        <a:xfrm>
          <a:off x="32" y="723761"/>
          <a:ext cx="3135652" cy="3381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Защита алгоритмом шифрования протокола обмена данных  программно-аппаратного комплекса «Звезда» версии 1.2</a:t>
          </a:r>
          <a:endParaRPr lang="ru-RU" sz="2200" kern="1200" dirty="0"/>
        </a:p>
      </dsp:txBody>
      <dsp:txXfrm>
        <a:off x="32" y="723761"/>
        <a:ext cx="3135652" cy="3381840"/>
      </dsp:txXfrm>
    </dsp:sp>
    <dsp:sp modelId="{011F0678-E60A-43FD-BE77-AA0B30E72AA6}">
      <dsp:nvSpPr>
        <dsp:cNvPr id="0" name=""/>
        <dsp:cNvSpPr/>
      </dsp:nvSpPr>
      <dsp:spPr>
        <a:xfrm>
          <a:off x="3574676" y="90161"/>
          <a:ext cx="3135652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Назначение</a:t>
          </a:r>
          <a:endParaRPr lang="ru-RU" sz="2200" kern="1200" dirty="0"/>
        </a:p>
      </dsp:txBody>
      <dsp:txXfrm>
        <a:off x="3574676" y="90161"/>
        <a:ext cx="3135652" cy="633600"/>
      </dsp:txXfrm>
    </dsp:sp>
    <dsp:sp modelId="{98854701-A7F9-4A74-AB71-F3297A715894}">
      <dsp:nvSpPr>
        <dsp:cNvPr id="0" name=""/>
        <dsp:cNvSpPr/>
      </dsp:nvSpPr>
      <dsp:spPr>
        <a:xfrm>
          <a:off x="3574676" y="723761"/>
          <a:ext cx="3135652" cy="3381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Возможность легкого встраивания</a:t>
          </a:r>
          <a:endParaRPr lang="ru-RU" sz="2200" kern="1200" dirty="0"/>
        </a:p>
      </dsp:txBody>
      <dsp:txXfrm>
        <a:off x="3574676" y="723761"/>
        <a:ext cx="3135652" cy="3381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66216" y="1447801"/>
            <a:ext cx="661924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217" y="4800587"/>
            <a:ext cx="661924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66217" y="5367325"/>
            <a:ext cx="661924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4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2323374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3"/>
          <p:cNvSpPr>
            <a:spLocks noGrp="1"/>
          </p:cNvSpPr>
          <p:nvPr>
            <p:ph type="body" sz="half" idx="13"/>
          </p:nvPr>
        </p:nvSpPr>
        <p:spPr>
          <a:xfrm>
            <a:off x="1447800" y="3771174"/>
            <a:ext cx="55393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Надпись 10"/>
          <p:cNvSpPr txBox="1"/>
          <p:nvPr/>
        </p:nvSpPr>
        <p:spPr>
          <a:xfrm>
            <a:off x="673721" y="97125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“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  <p:sp>
        <p:nvSpPr>
          <p:cNvPr id="13" name="Надпись 12"/>
          <p:cNvSpPr txBox="1"/>
          <p:nvPr/>
        </p:nvSpPr>
        <p:spPr>
          <a:xfrm>
            <a:off x="6997868" y="2613787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”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216" y="3124201"/>
            <a:ext cx="6619244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181101" y="4953001"/>
            <a:ext cx="5999486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Надпись 10"/>
          <p:cNvSpPr txBox="1"/>
          <p:nvPr/>
        </p:nvSpPr>
        <p:spPr>
          <a:xfrm>
            <a:off x="7000525" y="331651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”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  <p:sp>
        <p:nvSpPr>
          <p:cNvPr id="14" name="Надпись 13"/>
          <p:cNvSpPr txBox="1"/>
          <p:nvPr/>
        </p:nvSpPr>
        <p:spPr>
          <a:xfrm>
            <a:off x="673721" y="97125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“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4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half" idx="13"/>
          </p:nvPr>
        </p:nvSpPr>
        <p:spPr>
          <a:xfrm>
            <a:off x="866215" y="3848611"/>
            <a:ext cx="6619244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74710" y="198120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2912745" y="1981200"/>
            <a:ext cx="220218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5343525" y="1981200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Текст 3"/>
          <p:cNvSpPr>
            <a:spLocks noGrp="1"/>
          </p:cNvSpPr>
          <p:nvPr>
            <p:ph type="body" sz="half" idx="15"/>
          </p:nvPr>
        </p:nvSpPr>
        <p:spPr>
          <a:xfrm>
            <a:off x="489347" y="266700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Текст 3"/>
          <p:cNvSpPr>
            <a:spLocks noGrp="1"/>
          </p:cNvSpPr>
          <p:nvPr>
            <p:ph type="body" sz="half" idx="16"/>
          </p:nvPr>
        </p:nvSpPr>
        <p:spPr>
          <a:xfrm>
            <a:off x="2904829" y="266700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Текст 3"/>
          <p:cNvSpPr>
            <a:spLocks noGrp="1"/>
          </p:cNvSpPr>
          <p:nvPr>
            <p:ph type="body" sz="half" idx="17"/>
          </p:nvPr>
        </p:nvSpPr>
        <p:spPr>
          <a:xfrm>
            <a:off x="5343525" y="266700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толбца с изображе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9347" y="4250949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2917032" y="4250949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5343525" y="4250949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half" idx="18"/>
          </p:nvPr>
        </p:nvSpPr>
        <p:spPr>
          <a:xfrm>
            <a:off x="489347" y="4827212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half" idx="19"/>
          </p:nvPr>
        </p:nvSpPr>
        <p:spPr>
          <a:xfrm>
            <a:off x="2916016" y="4827211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20"/>
          </p:nvPr>
        </p:nvSpPr>
        <p:spPr>
          <a:xfrm>
            <a:off x="5343432" y="4827209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Рисунок 2"/>
          <p:cNvSpPr>
            <a:spLocks noGrp="1"/>
          </p:cNvSpPr>
          <p:nvPr>
            <p:ph type="pic" idx="15"/>
          </p:nvPr>
        </p:nvSpPr>
        <p:spPr>
          <a:xfrm>
            <a:off x="489347" y="2209800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0" name="Рисунок 2"/>
          <p:cNvSpPr>
            <a:spLocks noGrp="1"/>
          </p:cNvSpPr>
          <p:nvPr>
            <p:ph type="pic" idx="21"/>
          </p:nvPr>
        </p:nvSpPr>
        <p:spPr>
          <a:xfrm>
            <a:off x="2917031" y="2209800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1" name="Рисунок 2"/>
          <p:cNvSpPr>
            <a:spLocks noGrp="1"/>
          </p:cNvSpPr>
          <p:nvPr>
            <p:ph type="pic" idx="22"/>
          </p:nvPr>
        </p:nvSpPr>
        <p:spPr>
          <a:xfrm>
            <a:off x="5343525" y="2209800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123114" y="1447799"/>
            <a:ext cx="1057474" cy="4413251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66215" y="1447799"/>
            <a:ext cx="5082473" cy="44132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217" y="2861734"/>
            <a:ext cx="661924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27485" y="2060576"/>
            <a:ext cx="3297254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40870" y="2056093"/>
            <a:ext cx="3297256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7485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7485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240872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240872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2550798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88462" y="1447800"/>
            <a:ext cx="3896998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66216" y="3129281"/>
            <a:ext cx="255079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5430" y="1854192"/>
            <a:ext cx="3819680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212160" y="1143000"/>
            <a:ext cx="24003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3813734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вал 12"/>
          <p:cNvSpPr/>
          <p:nvPr/>
        </p:nvSpPr>
        <p:spPr>
          <a:xfrm>
            <a:off x="-115491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-629841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5999559" y="-457200"/>
            <a:ext cx="120015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6456759" y="6096000"/>
            <a:ext cx="74295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7484" y="2052919"/>
            <a:ext cx="670990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 rot="5400000">
            <a:off x="7492905" y="1828801"/>
            <a:ext cx="99059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 rot="5400000">
            <a:off x="6231206" y="3263398"/>
            <a:ext cx="3859795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66218" y="1447807"/>
            <a:ext cx="7954256" cy="3329581"/>
          </a:xfrm>
        </p:spPr>
        <p:txBody>
          <a:bodyPr/>
          <a:lstStyle/>
          <a:p>
            <a:r>
              <a:rPr lang="ru-RU" sz="3600" dirty="0" smtClean="0">
                <a:solidFill>
                  <a:schemeClr val="bg1"/>
                </a:solidFill>
              </a:rPr>
              <a:t>Защита алгоритмом шифрования протокола обмена данных программно-аппаратного комплекса «Звезда» версии 1.2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2"/>
                </a:solidFill>
              </a:rPr>
              <a:t>Дипломник: Данилов О.В.</a:t>
            </a:r>
            <a:endParaRPr lang="ru-RU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03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b="1" dirty="0" smtClean="0">
                <a:solidFill>
                  <a:schemeClr val="tx1"/>
                </a:solidFill>
              </a:rPr>
              <a:t>Спасибо за внимание</a:t>
            </a:r>
            <a:endParaRPr lang="ru-RU" sz="6000" b="1" dirty="0">
              <a:solidFill>
                <a:schemeClr val="tx1"/>
              </a:solidFill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790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3200" b="1" dirty="0" smtClean="0">
                <a:solidFill>
                  <a:schemeClr val="bg2"/>
                </a:solidFill>
              </a:rPr>
              <a:t>Аппаратная часть системы «Звезда»</a:t>
            </a:r>
            <a:endParaRPr lang="ru-RU" sz="3200" b="1" dirty="0">
              <a:solidFill>
                <a:schemeClr val="bg2"/>
              </a:solidFill>
            </a:endParaRPr>
          </a:p>
        </p:txBody>
      </p:sp>
      <p:pic>
        <p:nvPicPr>
          <p:cNvPr id="10" name="Picture 4" descr="F:\Diplom\Защита протокола обмена данных. Олег\Diplom\Картинки\Презентация\model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28806"/>
            <a:ext cx="5269242" cy="359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331360571"/>
              </p:ext>
            </p:extLst>
          </p:nvPr>
        </p:nvGraphicFramePr>
        <p:xfrm>
          <a:off x="1494325" y="5445224"/>
          <a:ext cx="6096000" cy="951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5574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 smtClean="0">
                <a:solidFill>
                  <a:schemeClr val="bg2"/>
                </a:solidFill>
              </a:rPr>
              <a:t>Цель и назначение программного продукта</a:t>
            </a:r>
            <a:endParaRPr lang="ru-RU" sz="3200" b="1" dirty="0">
              <a:solidFill>
                <a:schemeClr val="bg2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136980"/>
              </p:ext>
            </p:extLst>
          </p:nvPr>
        </p:nvGraphicFramePr>
        <p:xfrm>
          <a:off x="827088" y="2052638"/>
          <a:ext cx="6710362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4149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3200" b="1" dirty="0" smtClean="0">
                <a:solidFill>
                  <a:schemeClr val="bg2"/>
                </a:solidFill>
              </a:rPr>
              <a:t>Выбор алгоритма шифрования</a:t>
            </a:r>
            <a:endParaRPr lang="ru-RU" sz="3200" b="1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8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3200" b="1" dirty="0" smtClean="0">
                <a:solidFill>
                  <a:schemeClr val="bg2"/>
                </a:solidFill>
              </a:rPr>
              <a:t>Разработка программного продукта</a:t>
            </a:r>
            <a:endParaRPr lang="ru-RU" sz="3200" b="1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Средства разработки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Программные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Язык программирования </a:t>
            </a:r>
            <a:r>
              <a:rPr lang="en-US" dirty="0" smtClean="0">
                <a:solidFill>
                  <a:schemeClr val="bg1"/>
                </a:solidFill>
              </a:rPr>
              <a:t>Python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Среда разработки </a:t>
            </a:r>
            <a:r>
              <a:rPr lang="en-US" dirty="0" err="1" smtClean="0">
                <a:solidFill>
                  <a:schemeClr val="bg1"/>
                </a:solidFill>
              </a:rPr>
              <a:t>PyCharm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под управление ОС </a:t>
            </a:r>
            <a:r>
              <a:rPr lang="en-US" dirty="0" smtClean="0">
                <a:solidFill>
                  <a:schemeClr val="bg1"/>
                </a:solidFill>
              </a:rPr>
              <a:t>Linux Ubuntu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Аппаратные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Одноплатный миникомпьютер </a:t>
            </a:r>
            <a:r>
              <a:rPr lang="en-US" dirty="0" smtClean="0">
                <a:solidFill>
                  <a:schemeClr val="bg1"/>
                </a:solidFill>
              </a:rPr>
              <a:t>Raspberry Pi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2" descr="F:\Diplom\Защита протокола обмена данных. Олег\Diplom\Картинки\Презентация\video_thumb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3" y="2060848"/>
            <a:ext cx="2023049" cy="151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Diplom\Защита протокола обмена данных. Олег\Diplom\Картинки\Презентация\raspp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949" y="4653136"/>
            <a:ext cx="2209249" cy="178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574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3200" b="1" dirty="0" smtClean="0">
                <a:solidFill>
                  <a:schemeClr val="bg2"/>
                </a:solidFill>
              </a:rPr>
              <a:t>Тестирование программного продукта</a:t>
            </a:r>
            <a:endParaRPr lang="ru-RU" sz="3200" b="1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74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3200" b="1" dirty="0" smtClean="0">
                <a:solidFill>
                  <a:schemeClr val="bg2"/>
                </a:solidFill>
              </a:rPr>
              <a:t>Этапы разработки программного обеспечения</a:t>
            </a:r>
            <a:endParaRPr lang="ru-RU" sz="3200" b="1" dirty="0">
              <a:solidFill>
                <a:schemeClr val="bg2"/>
              </a:solidFill>
            </a:endParaRPr>
          </a:p>
        </p:txBody>
      </p:sp>
      <p:pic>
        <p:nvPicPr>
          <p:cNvPr id="1027" name="Picture 3" descr="F:\Diplom\Защита протокола обмена данных. Олег\Diplom\Картинки\Презентация\idef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2" y="1628800"/>
            <a:ext cx="8846453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9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3200" b="1" dirty="0" smtClean="0">
                <a:solidFill>
                  <a:schemeClr val="bg2"/>
                </a:solidFill>
              </a:rPr>
              <a:t>Экономическое обоснование</a:t>
            </a:r>
            <a:endParaRPr lang="ru-RU" sz="3200" b="1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74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3200" b="1" dirty="0" smtClean="0">
                <a:solidFill>
                  <a:schemeClr val="bg2"/>
                </a:solidFill>
              </a:rPr>
              <a:t>Результаты работы</a:t>
            </a:r>
            <a:endParaRPr lang="ru-RU" sz="3200" b="1" dirty="0">
              <a:solidFill>
                <a:schemeClr val="bg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1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5A2F9111-B2DB-470C-BA56-608F9B658826}"/>
    </a:ext>
  </a:extLst>
</a:theme>
</file>

<file path=ppt/theme/themeOverride1.xml><?xml version="1.0" encoding="utf-8"?>
<a:themeOverride xmlns:a="http://schemas.openxmlformats.org/drawingml/2006/main">
  <a:clrScheme name="Ion Red">
    <a:dk1>
      <a:sysClr val="windowText" lastClr="000000"/>
    </a:dk1>
    <a:lt1>
      <a:sysClr val="window" lastClr="FFFFFF"/>
    </a:lt1>
    <a:dk2>
      <a:srgbClr val="EE5818"/>
    </a:dk2>
    <a:lt2>
      <a:srgbClr val="EBEBEB"/>
    </a:lt2>
    <a:accent1>
      <a:srgbClr val="F5A408"/>
    </a:accent1>
    <a:accent2>
      <a:srgbClr val="FA731A"/>
    </a:accent2>
    <a:accent3>
      <a:srgbClr val="AB9281"/>
    </a:accent3>
    <a:accent4>
      <a:srgbClr val="A18CD0"/>
    </a:accent4>
    <a:accent5>
      <a:srgbClr val="8EBBD2"/>
    </a:accent5>
    <a:accent6>
      <a:srgbClr val="ACC995"/>
    </a:accent6>
    <a:hlink>
      <a:srgbClr val="FAC96A"/>
    </a:hlink>
    <a:folHlink>
      <a:srgbClr val="FCDB9B"/>
    </a:folHlink>
  </a:clrScheme>
</a:themeOverride>
</file>

<file path=ppt/theme/themeOverride2.xml><?xml version="1.0" encoding="utf-8"?>
<a:themeOverride xmlns:a="http://schemas.openxmlformats.org/drawingml/2006/main">
  <a:clrScheme name="Ion Red">
    <a:dk1>
      <a:sysClr val="windowText" lastClr="000000"/>
    </a:dk1>
    <a:lt1>
      <a:sysClr val="window" lastClr="FFFFFF"/>
    </a:lt1>
    <a:dk2>
      <a:srgbClr val="EE5818"/>
    </a:dk2>
    <a:lt2>
      <a:srgbClr val="EBEBEB"/>
    </a:lt2>
    <a:accent1>
      <a:srgbClr val="F5A408"/>
    </a:accent1>
    <a:accent2>
      <a:srgbClr val="FA731A"/>
    </a:accent2>
    <a:accent3>
      <a:srgbClr val="AB9281"/>
    </a:accent3>
    <a:accent4>
      <a:srgbClr val="A18CD0"/>
    </a:accent4>
    <a:accent5>
      <a:srgbClr val="8EBBD2"/>
    </a:accent5>
    <a:accent6>
      <a:srgbClr val="ACC995"/>
    </a:accent6>
    <a:hlink>
      <a:srgbClr val="FAC96A"/>
    </a:hlink>
    <a:folHlink>
      <a:srgbClr val="FCDB9B"/>
    </a:folHlink>
  </a:clrScheme>
</a:themeOverride>
</file>

<file path=ppt/theme/themeOverride3.xml><?xml version="1.0" encoding="utf-8"?>
<a:themeOverride xmlns:a="http://schemas.openxmlformats.org/drawingml/2006/main">
  <a:clrScheme name="Ion Red">
    <a:dk1>
      <a:sysClr val="windowText" lastClr="000000"/>
    </a:dk1>
    <a:lt1>
      <a:sysClr val="window" lastClr="FFFFFF"/>
    </a:lt1>
    <a:dk2>
      <a:srgbClr val="EE5818"/>
    </a:dk2>
    <a:lt2>
      <a:srgbClr val="EBEBEB"/>
    </a:lt2>
    <a:accent1>
      <a:srgbClr val="F5A408"/>
    </a:accent1>
    <a:accent2>
      <a:srgbClr val="FA731A"/>
    </a:accent2>
    <a:accent3>
      <a:srgbClr val="AB9281"/>
    </a:accent3>
    <a:accent4>
      <a:srgbClr val="A18CD0"/>
    </a:accent4>
    <a:accent5>
      <a:srgbClr val="8EBBD2"/>
    </a:accent5>
    <a:accent6>
      <a:srgbClr val="ACC995"/>
    </a:accent6>
    <a:hlink>
      <a:srgbClr val="FAC96A"/>
    </a:hlink>
    <a:folHlink>
      <a:srgbClr val="FCDB9B"/>
    </a:folHlink>
  </a:clrScheme>
</a:themeOverride>
</file>

<file path=ppt/theme/themeOverride4.xml><?xml version="1.0" encoding="utf-8"?>
<a:themeOverride xmlns:a="http://schemas.openxmlformats.org/drawingml/2006/main">
  <a:clrScheme name="Ion Red">
    <a:dk1>
      <a:sysClr val="windowText" lastClr="000000"/>
    </a:dk1>
    <a:lt1>
      <a:sysClr val="window" lastClr="FFFFFF"/>
    </a:lt1>
    <a:dk2>
      <a:srgbClr val="EE5818"/>
    </a:dk2>
    <a:lt2>
      <a:srgbClr val="EBEBEB"/>
    </a:lt2>
    <a:accent1>
      <a:srgbClr val="F5A408"/>
    </a:accent1>
    <a:accent2>
      <a:srgbClr val="FA731A"/>
    </a:accent2>
    <a:accent3>
      <a:srgbClr val="AB9281"/>
    </a:accent3>
    <a:accent4>
      <a:srgbClr val="A18CD0"/>
    </a:accent4>
    <a:accent5>
      <a:srgbClr val="8EBBD2"/>
    </a:accent5>
    <a:accent6>
      <a:srgbClr val="ACC995"/>
    </a:accent6>
    <a:hlink>
      <a:srgbClr val="FAC96A"/>
    </a:hlink>
    <a:folHlink>
      <a:srgbClr val="FCDB9B"/>
    </a:folHlink>
  </a:clrScheme>
</a:themeOverride>
</file>

<file path=ppt/theme/themeOverride5.xml><?xml version="1.0" encoding="utf-8"?>
<a:themeOverride xmlns:a="http://schemas.openxmlformats.org/drawingml/2006/main">
  <a:clrScheme name="Ion Red">
    <a:dk1>
      <a:sysClr val="windowText" lastClr="000000"/>
    </a:dk1>
    <a:lt1>
      <a:sysClr val="window" lastClr="FFFFFF"/>
    </a:lt1>
    <a:dk2>
      <a:srgbClr val="EE5818"/>
    </a:dk2>
    <a:lt2>
      <a:srgbClr val="EBEBEB"/>
    </a:lt2>
    <a:accent1>
      <a:srgbClr val="F5A408"/>
    </a:accent1>
    <a:accent2>
      <a:srgbClr val="FA731A"/>
    </a:accent2>
    <a:accent3>
      <a:srgbClr val="AB9281"/>
    </a:accent3>
    <a:accent4>
      <a:srgbClr val="A18CD0"/>
    </a:accent4>
    <a:accent5>
      <a:srgbClr val="8EBBD2"/>
    </a:accent5>
    <a:accent6>
      <a:srgbClr val="ACC995"/>
    </a:accent6>
    <a:hlink>
      <a:srgbClr val="FAC96A"/>
    </a:hlink>
    <a:folHlink>
      <a:srgbClr val="FCDB9B"/>
    </a:folHlink>
  </a:clrScheme>
</a:themeOverride>
</file>

<file path=ppt/theme/themeOverride6.xml><?xml version="1.0" encoding="utf-8"?>
<a:themeOverride xmlns:a="http://schemas.openxmlformats.org/drawingml/2006/main">
  <a:clrScheme name="Ion Red">
    <a:dk1>
      <a:sysClr val="windowText" lastClr="000000"/>
    </a:dk1>
    <a:lt1>
      <a:sysClr val="window" lastClr="FFFFFF"/>
    </a:lt1>
    <a:dk2>
      <a:srgbClr val="EE5818"/>
    </a:dk2>
    <a:lt2>
      <a:srgbClr val="EBEBEB"/>
    </a:lt2>
    <a:accent1>
      <a:srgbClr val="F5A408"/>
    </a:accent1>
    <a:accent2>
      <a:srgbClr val="FA731A"/>
    </a:accent2>
    <a:accent3>
      <a:srgbClr val="AB9281"/>
    </a:accent3>
    <a:accent4>
      <a:srgbClr val="A18CD0"/>
    </a:accent4>
    <a:accent5>
      <a:srgbClr val="8EBBD2"/>
    </a:accent5>
    <a:accent6>
      <a:srgbClr val="ACC995"/>
    </a:accent6>
    <a:hlink>
      <a:srgbClr val="FAC96A"/>
    </a:hlink>
    <a:folHlink>
      <a:srgbClr val="FCDB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88</Words>
  <Application>Microsoft Office PowerPoint</Application>
  <PresentationFormat>Экран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Ion</vt:lpstr>
      <vt:lpstr>Защита алгоритмом шифрования протокола обмена данных программно-аппаратного комплекса «Звезда» версии 1.2</vt:lpstr>
      <vt:lpstr>Аппаратная часть системы «Звезда»</vt:lpstr>
      <vt:lpstr>Цель и назначение программного продукта</vt:lpstr>
      <vt:lpstr>Выбор алгоритма шифрования</vt:lpstr>
      <vt:lpstr>Разработка программного продукта</vt:lpstr>
      <vt:lpstr>Тестирование программного продукта</vt:lpstr>
      <vt:lpstr>Этапы разработки программного обеспечения</vt:lpstr>
      <vt:lpstr>Экономическое обоснование</vt:lpstr>
      <vt:lpstr>Результаты работы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Oleg</cp:lastModifiedBy>
  <cp:revision>27</cp:revision>
  <dcterms:created xsi:type="dcterms:W3CDTF">2014-06-15T20:51:57Z</dcterms:created>
  <dcterms:modified xsi:type="dcterms:W3CDTF">2014-06-15T23:40:31Z</dcterms:modified>
</cp:coreProperties>
</file>