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  <p:sldMasterId id="2147483662" r:id="rId2"/>
  </p:sldMasterIdLst>
  <p:notesMasterIdLst>
    <p:notesMasterId r:id="rId25"/>
  </p:notesMasterIdLst>
  <p:sldIdLst>
    <p:sldId id="4861" r:id="rId3"/>
    <p:sldId id="4913" r:id="rId4"/>
    <p:sldId id="4914" r:id="rId5"/>
    <p:sldId id="4915" r:id="rId6"/>
    <p:sldId id="4916" r:id="rId7"/>
    <p:sldId id="4917" r:id="rId8"/>
    <p:sldId id="4918" r:id="rId9"/>
    <p:sldId id="4919" r:id="rId10"/>
    <p:sldId id="4920" r:id="rId11"/>
    <p:sldId id="4921" r:id="rId12"/>
    <p:sldId id="4922" r:id="rId13"/>
    <p:sldId id="4923" r:id="rId14"/>
    <p:sldId id="4924" r:id="rId15"/>
    <p:sldId id="4925" r:id="rId16"/>
    <p:sldId id="4926" r:id="rId17"/>
    <p:sldId id="4927" r:id="rId18"/>
    <p:sldId id="4239" r:id="rId19"/>
    <p:sldId id="4910" r:id="rId20"/>
    <p:sldId id="4911" r:id="rId21"/>
    <p:sldId id="4912" r:id="rId22"/>
    <p:sldId id="4909" r:id="rId23"/>
    <p:sldId id="4896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255"/>
    <a:srgbClr val="151C3A"/>
    <a:srgbClr val="C71010"/>
    <a:srgbClr val="F5F6F6"/>
    <a:srgbClr val="56A7F0"/>
    <a:srgbClr val="13669C"/>
    <a:srgbClr val="5E83AF"/>
    <a:srgbClr val="2E4155"/>
    <a:srgbClr val="333F5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12" autoAdjust="0"/>
    <p:restoredTop sz="95313" autoAdjust="0"/>
  </p:normalViewPr>
  <p:slideViewPr>
    <p:cSldViewPr snapToGrid="0" snapToObjects="1">
      <p:cViewPr varScale="1">
        <p:scale>
          <a:sx n="87" d="100"/>
          <a:sy n="87" d="100"/>
        </p:scale>
        <p:origin x="285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93C15-EF49-A44A-BEBE-E267622EDD19}" type="datetimeFigureOut">
              <a:rPr kumimoji="1" lang="zh-CN" altLang="en-US" smtClean="0"/>
              <a:t>2022/4/12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793C43-0D7E-8345-B595-0DE11C569B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93C43-0D7E-8345-B595-0DE11C569B4C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5681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93C43-0D7E-8345-B595-0DE11C569B4C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4053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6D32F-294F-464C-972C-6E11903185D8}" type="datetimeFigureOut">
              <a:rPr kumimoji="1" lang="zh-CN" altLang="en-US" smtClean="0"/>
              <a:t>2022/4/12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8BAEA-746C-3B4A-8A14-2E6E2BF7F6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6D32F-294F-464C-972C-6E11903185D8}" type="datetimeFigureOut">
              <a:rPr kumimoji="1" lang="zh-CN" altLang="en-US" smtClean="0"/>
              <a:t>2022/4/12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8BAEA-746C-3B4A-8A14-2E6E2BF7F6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6D32F-294F-464C-972C-6E11903185D8}" type="datetimeFigureOut">
              <a:rPr kumimoji="1" lang="zh-CN" altLang="en-US" smtClean="0"/>
              <a:t>2022/4/12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8BAEA-746C-3B4A-8A14-2E6E2BF7F6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96247" y="32468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pic>
        <p:nvPicPr>
          <p:cNvPr id="4" name="图片 3" descr="东方国信模板-03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-8890" y="3175"/>
            <a:ext cx="12205335" cy="68656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4" cstate="email"/>
          <a:stretch>
            <a:fillRect/>
          </a:stretch>
        </p:blipFill>
        <p:spPr>
          <a:xfrm>
            <a:off x="7416485" y="5071148"/>
            <a:ext cx="4797287" cy="1797975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-8890" y="425143"/>
            <a:ext cx="1635470" cy="4004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矩形 7"/>
          <p:cNvSpPr/>
          <p:nvPr userDrawn="1"/>
        </p:nvSpPr>
        <p:spPr>
          <a:xfrm>
            <a:off x="-8891" y="6393307"/>
            <a:ext cx="2877493" cy="4754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634730" y="324485"/>
            <a:ext cx="3084195" cy="57912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 userDrawn="1"/>
        </p:nvPicPr>
        <p:blipFill rotWithShape="1">
          <a:blip r:embed="rId6"/>
          <a:srcRect l="17640" t="24630" r="18945" b="24630"/>
          <a:stretch>
            <a:fillRect/>
          </a:stretch>
        </p:blipFill>
        <p:spPr>
          <a:xfrm>
            <a:off x="9670415" y="-106045"/>
            <a:ext cx="2396490" cy="107823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9417050" y="59690"/>
            <a:ext cx="2649855" cy="74739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9670415" y="425450"/>
            <a:ext cx="2133600" cy="35052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8775065" y="98425"/>
            <a:ext cx="3101340" cy="70866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9689465" y="324485"/>
            <a:ext cx="2186940" cy="4038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68534" y="0"/>
            <a:ext cx="1717311" cy="1075678"/>
          </a:xfrm>
          <a:prstGeom prst="rect">
            <a:avLst/>
          </a:prstGeom>
          <a:ln>
            <a:noFill/>
          </a:ln>
          <a:effectLst/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19748" y="248006"/>
            <a:ext cx="10428075" cy="626768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16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B7082-11BE-A94A-B624-00176B53051C}" type="datetimeFigureOut">
              <a:rPr kumimoji="1" lang="zh-CN" altLang="en-US" smtClean="0"/>
              <a:t>2022/4/12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DC2B4-D5E3-1140-8805-18C3220650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B7082-11BE-A94A-B624-00176B53051C}" type="datetimeFigureOut">
              <a:rPr kumimoji="1" lang="zh-CN" altLang="en-US" smtClean="0"/>
              <a:t>2022/4/12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DC2B4-D5E3-1140-8805-18C3220650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B7082-11BE-A94A-B624-00176B53051C}" type="datetimeFigureOut">
              <a:rPr kumimoji="1" lang="zh-CN" altLang="en-US" smtClean="0"/>
              <a:t>2022/4/12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DC2B4-D5E3-1140-8805-18C3220650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B7082-11BE-A94A-B624-00176B53051C}" type="datetimeFigureOut">
              <a:rPr kumimoji="1" lang="zh-CN" altLang="en-US" smtClean="0"/>
              <a:t>2022/4/12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DC2B4-D5E3-1140-8805-18C3220650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B7082-11BE-A94A-B624-00176B53051C}" type="datetimeFigureOut">
              <a:rPr kumimoji="1" lang="zh-CN" altLang="en-US" smtClean="0"/>
              <a:t>2022/4/12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DC2B4-D5E3-1140-8805-18C3220650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B7082-11BE-A94A-B624-00176B53051C}" type="datetimeFigureOut">
              <a:rPr kumimoji="1" lang="zh-CN" altLang="en-US" smtClean="0"/>
              <a:t>2022/4/12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DC2B4-D5E3-1140-8805-18C3220650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343956" y="365598"/>
            <a:ext cx="72000" cy="360000"/>
          </a:xfrm>
          <a:prstGeom prst="rect">
            <a:avLst/>
          </a:prstGeom>
          <a:solidFill>
            <a:srgbClr val="C710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5869" y="-38194"/>
            <a:ext cx="1892174" cy="1064348"/>
          </a:xfrm>
          <a:prstGeom prst="rect">
            <a:avLst/>
          </a:prstGeom>
        </p:spPr>
      </p:pic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386356" y="193505"/>
            <a:ext cx="10515600" cy="74722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280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B7082-11BE-A94A-B624-00176B53051C}" type="datetimeFigureOut">
              <a:rPr kumimoji="1" lang="zh-CN" altLang="en-US" smtClean="0"/>
              <a:t>2022/4/12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DC2B4-D5E3-1140-8805-18C3220650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B7082-11BE-A94A-B624-00176B53051C}" type="datetimeFigureOut">
              <a:rPr kumimoji="1" lang="zh-CN" altLang="en-US" smtClean="0"/>
              <a:t>2022/4/12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DC2B4-D5E3-1140-8805-18C3220650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B7082-11BE-A94A-B624-00176B53051C}" type="datetimeFigureOut">
              <a:rPr kumimoji="1" lang="zh-CN" altLang="en-US" smtClean="0"/>
              <a:t>2022/4/12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DC2B4-D5E3-1140-8805-18C3220650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B7082-11BE-A94A-B624-00176B53051C}" type="datetimeFigureOut">
              <a:rPr kumimoji="1" lang="zh-CN" altLang="en-US" smtClean="0"/>
              <a:t>2022/4/12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DC2B4-D5E3-1140-8805-18C3220650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B7082-11BE-A94A-B624-00176B53051C}" type="datetimeFigureOut">
              <a:rPr kumimoji="1" lang="zh-CN" altLang="en-US" smtClean="0"/>
              <a:t>2022/4/12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DC2B4-D5E3-1140-8805-18C3220650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6D32F-294F-464C-972C-6E11903185D8}" type="datetimeFigureOut">
              <a:rPr kumimoji="1" lang="zh-CN" altLang="en-US" smtClean="0"/>
              <a:t>2022/4/12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8BAEA-746C-3B4A-8A14-2E6E2BF7F6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6D32F-294F-464C-972C-6E11903185D8}" type="datetimeFigureOut">
              <a:rPr kumimoji="1" lang="zh-CN" altLang="en-US" smtClean="0"/>
              <a:t>2022/4/12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8BAEA-746C-3B4A-8A14-2E6E2BF7F6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6D32F-294F-464C-972C-6E11903185D8}" type="datetimeFigureOut">
              <a:rPr kumimoji="1" lang="zh-CN" altLang="en-US" smtClean="0"/>
              <a:t>2022/4/12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8BAEA-746C-3B4A-8A14-2E6E2BF7F6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6D32F-294F-464C-972C-6E11903185D8}" type="datetimeFigureOut">
              <a:rPr kumimoji="1" lang="zh-CN" altLang="en-US" smtClean="0"/>
              <a:t>2022/4/12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8BAEA-746C-3B4A-8A14-2E6E2BF7F6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6D32F-294F-464C-972C-6E11903185D8}" type="datetimeFigureOut">
              <a:rPr kumimoji="1" lang="zh-CN" altLang="en-US" smtClean="0"/>
              <a:t>2022/4/12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8BAEA-746C-3B4A-8A14-2E6E2BF7F6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6D32F-294F-464C-972C-6E11903185D8}" type="datetimeFigureOut">
              <a:rPr kumimoji="1" lang="zh-CN" altLang="en-US" smtClean="0"/>
              <a:t>2022/4/12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8BAEA-746C-3B4A-8A14-2E6E2BF7F6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6D32F-294F-464C-972C-6E11903185D8}" type="datetimeFigureOut">
              <a:rPr kumimoji="1" lang="zh-CN" altLang="en-US" smtClean="0"/>
              <a:t>2022/4/12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8BAEA-746C-3B4A-8A14-2E6E2BF7F6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6D32F-294F-464C-972C-6E11903185D8}" type="datetimeFigureOut">
              <a:rPr kumimoji="1" lang="zh-CN" altLang="en-US" smtClean="0"/>
              <a:t>2022/4/12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8BAEA-746C-3B4A-8A14-2E6E2BF7F6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B7082-11BE-A94A-B624-00176B53051C}" type="datetimeFigureOut">
              <a:rPr kumimoji="1" lang="zh-CN" altLang="en-US" smtClean="0"/>
              <a:t>2022/4/12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DC2B4-D5E3-1140-8805-18C3220650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.xml"/><Relationship Id="rId5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/>
        </p:nvPicPr>
        <p:blipFill>
          <a:blip r:embed="rId4" cstate="email">
            <a:alphaModFix amt="30000"/>
          </a:blip>
          <a:stretch>
            <a:fillRect/>
          </a:stretch>
        </p:blipFill>
        <p:spPr>
          <a:xfrm>
            <a:off x="0" y="-74815"/>
            <a:ext cx="12311149" cy="7007629"/>
          </a:xfrm>
          <a:prstGeom prst="round2DiagRect">
            <a:avLst>
              <a:gd name="adj1" fmla="val 0"/>
              <a:gd name="adj2" fmla="val 0"/>
            </a:avLst>
          </a:prstGeom>
          <a:effectLst/>
        </p:spPr>
      </p:pic>
      <p:sp>
        <p:nvSpPr>
          <p:cNvPr id="9" name="矩形 8"/>
          <p:cNvSpPr/>
          <p:nvPr/>
        </p:nvSpPr>
        <p:spPr>
          <a:xfrm>
            <a:off x="29786" y="-1"/>
            <a:ext cx="12251575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5"/>
          <a:srcRect t="36030" b="37271"/>
          <a:stretch>
            <a:fillRect/>
          </a:stretch>
        </p:blipFill>
        <p:spPr>
          <a:xfrm>
            <a:off x="9851431" y="219988"/>
            <a:ext cx="2340569" cy="351512"/>
          </a:xfrm>
          <a:prstGeom prst="rect">
            <a:avLst/>
          </a:prstGeom>
        </p:spPr>
      </p:pic>
      <p:sp>
        <p:nvSpPr>
          <p:cNvPr id="15" name="标题 1"/>
          <p:cNvSpPr txBox="1"/>
          <p:nvPr>
            <p:custDataLst>
              <p:tags r:id="rId1"/>
            </p:custDataLst>
          </p:nvPr>
        </p:nvSpPr>
        <p:spPr>
          <a:xfrm>
            <a:off x="394515" y="1825556"/>
            <a:ext cx="11522118" cy="2341998"/>
          </a:xfrm>
          <a:prstGeom prst="rect">
            <a:avLst/>
          </a:prstGeom>
        </p:spPr>
        <p:txBody>
          <a:bodyPr/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800" b="1" u="none" strike="noStrike" kern="1200" cap="none" spc="200" normalizeH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zh-CN" sz="7200" spc="500" smtClean="0">
                <a:solidFill>
                  <a:srgbClr val="151C3A">
                    <a:alpha val="9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CycleGAN</a:t>
            </a:r>
            <a:r>
              <a:rPr lang="zh-CN" altLang="en-US" sz="7200" spc="500" smtClean="0">
                <a:solidFill>
                  <a:srgbClr val="151C3A">
                    <a:alpha val="9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模型讲解</a:t>
            </a:r>
            <a:endParaRPr lang="en-US" altLang="zh-CN" sz="7200" spc="500" smtClean="0">
              <a:solidFill>
                <a:srgbClr val="151C3A">
                  <a:alpha val="9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3200" b="0" spc="500">
                <a:solidFill>
                  <a:srgbClr val="151C3A">
                    <a:alpha val="9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3200" b="0" spc="500" smtClean="0">
                <a:solidFill>
                  <a:srgbClr val="151C3A">
                    <a:alpha val="9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		</a:t>
            </a:r>
            <a:r>
              <a:rPr lang="zh-CN" altLang="en-US" sz="3200" b="0" spc="500" smtClean="0">
                <a:solidFill>
                  <a:srgbClr val="151C3A">
                    <a:alpha val="9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分享人：汪明珠</a:t>
            </a:r>
            <a:endParaRPr lang="zh-CN" altLang="en-US" sz="3200" b="0" spc="500" dirty="0">
              <a:solidFill>
                <a:srgbClr val="151C3A">
                  <a:alpha val="9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589520" y="712692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l"/>
            <a:endParaRPr lang="zh-CN" altLang="en-US" sz="2800" dirty="0">
              <a:solidFill>
                <a:srgbClr val="151C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382512" y="2121406"/>
            <a:ext cx="1801368" cy="186537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l"/>
            <a:r>
              <a:rPr lang="zh-CN" altLang="en-US" sz="16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仅仅采用两个</a:t>
            </a:r>
            <a:r>
              <a:rPr lang="en-US" altLang="zh-CN" sz="16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16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和两个</a:t>
            </a:r>
            <a:r>
              <a:rPr lang="en-US" altLang="zh-CN" sz="16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6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并不</a:t>
            </a:r>
            <a:endParaRPr lang="en-US" altLang="zh-CN" sz="1600" smtClean="0">
              <a:solidFill>
                <a:srgbClr val="151C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能达到目的，这是因为从一种风格迁移到另一种</a:t>
            </a:r>
            <a:endParaRPr lang="en-US" altLang="zh-CN" sz="1600" smtClean="0">
              <a:solidFill>
                <a:srgbClr val="151C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风格只是风格的改变，而“形状”要求是保持不变。</a:t>
            </a:r>
            <a:endParaRPr lang="en-US" altLang="zh-CN" sz="1600" smtClean="0">
              <a:solidFill>
                <a:srgbClr val="151C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采用传统的</a:t>
            </a:r>
            <a:r>
              <a:rPr lang="en-US" altLang="zh-CN" sz="16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BCE</a:t>
            </a:r>
            <a:r>
              <a:rPr lang="zh-CN" altLang="en-US" sz="16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损失训练</a:t>
            </a:r>
            <a:r>
              <a:rPr lang="en-US" altLang="zh-CN" sz="16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6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16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，如左图所示</a:t>
            </a:r>
            <a:r>
              <a:rPr lang="en-US" altLang="zh-CN" sz="16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,G</a:t>
            </a:r>
            <a:r>
              <a:rPr lang="zh-CN" altLang="en-US" sz="16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生成的</a:t>
            </a:r>
            <a:endParaRPr lang="en-US" altLang="zh-CN" sz="1600" smtClean="0">
              <a:solidFill>
                <a:srgbClr val="151C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马</a:t>
            </a:r>
            <a:r>
              <a:rPr lang="en-US" altLang="zh-CN" sz="16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1(fake</a:t>
            </a:r>
            <a:r>
              <a:rPr lang="zh-CN" altLang="en-US" sz="16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损失</a:t>
            </a:r>
            <a:r>
              <a:rPr lang="en-US" altLang="zh-CN" sz="16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6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看来只要是与真实图片马</a:t>
            </a:r>
            <a:r>
              <a:rPr lang="en-US" altLang="zh-CN" sz="16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2(real</a:t>
            </a:r>
            <a:r>
              <a:rPr lang="zh-CN" altLang="en-US" sz="16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损失</a:t>
            </a:r>
            <a:r>
              <a:rPr lang="en-US" altLang="zh-CN" sz="16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是同一</a:t>
            </a:r>
            <a:endParaRPr lang="en-US" altLang="zh-CN" sz="1600" smtClean="0">
              <a:solidFill>
                <a:srgbClr val="151C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种风格的马即</a:t>
            </a:r>
            <a:r>
              <a:rPr lang="en-US" altLang="zh-CN" sz="16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6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类马，那么</a:t>
            </a:r>
            <a:r>
              <a:rPr lang="en-US" altLang="zh-CN" sz="16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16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就算是骗过</a:t>
            </a:r>
            <a:r>
              <a:rPr lang="en-US" altLang="zh-CN" sz="16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6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了，而实际上，马</a:t>
            </a:r>
            <a:r>
              <a:rPr lang="en-US" altLang="zh-CN" sz="16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1600">
              <a:solidFill>
                <a:srgbClr val="151C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虽然风格是对的</a:t>
            </a:r>
            <a:r>
              <a:rPr lang="zh-CN" altLang="en-US" sz="160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6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但跟原始图片是不同的马</a:t>
            </a:r>
            <a:endParaRPr lang="zh-CN" altLang="en-US" sz="1600" dirty="0">
              <a:solidFill>
                <a:srgbClr val="151C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4" y="1627092"/>
            <a:ext cx="543877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687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" y="62389"/>
            <a:ext cx="8536752" cy="446551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061704" y="2194560"/>
            <a:ext cx="2395728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l"/>
            <a:endParaRPr lang="zh-CN" altLang="en-US" sz="2800" dirty="0">
              <a:solidFill>
                <a:srgbClr val="151C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290304" y="1956816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l"/>
            <a:endParaRPr lang="zh-CN" altLang="en-US" sz="2800" dirty="0">
              <a:solidFill>
                <a:srgbClr val="151C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453694" y="1124712"/>
            <a:ext cx="3369498" cy="152704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lnSpcReduction="10000"/>
          </a:bodyPr>
          <a:lstStyle/>
          <a:p>
            <a:pPr algn="l"/>
            <a:r>
              <a:rPr lang="en-US" altLang="zh-CN" sz="16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CycleGAN</a:t>
            </a:r>
            <a:r>
              <a:rPr lang="zh-CN" altLang="en-US" sz="16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的做法是将</a:t>
            </a:r>
            <a:r>
              <a:rPr lang="en-US" altLang="zh-CN" sz="16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6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迁移到</a:t>
            </a:r>
            <a:endParaRPr lang="en-US" altLang="zh-CN" sz="1600" smtClean="0">
              <a:solidFill>
                <a:srgbClr val="151C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6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6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，再用另一个</a:t>
            </a:r>
            <a:r>
              <a:rPr lang="en-US" altLang="zh-CN" sz="16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16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16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6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迁移到</a:t>
            </a:r>
            <a:r>
              <a:rPr lang="en-US" altLang="zh-CN" sz="16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6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，将</a:t>
            </a:r>
            <a:endParaRPr lang="en-US" altLang="zh-CN" sz="1600" smtClean="0">
              <a:solidFill>
                <a:srgbClr val="151C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前后</a:t>
            </a:r>
            <a:r>
              <a:rPr lang="zh-CN" altLang="en-US" sz="16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的两个</a:t>
            </a:r>
            <a:r>
              <a:rPr lang="en-US" altLang="zh-CN" sz="16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6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按像素计算</a:t>
            </a:r>
            <a:r>
              <a:rPr lang="en-US" altLang="zh-CN" sz="16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L2Loss(</a:t>
            </a:r>
            <a:r>
              <a:rPr lang="zh-CN" altLang="en-US" sz="16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sz="1600" smtClean="0">
              <a:solidFill>
                <a:srgbClr val="151C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中用的是</a:t>
            </a:r>
            <a:r>
              <a:rPr lang="en-US" altLang="zh-CN" sz="16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L1Loss)</a:t>
            </a:r>
            <a:r>
              <a:rPr lang="zh-CN" altLang="en-US" sz="16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600" smtClean="0">
              <a:solidFill>
                <a:srgbClr val="151C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优化这个</a:t>
            </a:r>
            <a:r>
              <a:rPr lang="en-US" altLang="zh-CN" sz="16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Loss</a:t>
            </a:r>
            <a:r>
              <a:rPr lang="zh-CN" altLang="en-US" sz="16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，从而确保风格转变的</a:t>
            </a:r>
            <a:endParaRPr lang="en-US" altLang="zh-CN" sz="1600" smtClean="0">
              <a:solidFill>
                <a:srgbClr val="151C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同时风格之外的内容能保持不变。</a:t>
            </a:r>
            <a:endParaRPr lang="en-US" altLang="zh-CN" sz="1600" smtClean="0">
              <a:solidFill>
                <a:srgbClr val="151C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1600" smtClean="0">
              <a:solidFill>
                <a:srgbClr val="151C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7204" y="4592669"/>
            <a:ext cx="480060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506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8327" y="185816"/>
            <a:ext cx="10852237" cy="648000"/>
          </a:xfrm>
        </p:spPr>
        <p:txBody>
          <a:bodyPr/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完整结构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463" y="1245296"/>
            <a:ext cx="5458854" cy="524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270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207" y="324685"/>
            <a:ext cx="10852237" cy="648000"/>
          </a:xfrm>
        </p:spPr>
        <p:txBody>
          <a:bodyPr/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与传统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GAN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的不同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46504" y="2386584"/>
            <a:ext cx="1728216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l"/>
            <a:endParaRPr lang="zh-CN" altLang="en-US" sz="2800" dirty="0">
              <a:solidFill>
                <a:srgbClr val="151C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6072" y="1161288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zh-CN" altLang="en-US" sz="28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损失为</a:t>
            </a:r>
            <a:r>
              <a:rPr lang="en-US" altLang="zh-CN" sz="28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个损失</a:t>
            </a:r>
            <a:endParaRPr lang="en-US" altLang="zh-CN" sz="2800" smtClean="0">
              <a:solidFill>
                <a:srgbClr val="151C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zh-CN" altLang="en-US" sz="2800" dirty="0">
              <a:solidFill>
                <a:srgbClr val="151C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6072" y="1271016"/>
            <a:ext cx="5769864" cy="266090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zh-CN" sz="16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G</a:t>
            </a:r>
            <a:r>
              <a:rPr lang="zh-CN" altLang="en-US" sz="16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损失和</a:t>
            </a:r>
            <a:r>
              <a:rPr lang="en-US" altLang="zh-CN" sz="160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6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损失与</a:t>
            </a:r>
            <a:r>
              <a:rPr lang="zh-CN" altLang="en-US" sz="160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传统</a:t>
            </a:r>
            <a:r>
              <a:rPr lang="zh-CN" altLang="en-US" sz="16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相同实现了风格迁移。</a:t>
            </a:r>
            <a:endParaRPr lang="en-US" altLang="zh-CN" sz="1600" smtClean="0">
              <a:solidFill>
                <a:srgbClr val="151C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smtClean="0">
              <a:solidFill>
                <a:srgbClr val="151C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6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cycle</a:t>
            </a:r>
            <a:r>
              <a:rPr lang="zh-CN" altLang="en-US" sz="16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损失：即</a:t>
            </a:r>
            <a:r>
              <a:rPr lang="en-US" altLang="zh-CN" sz="16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L2Loss</a:t>
            </a:r>
            <a:r>
              <a:rPr lang="zh-CN" altLang="en-US" sz="16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，实现了形状不变。</a:t>
            </a:r>
            <a:endParaRPr lang="en-US" altLang="zh-CN" sz="1600" smtClean="0">
              <a:solidFill>
                <a:srgbClr val="151C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1600" smtClean="0">
              <a:solidFill>
                <a:srgbClr val="151C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6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identity:</a:t>
            </a:r>
            <a:r>
              <a:rPr lang="zh-CN" altLang="en-US" sz="16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一致性损失，即将</a:t>
            </a:r>
            <a:r>
              <a:rPr lang="en-US" altLang="zh-CN" sz="16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6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输入到</a:t>
            </a:r>
            <a:endParaRPr lang="en-US" altLang="zh-CN" sz="1600" smtClean="0">
              <a:solidFill>
                <a:srgbClr val="151C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6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G_A2B</a:t>
            </a:r>
            <a:r>
              <a:rPr lang="zh-CN" altLang="en-US" sz="16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期望仍然得到</a:t>
            </a:r>
            <a:r>
              <a:rPr lang="en-US" altLang="zh-CN" sz="16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6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，所以与实际结果会产生损失；</a:t>
            </a:r>
            <a:endParaRPr lang="en-US" altLang="zh-CN" sz="1600" smtClean="0">
              <a:solidFill>
                <a:srgbClr val="151C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6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B</a:t>
            </a:r>
            <a:r>
              <a:rPr lang="zh-CN" altLang="en-US" sz="16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输入到</a:t>
            </a:r>
            <a:r>
              <a:rPr lang="en-US" altLang="zh-CN" sz="16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G_B2A</a:t>
            </a:r>
            <a:r>
              <a:rPr lang="zh-CN" altLang="en-US" sz="16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同理。</a:t>
            </a:r>
            <a:endParaRPr lang="zh-CN" altLang="en-US" sz="1600" dirty="0">
              <a:solidFill>
                <a:srgbClr val="151C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6072" y="34747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lnSpcReduction="10000"/>
          </a:bodyPr>
          <a:lstStyle/>
          <a:p>
            <a:pPr algn="l"/>
            <a:r>
              <a:rPr lang="en-US" altLang="zh-CN" sz="28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D</a:t>
            </a:r>
            <a:r>
              <a:rPr lang="zh-CN" altLang="en-US" sz="28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的输出不是用</a:t>
            </a:r>
            <a:r>
              <a:rPr lang="en-US" altLang="zh-CN" sz="28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sigmoid</a:t>
            </a:r>
            <a:r>
              <a:rPr lang="zh-CN" altLang="en-US" sz="28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产生的概率值，而是</a:t>
            </a:r>
            <a:r>
              <a:rPr lang="en-US" altLang="zh-CN" sz="28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patchGAN</a:t>
            </a:r>
            <a:endParaRPr lang="en-US" altLang="zh-CN" sz="2800">
              <a:solidFill>
                <a:srgbClr val="151C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280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en-US" altLang="zh-CN" sz="2800" smtClean="0">
              <a:solidFill>
                <a:srgbClr val="151C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76072" y="4736592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l"/>
            <a:r>
              <a:rPr lang="en-US" altLang="zh-CN" sz="28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8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使用的不是各种网络</a:t>
            </a:r>
            <a:r>
              <a:rPr lang="zh-CN" altLang="en-US" sz="280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频繁</a:t>
            </a:r>
            <a:r>
              <a:rPr lang="zh-CN" altLang="en-US" sz="28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使用的</a:t>
            </a:r>
            <a:r>
              <a:rPr lang="en-US" altLang="zh-CN" sz="28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BatchNorm</a:t>
            </a:r>
            <a:r>
              <a:rPr lang="zh-CN" altLang="en-US" sz="28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而是</a:t>
            </a:r>
            <a:r>
              <a:rPr lang="en-US" altLang="zh-CN" sz="28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InstanceNorm</a:t>
            </a:r>
            <a:endParaRPr lang="zh-CN" altLang="en-US" sz="2800" dirty="0">
              <a:solidFill>
                <a:srgbClr val="151C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33272" y="3877056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zh-CN" altLang="en-US" sz="160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r>
              <a:rPr lang="en-US" altLang="zh-CN" sz="160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NxN</a:t>
            </a:r>
            <a:r>
              <a:rPr lang="zh-CN" altLang="en-US" sz="160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featuremap</a:t>
            </a:r>
            <a:r>
              <a:rPr lang="zh-CN" altLang="en-US" sz="160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，每个格子对应的值</a:t>
            </a:r>
            <a:r>
              <a:rPr lang="zh-CN" altLang="en-US" sz="160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zh-CN" altLang="en-US" sz="16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对原图</a:t>
            </a:r>
            <a:r>
              <a:rPr lang="zh-CN" altLang="en-US" sz="160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感受野区域判别的一个概率结果</a:t>
            </a:r>
            <a:endParaRPr lang="zh-CN" altLang="en-US" sz="1600" dirty="0">
              <a:solidFill>
                <a:srgbClr val="151C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740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063" y="324685"/>
            <a:ext cx="10852237" cy="648000"/>
          </a:xfrm>
        </p:spPr>
        <p:txBody>
          <a:bodyPr/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训练过程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508" y="2911824"/>
            <a:ext cx="5872492" cy="17920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67062" y="884106"/>
            <a:ext cx="3281977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zh-CN" altLang="en-US" sz="28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地址：</a:t>
            </a:r>
            <a:r>
              <a:rPr lang="en-US" altLang="zh-CN" sz="280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https://github.com/junyanz/pytorch-CycleGAN-and-pix2pix</a:t>
            </a:r>
            <a:endParaRPr lang="zh-CN" altLang="en-US" sz="2800" dirty="0">
              <a:solidFill>
                <a:srgbClr val="151C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051" y="2441542"/>
            <a:ext cx="5968129" cy="340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434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052" y="122920"/>
            <a:ext cx="6586414" cy="317646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1114" y="3299381"/>
            <a:ext cx="4390886" cy="15318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589" y="3223969"/>
            <a:ext cx="7001068" cy="29103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2840" y="5800922"/>
            <a:ext cx="731520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104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8503" y="754453"/>
            <a:ext cx="10852237" cy="648000"/>
          </a:xfrm>
        </p:spPr>
        <p:txBody>
          <a:bodyPr/>
          <a:lstStyle/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的损失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05" y="1644967"/>
            <a:ext cx="922972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72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08026" y="442240"/>
            <a:ext cx="6153912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l"/>
            <a:r>
              <a:rPr lang="en-US" altLang="zh-CN" sz="28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BatchNorm</a:t>
            </a:r>
            <a:endParaRPr lang="zh-CN" altLang="en-US" sz="2800" dirty="0">
              <a:solidFill>
                <a:srgbClr val="151C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8380" y="1422654"/>
            <a:ext cx="5410200" cy="38481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09169" y="1422654"/>
            <a:ext cx="5918454" cy="120700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77500" lnSpcReduction="20000"/>
          </a:bodyPr>
          <a:lstStyle/>
          <a:p>
            <a:pPr algn="l"/>
            <a:r>
              <a:rPr lang="en-US" altLang="zh-CN" sz="28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BatchNorm</a:t>
            </a:r>
            <a:r>
              <a:rPr lang="zh-CN" altLang="en-US" sz="28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直观地表达即为</a:t>
            </a:r>
            <a:r>
              <a:rPr lang="zh-CN" altLang="en-US" sz="280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8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对一批</a:t>
            </a:r>
            <a:endParaRPr lang="en-US" altLang="zh-CN" sz="2800" smtClean="0">
              <a:solidFill>
                <a:srgbClr val="151C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28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的同一位置的数据做标准化，比照深</a:t>
            </a:r>
            <a:endParaRPr lang="en-US" altLang="zh-CN" sz="2800" smtClean="0">
              <a:solidFill>
                <a:srgbClr val="151C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28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度学习网络来说就是同一个位置的神经</a:t>
            </a:r>
            <a:endParaRPr lang="en-US" altLang="zh-CN" sz="2800" smtClean="0">
              <a:solidFill>
                <a:srgbClr val="151C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28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元的数据</a:t>
            </a:r>
            <a:endParaRPr lang="zh-CN" altLang="en-US" sz="2800" dirty="0">
              <a:solidFill>
                <a:srgbClr val="151C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180" y="2629662"/>
            <a:ext cx="4533900" cy="3324225"/>
          </a:xfrm>
          <a:prstGeom prst="rect">
            <a:avLst/>
          </a:prstGeom>
        </p:spPr>
      </p:pic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01303" y="24257"/>
            <a:ext cx="10852237" cy="648000"/>
          </a:xfrm>
        </p:spPr>
        <p:txBody>
          <a:bodyPr/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个不同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batchnorm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instancenorm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5039" y="324685"/>
            <a:ext cx="10852237" cy="648000"/>
          </a:xfrm>
        </p:spPr>
        <p:txBody>
          <a:bodyPr/>
          <a:lstStyle/>
          <a:p>
            <a:r>
              <a:rPr lang="en-US" altLang="zh-CN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BatchNorm1d</a:t>
            </a:r>
            <a:endParaRPr lang="zh-CN" altLang="en-US" dirty="0">
              <a:solidFill>
                <a:srgbClr val="151C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5038" y="972685"/>
            <a:ext cx="12023641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lnSpcReduction="10000"/>
          </a:bodyPr>
          <a:lstStyle/>
          <a:p>
            <a:pPr algn="l"/>
            <a:r>
              <a:rPr lang="zh-CN" altLang="en-US" sz="28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即对</a:t>
            </a:r>
            <a:r>
              <a:rPr lang="en-US" altLang="zh-CN" sz="28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(N,C)</a:t>
            </a:r>
            <a:r>
              <a:rPr lang="zh-CN" altLang="en-US" sz="28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sz="28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(N,C,L)</a:t>
            </a:r>
            <a:r>
              <a:rPr lang="zh-CN" altLang="en-US" sz="28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类型的数据做</a:t>
            </a:r>
            <a:r>
              <a:rPr lang="en-US" altLang="zh-CN" sz="28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BatchNorm</a:t>
            </a:r>
            <a:r>
              <a:rPr lang="zh-CN" altLang="en-US" sz="28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，从这里可以看出</a:t>
            </a:r>
            <a:r>
              <a:rPr lang="en-US" altLang="zh-CN" sz="28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BN</a:t>
            </a:r>
            <a:r>
              <a:rPr lang="zh-CN" altLang="en-US" sz="28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</a:t>
            </a:r>
            <a:endParaRPr lang="en-US" altLang="zh-CN" sz="2800" smtClean="0">
              <a:solidFill>
                <a:srgbClr val="151C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28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的计算是以</a:t>
            </a:r>
            <a:r>
              <a:rPr lang="en-US" altLang="zh-CN" sz="28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C(</a:t>
            </a:r>
            <a:r>
              <a:rPr lang="zh-CN" altLang="en-US" sz="28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</a:t>
            </a:r>
            <a:r>
              <a:rPr lang="en-US" altLang="zh-CN" sz="28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channel)</a:t>
            </a:r>
            <a:r>
              <a:rPr lang="zh-CN" altLang="en-US" sz="28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作为前页提到的“神经元”的</a:t>
            </a:r>
            <a:endParaRPr lang="zh-CN" altLang="en-US" sz="2800" dirty="0">
              <a:solidFill>
                <a:srgbClr val="151C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5038" y="2002536"/>
            <a:ext cx="11657882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l"/>
            <a:r>
              <a:rPr lang="zh-CN" altLang="en-US" sz="28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zh-CN" altLang="en-US" sz="28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：</a:t>
            </a:r>
            <a:r>
              <a:rPr lang="en-US" altLang="zh-CN" sz="28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(N,C)</a:t>
            </a:r>
            <a:r>
              <a:rPr lang="zh-CN" altLang="en-US" sz="28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型。具体计算方式即前页展示的公式</a:t>
            </a:r>
            <a:endParaRPr lang="en-US" altLang="zh-CN" sz="2800" smtClean="0">
              <a:solidFill>
                <a:srgbClr val="151C3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algn="l"/>
            <a:endParaRPr lang="zh-CN" altLang="en-US" sz="2800" dirty="0">
              <a:solidFill>
                <a:srgbClr val="151C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73" y="2742676"/>
            <a:ext cx="5860585" cy="37769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858" y="2696177"/>
            <a:ext cx="5586267" cy="192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305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5039" y="324685"/>
            <a:ext cx="10852237" cy="648000"/>
          </a:xfrm>
        </p:spPr>
        <p:txBody>
          <a:bodyPr/>
          <a:lstStyle/>
          <a:p>
            <a:r>
              <a:rPr lang="en-US" altLang="zh-CN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BatchNorm1d</a:t>
            </a:r>
            <a:endParaRPr lang="zh-CN" altLang="en-US" dirty="0">
              <a:solidFill>
                <a:srgbClr val="151C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32688" y="1490472"/>
            <a:ext cx="530352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l"/>
            <a:r>
              <a:rPr lang="zh-CN" altLang="en-US" sz="28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lang="en-US" altLang="zh-CN" sz="28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(N,C,L)</a:t>
            </a:r>
            <a:r>
              <a:rPr lang="zh-CN" altLang="en-US" sz="28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型。计算方式以均值为例如下：</a:t>
            </a:r>
            <a:endParaRPr lang="zh-CN" altLang="en-US" sz="2800" dirty="0">
              <a:solidFill>
                <a:srgbClr val="151C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905" y="2276856"/>
            <a:ext cx="8772525" cy="1828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609" y="3709043"/>
            <a:ext cx="7543081" cy="30451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8690" y="4105655"/>
            <a:ext cx="3905209" cy="217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513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/>
              <a:t>GAN</a:t>
            </a:r>
            <a:r>
              <a:rPr lang="zh-CN" altLang="en-US" b="1" smtClean="0"/>
              <a:t>基础介绍</a:t>
            </a:r>
            <a:r>
              <a:rPr lang="en-US" altLang="zh-CN" b="1" smtClean="0"/>
              <a:t>(</a:t>
            </a:r>
            <a:r>
              <a:rPr lang="zh-CN" altLang="en-US" b="1" smtClean="0"/>
              <a:t>以图片数据为例</a:t>
            </a:r>
            <a:r>
              <a:rPr lang="en-US" altLang="zh-CN" b="1" smtClean="0"/>
              <a:t>)</a:t>
            </a:r>
            <a:endParaRPr lang="zh-CN" altLang="en-US" b="1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5138"/>
            <a:ext cx="1002982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7915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5039" y="324685"/>
            <a:ext cx="10852237" cy="648000"/>
          </a:xfrm>
        </p:spPr>
        <p:txBody>
          <a:bodyPr/>
          <a:lstStyle/>
          <a:p>
            <a:r>
              <a:rPr lang="en-US" altLang="zh-CN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BatchNorm2d</a:t>
            </a:r>
            <a:endParaRPr lang="zh-CN" altLang="en-US" dirty="0">
              <a:solidFill>
                <a:srgbClr val="151C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5039" y="1059842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l"/>
            <a:r>
              <a:rPr lang="zh-CN" altLang="en-US" sz="28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8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1d</a:t>
            </a:r>
            <a:r>
              <a:rPr lang="zh-CN" altLang="en-US" sz="28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道理相同，计算公式以均值为例</a:t>
            </a:r>
            <a:r>
              <a:rPr lang="en-US" altLang="zh-CN" sz="28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2800" dirty="0">
              <a:solidFill>
                <a:srgbClr val="151C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5936" y="881824"/>
            <a:ext cx="4686300" cy="14001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739" y="2468880"/>
            <a:ext cx="7605668" cy="385552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3406" y="3282696"/>
            <a:ext cx="4310905" cy="164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3790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29330"/>
            <a:ext cx="10852237" cy="648000"/>
          </a:xfrm>
        </p:spPr>
        <p:txBody>
          <a:bodyPr/>
          <a:lstStyle/>
          <a:p>
            <a:r>
              <a:rPr lang="en-US" altLang="zh-CN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InstanceNorm2d</a:t>
            </a:r>
            <a:r>
              <a:rPr lang="zh-CN" altLang="en-US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0" y="977330"/>
            <a:ext cx="1883664" cy="166420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70000" lnSpcReduction="20000"/>
          </a:bodyPr>
          <a:lstStyle/>
          <a:p>
            <a:pPr algn="l"/>
            <a:r>
              <a:rPr lang="en-US" altLang="zh-CN" sz="28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</a:t>
            </a:r>
            <a:r>
              <a:rPr lang="zh-CN" altLang="en-US" sz="28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8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BN</a:t>
            </a:r>
            <a:r>
              <a:rPr lang="zh-CN" altLang="en-US" sz="28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不同的是不是在一个</a:t>
            </a:r>
            <a:r>
              <a:rPr lang="en-US" altLang="zh-CN" sz="28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batch</a:t>
            </a:r>
            <a:r>
              <a:rPr lang="zh-CN" altLang="en-US" sz="28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的样本间做标准化</a:t>
            </a:r>
            <a:r>
              <a:rPr lang="en-US" altLang="zh-CN" sz="28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样本与样本间的相同</a:t>
            </a:r>
            <a:r>
              <a:rPr lang="en-US" altLang="zh-CN" sz="28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channel</a:t>
            </a:r>
            <a:r>
              <a:rPr lang="zh-CN" altLang="en-US" sz="28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数据分布更稳定</a:t>
            </a:r>
            <a:r>
              <a:rPr lang="en-US" altLang="zh-CN" sz="28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8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2800" smtClean="0">
              <a:solidFill>
                <a:srgbClr val="151C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28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而是对每个样本的每个</a:t>
            </a:r>
            <a:r>
              <a:rPr lang="en-US" altLang="zh-CN" sz="28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channel</a:t>
            </a:r>
            <a:r>
              <a:rPr lang="zh-CN" altLang="en-US" sz="28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做标准化，对图片来说就是对一张图片的各个通道分别做</a:t>
            </a:r>
            <a:endParaRPr lang="en-US" altLang="zh-CN" sz="2800" smtClean="0">
              <a:solidFill>
                <a:srgbClr val="151C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28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标准化，效果等于去特征化。因为一个通道可以看做一个特征图，通过</a:t>
            </a:r>
            <a:r>
              <a:rPr lang="en-US" altLang="zh-CN" sz="28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</a:t>
            </a:r>
            <a:r>
              <a:rPr lang="zh-CN" altLang="en-US" sz="28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的标准化</a:t>
            </a:r>
            <a:endParaRPr lang="en-US" altLang="zh-CN" sz="2800" smtClean="0">
              <a:solidFill>
                <a:srgbClr val="151C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28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处理后就去掉了特殊特征，保留了一般性</a:t>
            </a:r>
            <a:r>
              <a:rPr lang="en-US" altLang="zh-CN" sz="28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8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cycleGAN</a:t>
            </a:r>
            <a:r>
              <a:rPr lang="zh-CN" altLang="en-US" sz="28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8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28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中采用了</a:t>
            </a:r>
            <a:r>
              <a:rPr lang="en-US" altLang="zh-CN" sz="28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</a:t>
            </a:r>
            <a:r>
              <a:rPr lang="zh-CN" altLang="en-US" sz="28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，有利于提取</a:t>
            </a:r>
            <a:endParaRPr lang="en-US" altLang="zh-CN" sz="2800" smtClean="0">
              <a:solidFill>
                <a:srgbClr val="151C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28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到基本内容</a:t>
            </a:r>
            <a:r>
              <a:rPr lang="en-US" altLang="zh-CN" sz="28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8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，然后在</a:t>
            </a:r>
            <a:r>
              <a:rPr lang="en-US" altLang="zh-CN" sz="28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8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的对抗下学习到风格，最终达到内容不变但风格改变的迁移</a:t>
            </a:r>
            <a:endParaRPr lang="en-US" altLang="zh-CN" sz="2800" smtClean="0">
              <a:solidFill>
                <a:srgbClr val="151C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28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</a:t>
            </a:r>
            <a:endParaRPr lang="zh-CN" altLang="en-US" sz="2800" dirty="0">
              <a:solidFill>
                <a:srgbClr val="151C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27" y="2641538"/>
            <a:ext cx="9344025" cy="24193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7" y="5060888"/>
            <a:ext cx="951547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2201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170" y="1259946"/>
            <a:ext cx="6373660" cy="358518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alphaModFix amt="64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9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61781" y="3969532"/>
            <a:ext cx="6868439" cy="63643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判别器与生成器</a:t>
            </a:r>
            <a:endParaRPr lang="zh-CN" altLang="en-US" b="1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33206"/>
            <a:ext cx="6905625" cy="32670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0998" y="2033206"/>
            <a:ext cx="552450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126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损失定义</a:t>
            </a:r>
            <a:endParaRPr lang="zh-CN" altLang="en-US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52688"/>
            <a:ext cx="6696075" cy="762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12553"/>
            <a:ext cx="999172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111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训练过程</a:t>
            </a:r>
            <a:endParaRPr lang="zh-CN" altLang="en-US" b="1"/>
          </a:p>
        </p:txBody>
      </p:sp>
      <p:sp>
        <p:nvSpPr>
          <p:cNvPr id="6" name="文本框 5"/>
          <p:cNvSpPr txBox="1"/>
          <p:nvPr/>
        </p:nvSpPr>
        <p:spPr>
          <a:xfrm>
            <a:off x="902208" y="1506022"/>
            <a:ext cx="2412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mtClean="0"/>
              <a:t>交替对</a:t>
            </a:r>
            <a:r>
              <a:rPr lang="en-US" altLang="zh-CN" b="1" smtClean="0"/>
              <a:t>D</a:t>
            </a:r>
            <a:r>
              <a:rPr lang="zh-CN" altLang="en-US" b="1" smtClean="0"/>
              <a:t>和</a:t>
            </a:r>
            <a:r>
              <a:rPr lang="en-US" altLang="zh-CN" b="1" smtClean="0"/>
              <a:t>G</a:t>
            </a:r>
            <a:r>
              <a:rPr lang="zh-CN" altLang="en-US" b="1" smtClean="0"/>
              <a:t>更新参数</a:t>
            </a:r>
            <a:endParaRPr lang="zh-CN" altLang="en-US" b="1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75354"/>
            <a:ext cx="10677525" cy="8286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04029"/>
            <a:ext cx="10315575" cy="15621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208" y="4398454"/>
            <a:ext cx="939165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500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接着更新</a:t>
            </a:r>
            <a:r>
              <a:rPr lang="en-US" altLang="zh-CN" b="1" smtClean="0"/>
              <a:t>G</a:t>
            </a:r>
            <a:endParaRPr lang="zh-CN" altLang="en-US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70088"/>
            <a:ext cx="7667625" cy="12477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72015"/>
            <a:ext cx="704850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253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223" y="328106"/>
            <a:ext cx="10852237" cy="648000"/>
          </a:xfrm>
        </p:spPr>
        <p:txBody>
          <a:bodyPr/>
          <a:lstStyle/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CycleGAN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4223" y="1356240"/>
            <a:ext cx="9764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121212"/>
                </a:solidFill>
                <a:latin typeface="-apple-system"/>
              </a:rPr>
              <a:t>CycleGAN</a:t>
            </a:r>
            <a:r>
              <a:rPr lang="zh-CN" altLang="en-US" b="1">
                <a:solidFill>
                  <a:srgbClr val="121212"/>
                </a:solidFill>
                <a:latin typeface="-apple-system"/>
              </a:rPr>
              <a:t>的一个重要应用领域是</a:t>
            </a:r>
            <a:r>
              <a:rPr lang="en-US" altLang="zh-CN" b="1">
                <a:solidFill>
                  <a:srgbClr val="121212"/>
                </a:solidFill>
                <a:latin typeface="-apple-system"/>
              </a:rPr>
              <a:t>Domain </a:t>
            </a:r>
            <a:r>
              <a:rPr lang="en-US" altLang="zh-CN" b="1" smtClean="0">
                <a:solidFill>
                  <a:srgbClr val="121212"/>
                </a:solidFill>
                <a:latin typeface="-apple-system"/>
              </a:rPr>
              <a:t>Adaptation</a:t>
            </a:r>
            <a:r>
              <a:rPr lang="zh-CN" altLang="en-US" b="1" smtClean="0">
                <a:solidFill>
                  <a:srgbClr val="121212"/>
                </a:solidFill>
                <a:latin typeface="-apple-system"/>
              </a:rPr>
              <a:t>，可以直观理解为图片风格的迁移。如下：</a:t>
            </a:r>
            <a:endParaRPr lang="zh-CN" altLang="en-US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223" y="1993438"/>
            <a:ext cx="1017270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753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511" y="324685"/>
            <a:ext cx="10852237" cy="648000"/>
          </a:xfrm>
        </p:spPr>
        <p:txBody>
          <a:bodyPr/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非配对数据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23" y="2490589"/>
            <a:ext cx="8146585" cy="456657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848088" y="2276856"/>
            <a:ext cx="1700784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l"/>
            <a:endParaRPr lang="zh-CN" altLang="en-US" sz="2800" dirty="0">
              <a:solidFill>
                <a:srgbClr val="151C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22511" y="972685"/>
            <a:ext cx="2852928" cy="151790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l"/>
            <a:r>
              <a:rPr lang="zh-CN" altLang="en-US" sz="16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配对训练数据意味着从风格</a:t>
            </a:r>
            <a:r>
              <a:rPr lang="en-US" altLang="zh-CN" sz="16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  <a:p>
            <a:pPr algn="l"/>
            <a:r>
              <a:rPr lang="zh-CN" altLang="en-US" sz="16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迁移到到风格</a:t>
            </a:r>
            <a:r>
              <a:rPr lang="en-US" altLang="zh-CN" sz="16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6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，得有一张除了</a:t>
            </a:r>
            <a:endParaRPr lang="en-US" altLang="zh-CN" sz="1600" smtClean="0">
              <a:solidFill>
                <a:srgbClr val="151C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风格</a:t>
            </a:r>
            <a:r>
              <a:rPr lang="en-US" altLang="zh-CN" sz="16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比如色调</a:t>
            </a:r>
            <a:r>
              <a:rPr lang="en-US" altLang="zh-CN" sz="16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不一样外其他内容</a:t>
            </a:r>
            <a:endParaRPr lang="en-US" altLang="zh-CN" sz="1600" smtClean="0">
              <a:solidFill>
                <a:srgbClr val="151C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都一样的训练数据</a:t>
            </a:r>
            <a:r>
              <a:rPr lang="en-US" altLang="zh-CN" sz="16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6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用来给判别器</a:t>
            </a:r>
            <a:endParaRPr lang="en-US" altLang="zh-CN" sz="1600" smtClean="0">
              <a:solidFill>
                <a:srgbClr val="151C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6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6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学习，显然这样成对的数据不好获取</a:t>
            </a:r>
            <a:endParaRPr lang="zh-CN" altLang="en-US" sz="1600" dirty="0">
              <a:solidFill>
                <a:srgbClr val="151C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458200" y="5060053"/>
            <a:ext cx="3419856" cy="133160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l"/>
            <a:r>
              <a:rPr lang="en-US" altLang="zh-CN" sz="16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CycleGAN</a:t>
            </a:r>
            <a:r>
              <a:rPr lang="zh-CN" altLang="en-US" sz="16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只需要两个不一样风格的</a:t>
            </a:r>
            <a:endParaRPr lang="en-US" altLang="zh-CN" sz="1600" smtClean="0">
              <a:solidFill>
                <a:srgbClr val="151C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数据集，比如图中所示的一个数据</a:t>
            </a:r>
            <a:endParaRPr lang="en-US" altLang="zh-CN" sz="1600" smtClean="0">
              <a:solidFill>
                <a:srgbClr val="151C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6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6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是真实的摄影图像，另一个数据集</a:t>
            </a:r>
            <a:endParaRPr lang="en-US" altLang="zh-CN" sz="1600">
              <a:solidFill>
                <a:srgbClr val="151C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6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16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是其油画版本，而不需要</a:t>
            </a:r>
            <a:r>
              <a:rPr lang="en-US" altLang="zh-CN" sz="16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6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16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endParaRPr lang="en-US" altLang="zh-CN" sz="1600" smtClean="0">
              <a:solidFill>
                <a:srgbClr val="151C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图片存在对应关系</a:t>
            </a:r>
            <a:endParaRPr lang="zh-CN" altLang="en-US" sz="1600" dirty="0">
              <a:solidFill>
                <a:srgbClr val="151C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4643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1343" y="324685"/>
            <a:ext cx="10852237" cy="648000"/>
          </a:xfrm>
        </p:spPr>
        <p:txBody>
          <a:bodyPr/>
          <a:lstStyle/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CycleGAN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是怎么解决非配对数据训练问题的？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788" y="1479348"/>
            <a:ext cx="6206982" cy="384143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853724" y="2942864"/>
            <a:ext cx="3419856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l"/>
            <a:r>
              <a:rPr lang="zh-CN" altLang="en-US" sz="16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风格迁移是相互的，</a:t>
            </a:r>
            <a:r>
              <a:rPr lang="en-US" altLang="zh-CN" sz="16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G(X)=Y,</a:t>
            </a:r>
            <a:r>
              <a:rPr lang="zh-CN" altLang="en-US" sz="16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同时</a:t>
            </a:r>
            <a:endParaRPr lang="en-US" altLang="zh-CN" sz="1600" smtClean="0">
              <a:solidFill>
                <a:srgbClr val="151C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希望</a:t>
            </a:r>
            <a:r>
              <a:rPr lang="en-US" altLang="zh-CN" sz="16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F(G(X))=X</a:t>
            </a:r>
            <a:r>
              <a:rPr lang="zh-CN" altLang="en-US" sz="16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。判别器也需要两个，</a:t>
            </a:r>
            <a:endParaRPr lang="en-US" altLang="zh-CN" sz="1600" smtClean="0">
              <a:solidFill>
                <a:srgbClr val="151C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16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个用来甄别</a:t>
            </a:r>
            <a:r>
              <a:rPr lang="en-US" altLang="zh-CN" sz="16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6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，一个用来甄别</a:t>
            </a:r>
            <a:r>
              <a:rPr lang="en-US" altLang="zh-CN" sz="1600" smtClean="0">
                <a:solidFill>
                  <a:srgbClr val="151C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endParaRPr lang="zh-CN" altLang="en-US" sz="1600" dirty="0">
              <a:solidFill>
                <a:srgbClr val="151C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91550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sz="2800" dirty="0">
            <a:solidFill>
              <a:srgbClr val="151C3A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</TotalTime>
  <Words>767</Words>
  <Application>Microsoft Office PowerPoint</Application>
  <PresentationFormat>宽屏</PresentationFormat>
  <Paragraphs>79</Paragraphs>
  <Slides>22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-apple-system</vt:lpstr>
      <vt:lpstr>等线</vt:lpstr>
      <vt:lpstr>等线 Light</vt:lpstr>
      <vt:lpstr>微软雅黑</vt:lpstr>
      <vt:lpstr>Arial</vt:lpstr>
      <vt:lpstr>Wingdings</vt:lpstr>
      <vt:lpstr>Office 主题​​</vt:lpstr>
      <vt:lpstr>1_Office 主题​​</vt:lpstr>
      <vt:lpstr>PowerPoint 演示文稿</vt:lpstr>
      <vt:lpstr>GAN基础介绍(以图片数据为例)</vt:lpstr>
      <vt:lpstr>判别器与生成器</vt:lpstr>
      <vt:lpstr>损失定义</vt:lpstr>
      <vt:lpstr>训练过程</vt:lpstr>
      <vt:lpstr>接着更新G</vt:lpstr>
      <vt:lpstr>CycleGAN</vt:lpstr>
      <vt:lpstr>非配对数据</vt:lpstr>
      <vt:lpstr>CycleGAN是怎么解决非配对数据训练问题的？</vt:lpstr>
      <vt:lpstr>PowerPoint 演示文稿</vt:lpstr>
      <vt:lpstr>PowerPoint 演示文稿</vt:lpstr>
      <vt:lpstr>完整结构</vt:lpstr>
      <vt:lpstr>与传统GAN的不同</vt:lpstr>
      <vt:lpstr>训练过程</vt:lpstr>
      <vt:lpstr>PowerPoint 演示文稿</vt:lpstr>
      <vt:lpstr>D的损失</vt:lpstr>
      <vt:lpstr>第3个不同batchnorm与instancenorm</vt:lpstr>
      <vt:lpstr>BatchNorm1d</vt:lpstr>
      <vt:lpstr>BatchNorm1d</vt:lpstr>
      <vt:lpstr>BatchNorm2d</vt:lpstr>
      <vt:lpstr>InstanceNorm2d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某某某</cp:lastModifiedBy>
  <cp:revision>222</cp:revision>
  <dcterms:created xsi:type="dcterms:W3CDTF">2020-08-26T12:03:00Z</dcterms:created>
  <dcterms:modified xsi:type="dcterms:W3CDTF">2022-04-11T18:25:47Z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2052-11.8.2.9022</vt:lpwstr>
  </property>
</Properties>
</file>