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713A17-01FF-4C08-9171-2A2CD1EAA7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2B0B26-E34D-462B-BD8F-00D840D007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2662F4-2048-4D1A-933D-01DBC41029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15517-477A-495D-90FB-EA51045B4A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F54936-A61B-4541-BC21-C09762F54B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DD90AF-916A-4FA9-BF3D-BC5902A20C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45EDC1-E03D-4079-A9B1-B2E3C0D756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C2445-57B7-4E57-AEC3-7447CF5A16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71F613-1264-46D2-9F1C-393A99DA8D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92040" y="1008000"/>
            <a:ext cx="1096164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D99696-E715-4E1A-8633-F3A63971E2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3FBE82-2AC2-4438-A71B-3839AAAA97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0314F2-2CA5-457D-937C-8B44A6484B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DDF4D0-09E9-423E-A822-A699EBA1A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FCEB37-8B15-43E5-B82C-94CA99E921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B87BB0-7CCD-45C8-9356-4843ED7ADA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E52D03-226C-4C19-9DB2-C5CB21A672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48706B-25D6-4FAD-82CA-9DBA339846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97BB21-B176-4400-91D9-3900EABC61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380FC3-4CCE-4533-95DF-3D09E37062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8992BA-0462-4E91-8E3D-40B0CDC623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2C53A4-A8D0-470F-81D3-1F23963086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3F3D69-BDDB-467C-B2C9-9053AF9BA0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C36EAB-E951-4858-8A9F-D656F7F699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392040" y="1008000"/>
            <a:ext cx="1096164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E4CB82-10F4-4B3C-B9DE-66E7912CB1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617548-52F3-4AC4-A78C-84F89AAE93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5C4470-56EC-468D-86A3-FB8F7F5ACF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D59298-3A6B-40B6-BB00-2C9AC57005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51ACBB-AEF1-4884-9773-E9370633CB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7B8F24-8D2D-4083-89A3-28111BBE8D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42CB60-3107-43B9-907A-9CA301F55B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275A5F-AE67-4128-B80A-4CA607E6CB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1B93B-2F4A-488C-AD32-6F3E3B357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92040" y="1008000"/>
            <a:ext cx="1096164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A3418-F0B3-4F56-AEC4-F2B975F4B0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7281FD-AF88-4A7F-8C28-62AA839B35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807D21-44D8-4B88-A8EC-13F6A8E8BC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CE581-E69A-4085-9E2D-094B4F0746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A picture containing sign, stop, reading, outdoor&#10;&#10;Description automatically generated"/>
          <p:cNvPicPr/>
          <p:nvPr/>
        </p:nvPicPr>
        <p:blipFill>
          <a:blip r:embed="rId2"/>
          <a:srcRect l="0" t="59906" r="0" b="1688"/>
          <a:stretch/>
        </p:blipFill>
        <p:spPr>
          <a:xfrm>
            <a:off x="0" y="6175440"/>
            <a:ext cx="12204720" cy="68220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A close up of a logo&#10;&#10;Description automatically generated"/>
          <p:cNvPicPr/>
          <p:nvPr/>
        </p:nvPicPr>
        <p:blipFill>
          <a:blip r:embed="rId3"/>
          <a:srcRect l="5306" t="16082" r="50769" b="17485"/>
          <a:stretch/>
        </p:blipFill>
        <p:spPr>
          <a:xfrm>
            <a:off x="0" y="0"/>
            <a:ext cx="2647800" cy="894960"/>
          </a:xfrm>
          <a:prstGeom prst="rect">
            <a:avLst/>
          </a:prstGeom>
          <a:ln w="0">
            <a:noFill/>
          </a:ln>
        </p:spPr>
      </p:pic>
      <p:pic>
        <p:nvPicPr>
          <p:cNvPr id="2" name="Picture 8" descr="A close up of a logo&#10;&#10;Description automatically generated"/>
          <p:cNvPicPr/>
          <p:nvPr/>
        </p:nvPicPr>
        <p:blipFill>
          <a:blip r:embed="rId4"/>
          <a:srcRect l="83969" t="24198" r="6068" b="24071"/>
          <a:stretch/>
        </p:blipFill>
        <p:spPr>
          <a:xfrm>
            <a:off x="10982160" y="0"/>
            <a:ext cx="1177200" cy="1366200"/>
          </a:xfrm>
          <a:prstGeom prst="rect">
            <a:avLst/>
          </a:prstGeom>
          <a:ln w="0">
            <a:noFill/>
          </a:ln>
        </p:spPr>
      </p:pic>
      <p:pic>
        <p:nvPicPr>
          <p:cNvPr id="3" name="Picture 9" descr="A picture containing sign, stop, reading, outdoor&#10;&#10;Description automatically generated"/>
          <p:cNvPicPr/>
          <p:nvPr/>
        </p:nvPicPr>
        <p:blipFill>
          <a:blip r:embed="rId5"/>
          <a:srcRect l="0" t="59906" r="0" b="1688"/>
          <a:stretch/>
        </p:blipFill>
        <p:spPr>
          <a:xfrm>
            <a:off x="0" y="6175440"/>
            <a:ext cx="12204720" cy="682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x-non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13840" y="6356520"/>
            <a:ext cx="336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x-none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x-none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x-none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D3FA4D-8DB8-4379-895C-1DC8D0FBF868}" type="slidenum">
              <a:rPr b="0" lang="x-none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" name="Picture 11" descr="A close up of a logo&#10;&#10;Description automatically generated"/>
          <p:cNvPicPr/>
          <p:nvPr/>
        </p:nvPicPr>
        <p:blipFill>
          <a:blip r:embed="rId6"/>
          <a:srcRect l="83969" t="24198" r="6068" b="24071"/>
          <a:stretch/>
        </p:blipFill>
        <p:spPr>
          <a:xfrm>
            <a:off x="10982160" y="0"/>
            <a:ext cx="1177200" cy="1366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A picture containing sign, stop, reading, outdoor&#10;&#10;Description automatically generated"/>
          <p:cNvPicPr/>
          <p:nvPr/>
        </p:nvPicPr>
        <p:blipFill>
          <a:blip r:embed="rId2"/>
          <a:srcRect l="0" t="59906" r="0" b="1688"/>
          <a:stretch/>
        </p:blipFill>
        <p:spPr>
          <a:xfrm>
            <a:off x="0" y="6175440"/>
            <a:ext cx="12204720" cy="6822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7" descr="A close up of a logo&#10;&#10;Description automatically generated"/>
          <p:cNvPicPr/>
          <p:nvPr/>
        </p:nvPicPr>
        <p:blipFill>
          <a:blip r:embed="rId3"/>
          <a:srcRect l="5306" t="16082" r="50769" b="17485"/>
          <a:stretch/>
        </p:blipFill>
        <p:spPr>
          <a:xfrm>
            <a:off x="0" y="0"/>
            <a:ext cx="2647800" cy="8949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8" descr="A close up of a logo&#10;&#10;Description automatically generated"/>
          <p:cNvPicPr/>
          <p:nvPr/>
        </p:nvPicPr>
        <p:blipFill>
          <a:blip r:embed="rId4"/>
          <a:srcRect l="83969" t="24198" r="6068" b="24071"/>
          <a:stretch/>
        </p:blipFill>
        <p:spPr>
          <a:xfrm>
            <a:off x="10982160" y="0"/>
            <a:ext cx="1177200" cy="136620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6" descr="A picture containing sign, stop, reading, outdoor&#10;&#10;Description automatically generated"/>
          <p:cNvPicPr/>
          <p:nvPr/>
        </p:nvPicPr>
        <p:blipFill>
          <a:blip r:embed="rId5"/>
          <a:srcRect l="0" t="59906" r="0" b="1688"/>
          <a:stretch/>
        </p:blipFill>
        <p:spPr>
          <a:xfrm>
            <a:off x="0" y="6175440"/>
            <a:ext cx="12204720" cy="68220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2040" y="1825560"/>
            <a:ext cx="109616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213840" y="6356520"/>
            <a:ext cx="336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x-none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x-none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x-none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CA3F2-34BE-45B5-AE42-DF8C4C930F6D}" type="slidenum">
              <a:rPr b="0" lang="x-none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" descr="A picture containing sign, stop, reading, outdoor&#10;&#10;Description automatically generated"/>
          <p:cNvPicPr/>
          <p:nvPr/>
        </p:nvPicPr>
        <p:blipFill>
          <a:blip r:embed="rId2"/>
          <a:srcRect l="0" t="59906" r="0" b="1688"/>
          <a:stretch/>
        </p:blipFill>
        <p:spPr>
          <a:xfrm>
            <a:off x="0" y="6175440"/>
            <a:ext cx="12204720" cy="68220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7" descr="A close up of a logo&#10;&#10;Description automatically generated"/>
          <p:cNvPicPr/>
          <p:nvPr/>
        </p:nvPicPr>
        <p:blipFill>
          <a:blip r:embed="rId3"/>
          <a:srcRect l="5306" t="16082" r="50769" b="17485"/>
          <a:stretch/>
        </p:blipFill>
        <p:spPr>
          <a:xfrm>
            <a:off x="0" y="0"/>
            <a:ext cx="2647800" cy="89496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8" descr="A close up of a logo&#10;&#10;Description automatically generated"/>
          <p:cNvPicPr/>
          <p:nvPr/>
        </p:nvPicPr>
        <p:blipFill>
          <a:blip r:embed="rId4"/>
          <a:srcRect l="83969" t="24198" r="6068" b="24071"/>
          <a:stretch/>
        </p:blipFill>
        <p:spPr>
          <a:xfrm>
            <a:off x="10982160" y="0"/>
            <a:ext cx="1177200" cy="136620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7" descr="A picture containing sign, stop, reading, outdoor&#10;&#10;Description automatically generated"/>
          <p:cNvPicPr/>
          <p:nvPr/>
        </p:nvPicPr>
        <p:blipFill>
          <a:blip r:embed="rId5"/>
          <a:srcRect l="0" t="59906" r="0" b="1688"/>
          <a:stretch/>
        </p:blipFill>
        <p:spPr>
          <a:xfrm>
            <a:off x="0" y="6175440"/>
            <a:ext cx="12204720" cy="68220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x-non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7"/>
          </p:nvPr>
        </p:nvSpPr>
        <p:spPr>
          <a:xfrm>
            <a:off x="213840" y="6356520"/>
            <a:ext cx="336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x-none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x-none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x-none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0E1C52-CABC-4893-B024-39963FF40462}" type="slidenum">
              <a:rPr b="0" lang="x-none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10515600" cy="190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sr-RS" sz="4000" spc="-1" strike="noStrike">
                <a:solidFill>
                  <a:srgbClr val="000000"/>
                </a:solidFill>
                <a:latin typeface="Calibri Light"/>
              </a:rPr>
              <a:t>Automatska detekcija i optimizacija algoritma CRC u okviru kompajlerske infrastrukture LLVM</a:t>
            </a:r>
            <a:endParaRPr b="1" lang="x-none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523880" y="32004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Student: </a:t>
            </a:r>
            <a:r>
              <a:rPr b="1" lang="sr-RS" sz="2400" spc="-1" strike="noStrike">
                <a:solidFill>
                  <a:srgbClr val="000000"/>
                </a:solidFill>
                <a:latin typeface="Calibri"/>
              </a:rPr>
              <a:t>Petar Tešić 1064/2022 5I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Mentor: </a:t>
            </a:r>
            <a:r>
              <a:rPr b="1" lang="sr-RS" sz="2400" spc="-1" strike="noStrike">
                <a:solidFill>
                  <a:srgbClr val="000000"/>
                </a:solidFill>
                <a:latin typeface="Calibri"/>
              </a:rPr>
              <a:t>dr Milena Vujošević Janičić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Septembar, 2024.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x-none" sz="4400" spc="-1" strike="noStrike">
                <a:solidFill>
                  <a:srgbClr val="000000"/>
                </a:solidFill>
                <a:latin typeface="Calibri"/>
              </a:rPr>
              <a:t>Rezultati evaluacije</a:t>
            </a: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1523880" y="2149920"/>
            <a:ext cx="9144000" cy="333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x-none" sz="4200" spc="-1" strike="noStrike">
                <a:solidFill>
                  <a:srgbClr val="000000"/>
                </a:solidFill>
                <a:latin typeface="Calibri"/>
              </a:rPr>
              <a:t>Grafik sa rezultatima evaluacije</a:t>
            </a:r>
            <a:endParaRPr b="1" lang="x-none" sz="4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3314520" y="1895400"/>
            <a:ext cx="5562720" cy="42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92040" y="9144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x-none" sz="4400" spc="-1" strike="noStrike">
                <a:solidFill>
                  <a:srgbClr val="000000"/>
                </a:solidFill>
                <a:latin typeface="Calibri"/>
              </a:rPr>
              <a:t>Zaključak</a:t>
            </a: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592640"/>
            <a:ext cx="107442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</a:rPr>
              <a:t>Doprinos: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Predstavljanje ideje za reševanje problema prepoznavanja nekog algoritma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Kreiranje šablona za prepoznavanje otpornog na zamenu redosleda </a:t>
            </a: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nezavisnih instrukcija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Pokretanjem implementacije na IR nivou se u proseku postiže gotovo isto </a:t>
            </a: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poboljšanje od 35.1%.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r>
              <a:rPr b="1" lang="x-none" sz="2800" spc="-1" strike="noStrike">
                <a:solidFill>
                  <a:srgbClr val="000000"/>
                </a:solidFill>
                <a:latin typeface="Calibri"/>
              </a:rPr>
              <a:t>Dalji rad: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Unapređenje trenutnog šablona za prepoznavanje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Kreiranje novih šablona za prepoznavanje drugih verzija algoritma CRC kao </a:t>
            </a:r>
            <a:r>
              <a:rPr b="0" lang="x-none" sz="2000" spc="-1" strike="noStrike">
                <a:solidFill>
                  <a:srgbClr val="000000"/>
                </a:solidFill>
                <a:latin typeface="Calibri"/>
              </a:rPr>
              <a:t>i drugih algoritama</a:t>
            </a: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just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x-none" sz="20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417"/>
              </a:spcBef>
              <a:buNone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92040" y="1828800"/>
            <a:ext cx="10961640" cy="26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x-none" sz="4400" spc="-1" strike="noStrike">
                <a:solidFill>
                  <a:srgbClr val="000000"/>
                </a:solidFill>
                <a:latin typeface="Calibri"/>
              </a:rPr>
              <a:t>Hvala na pažnji! :)</a:t>
            </a:r>
            <a:br>
              <a:rPr sz="4400"/>
            </a:br>
            <a:br>
              <a:rPr sz="4400"/>
            </a:br>
            <a:r>
              <a:rPr b="1" lang="x-none" sz="4400" spc="-1" strike="noStrike">
                <a:solidFill>
                  <a:srgbClr val="000000"/>
                </a:solidFill>
                <a:latin typeface="Calibri"/>
              </a:rPr>
              <a:t>Pitanja?</a:t>
            </a:r>
            <a:br>
              <a:rPr sz="4400"/>
            </a:b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sr-RS" sz="4400" spc="-1" strike="noStrike">
                <a:solidFill>
                  <a:srgbClr val="000000"/>
                </a:solidFill>
                <a:latin typeface="Calibri Light"/>
              </a:rPr>
              <a:t>Pojmovi sadržani u naslovu rada</a:t>
            </a:r>
            <a:r>
              <a:rPr b="0" lang="sr-RS" sz="44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92040" y="2049840"/>
            <a:ext cx="109616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r-RS" sz="2800" spc="-1" strike="noStrike">
                <a:solidFill>
                  <a:srgbClr val="000000"/>
                </a:solidFill>
                <a:latin typeface="Calibri"/>
              </a:rPr>
              <a:t>Automatska detekcija i optimizacija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r-RS" sz="2800" spc="-1" strike="noStrike">
                <a:solidFill>
                  <a:srgbClr val="000000"/>
                </a:solidFill>
                <a:latin typeface="Calibri"/>
              </a:rPr>
              <a:t>Algoritam CRC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r-RS" sz="2800" spc="-1" strike="noStrike">
                <a:solidFill>
                  <a:srgbClr val="000000"/>
                </a:solidFill>
                <a:latin typeface="Calibri"/>
              </a:rPr>
              <a:t>Kompajlerska infrastruktura LLVM</a:t>
            </a: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x-none" sz="4400" spc="-1" strike="noStrike">
                <a:solidFill>
                  <a:srgbClr val="000000"/>
                </a:solidFill>
                <a:latin typeface="Calibri"/>
              </a:rPr>
              <a:t>Kompajlerska infrastruktura LLVM</a:t>
            </a: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457200" y="2057400"/>
            <a:ext cx="107442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Jedan od najpopularnijih kompilatora danas (uz GCC, GraalVM, RustC i dr.)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Projekat otvorenog koda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Zajednica inženjera okupljenih oko projekta LLVM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Modularna arhitektura, pogodan za uvođenje optimizacija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Prati strukturu modernih kompilatora 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Sastoji se od prednjeg, srednjeg i zadnjeg dela kompilatora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LLVM međureprezentacija</a:t>
            </a: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068760" y="3785400"/>
            <a:ext cx="3047040" cy="21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x-none" sz="3200" spc="-1" strike="noStrike">
                <a:solidFill>
                  <a:srgbClr val="000000"/>
                </a:solidFill>
                <a:latin typeface="Calibri"/>
              </a:rPr>
              <a:t>Proces prevođenja programa u okviru LLVM-a</a:t>
            </a:r>
            <a:endParaRPr b="1" lang="x-none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68360" y="2133360"/>
            <a:ext cx="10961640" cy="243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sr-RS" sz="4400" spc="-1" strike="noStrike">
                <a:solidFill>
                  <a:srgbClr val="000000"/>
                </a:solidFill>
                <a:latin typeface="Calibri Light"/>
              </a:rPr>
              <a:t>Algoritam CRC</a:t>
            </a: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239760" y="2049840"/>
            <a:ext cx="109616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Mehanizam za </a:t>
            </a:r>
            <a:r>
              <a:rPr b="1" lang="sr-RS" sz="2400" spc="-1" strike="noStrike">
                <a:solidFill>
                  <a:srgbClr val="000000"/>
                </a:solidFill>
                <a:latin typeface="Calibri"/>
              </a:rPr>
              <a:t>detekciju grešaka</a:t>
            </a: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 u podacima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O kojim podacima ovde govorimo?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r-RS" sz="2200" spc="-1" strike="noStrike">
                <a:solidFill>
                  <a:srgbClr val="000000"/>
                </a:solidFill>
                <a:latin typeface="Calibri"/>
              </a:rPr>
              <a:t>O podacima koji se šalju putem mreže</a:t>
            </a:r>
            <a:endParaRPr b="0" lang="x-non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Danas se ogroman broj informacija prenosi putem mreže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Neminovno dolazi do promena u bitovima podataka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Predlaže korišćenje kontrolnih bitova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x-none" sz="4200" spc="-1" strike="noStrike">
                <a:solidFill>
                  <a:srgbClr val="000000"/>
                </a:solidFill>
                <a:latin typeface="Calibri"/>
              </a:rPr>
              <a:t>Automatska detekcija i optimizacija </a:t>
            </a:r>
            <a:endParaRPr b="1" lang="x-none" sz="4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92040" y="1825560"/>
            <a:ext cx="11266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Prepoznavanje određenog obrasca u izvornom kodu nekog programa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U radu je prepoznavanje izvršeno na nivou LLVM međureprezentacije (LLVM IR nivou)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Motivacija za pokretanje ovog postupka?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x-none" sz="2400" spc="-1" strike="noStrike">
                <a:solidFill>
                  <a:srgbClr val="000000"/>
                </a:solidFill>
                <a:latin typeface="Calibri"/>
              </a:rPr>
              <a:t>Poboljšanje efikasnosti izvršavanja izvornog progama na krajnjem računaru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x-none" sz="2200" spc="-1" strike="noStrike">
                <a:solidFill>
                  <a:srgbClr val="000000"/>
                </a:solidFill>
                <a:latin typeface="Calibri"/>
              </a:rPr>
              <a:t>Poboljšanje vremenske, prostorne i energetske efikasnosti izvršavanja</a:t>
            </a:r>
            <a:endParaRPr b="0" lang="x-none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92040" y="950040"/>
            <a:ext cx="1096164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x-none" sz="4400" spc="-1" strike="noStrike">
                <a:solidFill>
                  <a:srgbClr val="000000"/>
                </a:solidFill>
                <a:latin typeface="Calibri"/>
              </a:rPr>
              <a:t>Problem:</a:t>
            </a: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92040" y="2286000"/>
            <a:ext cx="112665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Kako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prepozn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ati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implem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entaciju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algorit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ma CRC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u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okviru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kompila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tora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LLVM i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optimiz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ovati </a:t>
            </a:r>
            <a:r>
              <a:rPr b="1" lang="x-none" sz="3600" spc="-1" strike="noStrike">
                <a:solidFill>
                  <a:srgbClr val="000000"/>
                </a:solidFill>
                <a:latin typeface="Calibri"/>
              </a:rPr>
              <a:t>je?</a:t>
            </a:r>
            <a:endParaRPr b="1" lang="x-none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  <a:buNone/>
            </a:pPr>
            <a:r>
              <a:rPr b="1" lang="sr-RS" sz="4400" spc="-1" strike="noStrike">
                <a:solidFill>
                  <a:srgbClr val="000000"/>
                </a:solidFill>
                <a:latin typeface="Calibri Light"/>
              </a:rPr>
              <a:t>Predloženo rešenje</a:t>
            </a:r>
            <a:endParaRPr b="1" lang="x-non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5156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Uveden optimizacioni prolaz </a:t>
            </a:r>
            <a:r>
              <a:rPr b="1" lang="sr-RS" sz="2400" spc="-1" strike="noStrike">
                <a:solidFill>
                  <a:srgbClr val="000000"/>
                </a:solidFill>
                <a:latin typeface="Calibri"/>
              </a:rPr>
              <a:t>crc-recognition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r-RS" sz="2400" spc="-1" strike="noStrike">
                <a:solidFill>
                  <a:srgbClr val="000000"/>
                </a:solidFill>
                <a:latin typeface="Calibri"/>
              </a:rPr>
              <a:t>Implementacija na IR nivou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RS" sz="2200" spc="-1" strike="noStrike">
                <a:solidFill>
                  <a:srgbClr val="000000"/>
                </a:solidFill>
                <a:latin typeface="Calibri"/>
              </a:rPr>
              <a:t>Upotrebljiva na svim procesorskim arhitekturama</a:t>
            </a:r>
            <a:endParaRPr b="0" lang="x-non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sr-RS" sz="2400" spc="-1" strike="noStrike">
                <a:solidFill>
                  <a:srgbClr val="000000"/>
                </a:solidFill>
                <a:latin typeface="Calibri"/>
              </a:rPr>
              <a:t>Implementacija pomoću intrinzičkih funkcija</a:t>
            </a: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r-RS" sz="2200" spc="-1" strike="noStrike">
                <a:solidFill>
                  <a:srgbClr val="000000"/>
                </a:solidFill>
                <a:latin typeface="Calibri"/>
              </a:rPr>
              <a:t>Upotrebljiva na procesorskoj arhitekturi RISC-V</a:t>
            </a:r>
            <a:endParaRPr b="0" lang="x-none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RS" sz="2400" spc="-1" strike="noStrike">
                <a:solidFill>
                  <a:srgbClr val="000000"/>
                </a:solidFill>
                <a:latin typeface="Calibri"/>
              </a:rPr>
              <a:t>Demo prikaz pokretanja implementacije</a:t>
            </a:r>
            <a:endParaRPr b="0" lang="x-none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x-non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92040" y="1008000"/>
            <a:ext cx="1096164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x-none" sz="4000" spc="-1" strike="noStrike">
                <a:solidFill>
                  <a:srgbClr val="000000"/>
                </a:solidFill>
                <a:latin typeface="Calibri"/>
              </a:rPr>
              <a:t>Rezultati pokretanja implementacije</a:t>
            </a:r>
            <a:endParaRPr b="1" lang="x-none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1948680"/>
            <a:ext cx="5715000" cy="399492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6128280" y="2286000"/>
            <a:ext cx="6063840" cy="251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Application>LibreOffice/7.3.7.2$Linux_X86_64 LibreOffice_project/30$Build-2</Application>
  <AppVersion>15.0000</AppVersion>
  <Words>8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2020-06-23T11:51:33Z</dcterms:created>
  <dc:creator>Dragana Ilic</dc:creator>
  <dc:description/>
  <dc:language>en-US</dc:language>
  <cp:lastModifiedBy/>
  <dcterms:modified xsi:type="dcterms:W3CDTF">2024-09-19T14:56:19Z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3</vt:i4>
  </property>
</Properties>
</file>