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7" d="100"/>
          <a:sy n="107"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6/5/2014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346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6/5/2014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18899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6/5/2014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70030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6/5/2014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0759085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6/5/2014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04096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CF1133-3259-4C45-BABA-5B62D9C6F78D}" type="datetimeFigureOut">
              <a:rPr lang="en-US" smtClean="0"/>
              <a:t>6/5/2014</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76332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CF1133-3259-4C45-BABA-5B62D9C6F78D}" type="datetimeFigureOut">
              <a:rPr lang="en-US" smtClean="0"/>
              <a:t>6/5/2014</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29076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6/5/2014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86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6/5/2014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275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6/5/2014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256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6/5/2014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103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6/5/2014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9912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6/5/2014</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666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76FB7AA-4A53-424F-AD41-70827B6504BA}" type="datetimeFigureOut">
              <a:rPr lang="en-US" smtClean="0"/>
              <a:t>6/5/2014</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822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884882-FB12-4BC8-9960-9AD8104D7FAE}" type="datetimeFigureOut">
              <a:rPr lang="en-US" smtClean="0"/>
              <a:t>6/5/2014</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615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7D1BD23-6E54-4D9D-AD88-A2813C73CC25}" type="datetimeFigureOut">
              <a:rPr lang="en-US" smtClean="0"/>
              <a:t>6/5/2014</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6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6/5/2014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978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CF1133-3259-4C45-BABA-5B62D9C6F78D}" type="datetimeFigureOut">
              <a:rPr lang="en-US" smtClean="0"/>
              <a:t>6/5/2014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6139463"/>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tsupport@snooze.com.a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4400" i="1" dirty="0">
                <a:effectLst/>
              </a:rPr>
              <a:t>A Guide to Effective Customer Communication</a:t>
            </a:r>
          </a:p>
        </p:txBody>
      </p:sp>
      <p:sp>
        <p:nvSpPr>
          <p:cNvPr id="3" name="Subtitle 2"/>
          <p:cNvSpPr>
            <a:spLocks noGrp="1"/>
          </p:cNvSpPr>
          <p:nvPr>
            <p:ph type="subTitle" idx="1"/>
          </p:nvPr>
        </p:nvSpPr>
        <p:spPr/>
        <p:txBody>
          <a:bodyPr/>
          <a:lstStyle/>
          <a:p>
            <a:r>
              <a:rPr lang="en-AU" dirty="0" smtClean="0"/>
              <a:t>SNOOZE IT</a:t>
            </a:r>
            <a:endParaRPr lang="en-AU" dirty="0"/>
          </a:p>
        </p:txBody>
      </p:sp>
    </p:spTree>
    <p:extLst>
      <p:ext uri="{BB962C8B-B14F-4D97-AF65-F5344CB8AC3E}">
        <p14:creationId xmlns:p14="http://schemas.microsoft.com/office/powerpoint/2010/main" val="922526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HELPDESK – HEEEELLPPP!!!!</a:t>
            </a:r>
            <a:endParaRPr lang="en-AU" dirty="0"/>
          </a:p>
        </p:txBody>
      </p:sp>
      <p:sp>
        <p:nvSpPr>
          <p:cNvPr id="3" name="Content Placeholder 2"/>
          <p:cNvSpPr>
            <a:spLocks noGrp="1"/>
          </p:cNvSpPr>
          <p:nvPr>
            <p:ph idx="1"/>
          </p:nvPr>
        </p:nvSpPr>
        <p:spPr>
          <a:xfrm>
            <a:off x="1103312" y="1335742"/>
            <a:ext cx="8946541" cy="4912658"/>
          </a:xfrm>
        </p:spPr>
        <p:txBody>
          <a:bodyPr>
            <a:normAutofit/>
          </a:bodyPr>
          <a:lstStyle/>
          <a:p>
            <a:r>
              <a:rPr lang="en-AU" dirty="0" smtClean="0"/>
              <a:t>The Helpdesk has been implemented to help all of us.</a:t>
            </a:r>
          </a:p>
          <a:p>
            <a:r>
              <a:rPr lang="en-AU" dirty="0" smtClean="0"/>
              <a:t>It is there for “Customers” to log tickets directly online, or by Emailing to </a:t>
            </a:r>
            <a:r>
              <a:rPr lang="en-AU" dirty="0" smtClean="0">
                <a:hlinkClick r:id="rId2"/>
              </a:rPr>
              <a:t>itsupport@snooze.com.au</a:t>
            </a:r>
            <a:r>
              <a:rPr lang="en-AU" dirty="0" smtClean="0"/>
              <a:t> </a:t>
            </a:r>
          </a:p>
          <a:p>
            <a:r>
              <a:rPr lang="en-AU" dirty="0" smtClean="0"/>
              <a:t>If a Store cannot log a job and you receive a call directly we expect that you as the IT Service desk log the job for them following the same simple steps they would/should have used.</a:t>
            </a:r>
          </a:p>
          <a:p>
            <a:r>
              <a:rPr lang="en-AU" dirty="0" smtClean="0"/>
              <a:t>The helpdesk is there to assist us to communicate with stores and franchisees and for them to communicate with us.  Don’t forget you can search the Helpdesk to find issues and resolutions of past jobs.</a:t>
            </a:r>
          </a:p>
          <a:p>
            <a:r>
              <a:rPr lang="en-AU" dirty="0" smtClean="0"/>
              <a:t>On that note – Make sure if you are working on any tickets that you update both the Status and any comments, attachments, etc</a:t>
            </a:r>
            <a:r>
              <a:rPr lang="en-AU" dirty="0" smtClean="0"/>
              <a:t>.</a:t>
            </a:r>
          </a:p>
          <a:p>
            <a:r>
              <a:rPr lang="en-AU" dirty="0" smtClean="0"/>
              <a:t>And get back to the Store/Franchisee/Support centre staff on the phone to confirm the issue is fixed or being dealt with.</a:t>
            </a:r>
            <a:endParaRPr lang="en-AU" dirty="0"/>
          </a:p>
        </p:txBody>
      </p:sp>
    </p:spTree>
    <p:extLst>
      <p:ext uri="{BB962C8B-B14F-4D97-AF65-F5344CB8AC3E}">
        <p14:creationId xmlns:p14="http://schemas.microsoft.com/office/powerpoint/2010/main" val="185571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sz="4000" b="1" dirty="0"/>
              <a:t>Message taking (presently appearing to be a major sticking point for Snooze IT)</a:t>
            </a:r>
            <a:r>
              <a:rPr lang="en-AU" b="1" dirty="0"/>
              <a:t/>
            </a:r>
            <a:br>
              <a:rPr lang="en-AU" b="1" dirty="0"/>
            </a:br>
            <a:endParaRPr lang="en-AU" dirty="0"/>
          </a:p>
        </p:txBody>
      </p:sp>
      <p:sp>
        <p:nvSpPr>
          <p:cNvPr id="3" name="Content Placeholder 2"/>
          <p:cNvSpPr>
            <a:spLocks noGrp="1"/>
          </p:cNvSpPr>
          <p:nvPr>
            <p:ph idx="1"/>
          </p:nvPr>
        </p:nvSpPr>
        <p:spPr/>
        <p:txBody>
          <a:bodyPr>
            <a:normAutofit fontScale="92500" lnSpcReduction="10000"/>
          </a:bodyPr>
          <a:lstStyle/>
          <a:p>
            <a:pPr marL="0" indent="0">
              <a:buNone/>
            </a:pPr>
            <a:r>
              <a:rPr lang="en-AU" dirty="0"/>
              <a:t>It is vital to collect all the relevant information when you are taking messages for other people. The following checklist will help you to make sure you haven't forgotten anything.</a:t>
            </a:r>
          </a:p>
          <a:p>
            <a:pPr lvl="0"/>
            <a:r>
              <a:rPr lang="en-AU" dirty="0"/>
              <a:t>Who the call is for </a:t>
            </a:r>
          </a:p>
          <a:p>
            <a:pPr lvl="0"/>
            <a:r>
              <a:rPr lang="en-AU" dirty="0"/>
              <a:t>The date and time of the call </a:t>
            </a:r>
          </a:p>
          <a:p>
            <a:pPr lvl="0"/>
            <a:r>
              <a:rPr lang="en-AU" dirty="0"/>
              <a:t>Name of caller and company </a:t>
            </a:r>
          </a:p>
          <a:p>
            <a:pPr lvl="0"/>
            <a:r>
              <a:rPr lang="en-AU" dirty="0"/>
              <a:t>Their telephone/fax number </a:t>
            </a:r>
          </a:p>
          <a:p>
            <a:pPr lvl="0"/>
            <a:r>
              <a:rPr lang="en-AU" dirty="0"/>
              <a:t>Reason for the call / is the call urgent? </a:t>
            </a:r>
          </a:p>
          <a:p>
            <a:pPr lvl="0"/>
            <a:r>
              <a:rPr lang="en-AU" dirty="0"/>
              <a:t>A convenient time to return the call </a:t>
            </a:r>
          </a:p>
          <a:p>
            <a:pPr lvl="0"/>
            <a:r>
              <a:rPr lang="en-AU" dirty="0"/>
              <a:t>Your name </a:t>
            </a:r>
          </a:p>
          <a:p>
            <a:r>
              <a:rPr lang="en-AU" dirty="0"/>
              <a:t>Details of anything you have agreed with the caller </a:t>
            </a:r>
          </a:p>
        </p:txBody>
      </p:sp>
    </p:spTree>
    <p:extLst>
      <p:ext uri="{BB962C8B-B14F-4D97-AF65-F5344CB8AC3E}">
        <p14:creationId xmlns:p14="http://schemas.microsoft.com/office/powerpoint/2010/main" val="423335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Handling problems and </a:t>
            </a:r>
            <a:r>
              <a:rPr lang="en-AU" b="1" dirty="0" smtClean="0"/>
              <a:t>complaints</a:t>
            </a:r>
            <a:endParaRPr lang="en-AU" dirty="0"/>
          </a:p>
        </p:txBody>
      </p:sp>
      <p:sp>
        <p:nvSpPr>
          <p:cNvPr id="3" name="Content Placeholder 2"/>
          <p:cNvSpPr>
            <a:spLocks noGrp="1"/>
          </p:cNvSpPr>
          <p:nvPr>
            <p:ph idx="1"/>
          </p:nvPr>
        </p:nvSpPr>
        <p:spPr/>
        <p:txBody>
          <a:bodyPr/>
          <a:lstStyle/>
          <a:p>
            <a:r>
              <a:rPr lang="en-AU" dirty="0"/>
              <a:t>When you are handling difficult situations it is important to keep calm and not let your emotions get the better of you. In many ways a complaint is an opportunity - the chance to show you can put things right. A customer whose complaint is successfully resolved will have a strong sense of loyalty.</a:t>
            </a:r>
          </a:p>
          <a:p>
            <a:endParaRPr lang="en-AU" dirty="0"/>
          </a:p>
        </p:txBody>
      </p:sp>
    </p:spTree>
    <p:extLst>
      <p:ext uri="{BB962C8B-B14F-4D97-AF65-F5344CB8AC3E}">
        <p14:creationId xmlns:p14="http://schemas.microsoft.com/office/powerpoint/2010/main" val="126071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Handling problems and </a:t>
            </a:r>
            <a:r>
              <a:rPr lang="en-AU" b="1" dirty="0" smtClean="0"/>
              <a:t>complaints (cont.)</a:t>
            </a:r>
            <a:endParaRPr lang="en-AU" dirty="0"/>
          </a:p>
        </p:txBody>
      </p:sp>
      <p:sp>
        <p:nvSpPr>
          <p:cNvPr id="3" name="Content Placeholder 2"/>
          <p:cNvSpPr>
            <a:spLocks noGrp="1"/>
          </p:cNvSpPr>
          <p:nvPr>
            <p:ph idx="1"/>
          </p:nvPr>
        </p:nvSpPr>
        <p:spPr/>
        <p:txBody>
          <a:bodyPr>
            <a:normAutofit lnSpcReduction="10000"/>
          </a:bodyPr>
          <a:lstStyle/>
          <a:p>
            <a:pPr lvl="0"/>
            <a:r>
              <a:rPr lang="en-AU" dirty="0"/>
              <a:t>Try and establish some rapport with the caller </a:t>
            </a:r>
          </a:p>
          <a:p>
            <a:pPr lvl="0"/>
            <a:r>
              <a:rPr lang="en-AU" dirty="0"/>
              <a:t>Use their name and recognise their importance </a:t>
            </a:r>
          </a:p>
          <a:p>
            <a:pPr lvl="0"/>
            <a:r>
              <a:rPr lang="en-AU" dirty="0"/>
              <a:t>Let the person explain and listen carefully </a:t>
            </a:r>
          </a:p>
          <a:p>
            <a:pPr lvl="0"/>
            <a:r>
              <a:rPr lang="en-AU" dirty="0"/>
              <a:t>Get all the facts and take notes </a:t>
            </a:r>
          </a:p>
          <a:p>
            <a:pPr lvl="0"/>
            <a:r>
              <a:rPr lang="en-AU" dirty="0"/>
              <a:t>Direct the conversation away from emotion </a:t>
            </a:r>
          </a:p>
          <a:p>
            <a:pPr lvl="0"/>
            <a:r>
              <a:rPr lang="en-AU" dirty="0"/>
              <a:t>Avoid defensive reactions </a:t>
            </a:r>
          </a:p>
          <a:p>
            <a:pPr lvl="0"/>
            <a:r>
              <a:rPr lang="en-AU" dirty="0"/>
              <a:t>Try and develop a solution giving a time frame and your actions </a:t>
            </a:r>
          </a:p>
          <a:p>
            <a:pPr lvl="0"/>
            <a:r>
              <a:rPr lang="en-AU" b="1" u="sng" dirty="0">
                <a:solidFill>
                  <a:schemeClr val="bg1"/>
                </a:solidFill>
              </a:rPr>
              <a:t>Make a commitment to follow up </a:t>
            </a:r>
            <a:endParaRPr lang="en-AU" b="1" dirty="0">
              <a:solidFill>
                <a:schemeClr val="bg1"/>
              </a:solidFill>
            </a:endParaRPr>
          </a:p>
          <a:p>
            <a:pPr lvl="0"/>
            <a:r>
              <a:rPr lang="en-AU" b="1" u="sng" dirty="0">
                <a:solidFill>
                  <a:schemeClr val="bg1"/>
                </a:solidFill>
              </a:rPr>
              <a:t>Get agreement to your solution</a:t>
            </a:r>
            <a:r>
              <a:rPr lang="en-AU" dirty="0"/>
              <a:t> </a:t>
            </a:r>
          </a:p>
          <a:p>
            <a:pPr lvl="0"/>
            <a:r>
              <a:rPr lang="en-AU" dirty="0"/>
              <a:t>Thank the person for calling </a:t>
            </a:r>
          </a:p>
          <a:p>
            <a:endParaRPr lang="en-AU" dirty="0"/>
          </a:p>
        </p:txBody>
      </p:sp>
    </p:spTree>
    <p:extLst>
      <p:ext uri="{BB962C8B-B14F-4D97-AF65-F5344CB8AC3E}">
        <p14:creationId xmlns:p14="http://schemas.microsoft.com/office/powerpoint/2010/main" val="303611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Be </a:t>
            </a:r>
            <a:r>
              <a:rPr lang="en-AU" b="1" dirty="0" smtClean="0"/>
              <a:t>positive</a:t>
            </a:r>
            <a:endParaRPr lang="en-AU" dirty="0"/>
          </a:p>
        </p:txBody>
      </p:sp>
      <p:sp>
        <p:nvSpPr>
          <p:cNvPr id="3" name="Content Placeholder 2"/>
          <p:cNvSpPr>
            <a:spLocks noGrp="1"/>
          </p:cNvSpPr>
          <p:nvPr>
            <p:ph idx="1"/>
          </p:nvPr>
        </p:nvSpPr>
        <p:spPr/>
        <p:txBody>
          <a:bodyPr/>
          <a:lstStyle/>
          <a:p>
            <a:r>
              <a:rPr lang="en-AU" dirty="0"/>
              <a:t>If you are in the front line of communication then it is vital that you have a positive attitude because it is clearly reflected in both your voice and in the way you behave with others. Not only will a positive approach make you feel good it will also get a positive response from others.</a:t>
            </a:r>
          </a:p>
          <a:p>
            <a:pPr marL="0" indent="0">
              <a:buNone/>
            </a:pPr>
            <a:endParaRPr lang="en-AU" dirty="0"/>
          </a:p>
        </p:txBody>
      </p:sp>
    </p:spTree>
    <p:extLst>
      <p:ext uri="{BB962C8B-B14F-4D97-AF65-F5344CB8AC3E}">
        <p14:creationId xmlns:p14="http://schemas.microsoft.com/office/powerpoint/2010/main" val="1753423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a:t>A well known business guru was recently asked what the three most important factors were for a business to be successful. His reply was 'Communication, Communication and Communication.'</a:t>
            </a:r>
          </a:p>
          <a:p>
            <a:pPr marL="0" indent="0">
              <a:buNone/>
            </a:pPr>
            <a:endParaRPr lang="en-AU" dirty="0"/>
          </a:p>
        </p:txBody>
      </p:sp>
    </p:spTree>
    <p:extLst>
      <p:ext uri="{BB962C8B-B14F-4D97-AF65-F5344CB8AC3E}">
        <p14:creationId xmlns:p14="http://schemas.microsoft.com/office/powerpoint/2010/main" val="142827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Customer clout</a:t>
            </a:r>
            <a:br>
              <a:rPr lang="en-AU" b="1" dirty="0"/>
            </a:br>
            <a:endParaRPr lang="en-AU" dirty="0"/>
          </a:p>
        </p:txBody>
      </p:sp>
      <p:sp>
        <p:nvSpPr>
          <p:cNvPr id="3" name="Content Placeholder 2"/>
          <p:cNvSpPr>
            <a:spLocks noGrp="1"/>
          </p:cNvSpPr>
          <p:nvPr>
            <p:ph idx="1"/>
          </p:nvPr>
        </p:nvSpPr>
        <p:spPr/>
        <p:txBody>
          <a:bodyPr>
            <a:normAutofit/>
          </a:bodyPr>
          <a:lstStyle/>
          <a:p>
            <a:r>
              <a:rPr lang="en-AU" dirty="0"/>
              <a:t>We live in an era where the customer is king. Gone are the days when customers were thought of as an interruption or that answering their queries was doing them a favour.  For the Snooze Support Centre our first line customers are the Stores and Support Centre Staff.  What we do, and hopefully do well ultimately effects the customers that keep our business running. </a:t>
            </a:r>
          </a:p>
          <a:p>
            <a:r>
              <a:rPr lang="en-AU" dirty="0"/>
              <a:t>Nowadays good customer service provides an organisation with its competitive edge and customers expect to be dealt with professionally and competently. Whether you are involved with customers on the telephone or deal with them direct, the following common sense guidelines will help you to make the right impression and give your customers what they are looking for.</a:t>
            </a:r>
          </a:p>
          <a:p>
            <a:endParaRPr lang="en-AU" dirty="0"/>
          </a:p>
        </p:txBody>
      </p:sp>
    </p:spTree>
    <p:extLst>
      <p:ext uri="{BB962C8B-B14F-4D97-AF65-F5344CB8AC3E}">
        <p14:creationId xmlns:p14="http://schemas.microsoft.com/office/powerpoint/2010/main" val="84929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Image wreckers</a:t>
            </a:r>
            <a:br>
              <a:rPr lang="en-AU" b="1" dirty="0"/>
            </a:br>
            <a:endParaRPr lang="en-AU" dirty="0"/>
          </a:p>
        </p:txBody>
      </p:sp>
      <p:sp>
        <p:nvSpPr>
          <p:cNvPr id="3" name="Content Placeholder 2"/>
          <p:cNvSpPr>
            <a:spLocks noGrp="1"/>
          </p:cNvSpPr>
          <p:nvPr>
            <p:ph idx="1"/>
          </p:nvPr>
        </p:nvSpPr>
        <p:spPr/>
        <p:txBody>
          <a:bodyPr>
            <a:normAutofit fontScale="92500" lnSpcReduction="20000"/>
          </a:bodyPr>
          <a:lstStyle/>
          <a:p>
            <a:r>
              <a:rPr lang="en-AU" dirty="0"/>
              <a:t>If you answer the telephone or if you greet visitors you need to beware of ruining professional images with comments that often give the wrong impression such as:</a:t>
            </a:r>
          </a:p>
          <a:p>
            <a:pPr lvl="0"/>
            <a:r>
              <a:rPr lang="en-AU" dirty="0"/>
              <a:t>They are still at lunch (they're taking a long break) </a:t>
            </a:r>
          </a:p>
          <a:p>
            <a:pPr lvl="0"/>
            <a:r>
              <a:rPr lang="en-AU" dirty="0"/>
              <a:t>They are not in yet (they're late) </a:t>
            </a:r>
          </a:p>
          <a:p>
            <a:pPr lvl="0"/>
            <a:r>
              <a:rPr lang="en-AU" dirty="0"/>
              <a:t>They have left already (they've slipped off early) </a:t>
            </a:r>
          </a:p>
          <a:p>
            <a:pPr lvl="0"/>
            <a:r>
              <a:rPr lang="en-AU" dirty="0"/>
              <a:t>She's at the dentist (this is too personal) </a:t>
            </a:r>
          </a:p>
          <a:p>
            <a:pPr lvl="0"/>
            <a:r>
              <a:rPr lang="en-AU" dirty="0"/>
              <a:t>He's just popped out (and does so all the time) </a:t>
            </a:r>
          </a:p>
          <a:p>
            <a:pPr lvl="0"/>
            <a:r>
              <a:rPr lang="en-AU" dirty="0"/>
              <a:t>I don't know where he is (internal communication is bad) </a:t>
            </a:r>
          </a:p>
          <a:p>
            <a:pPr lvl="0"/>
            <a:r>
              <a:rPr lang="en-AU" dirty="0"/>
              <a:t>They are tied up (they are too busy to talk to you) </a:t>
            </a:r>
          </a:p>
          <a:p>
            <a:r>
              <a:rPr lang="en-AU" dirty="0"/>
              <a:t>It is far easier and much more professional to say: </a:t>
            </a:r>
            <a:r>
              <a:rPr lang="en-AU" b="1" u="sng" dirty="0">
                <a:solidFill>
                  <a:schemeClr val="bg1"/>
                </a:solidFill>
              </a:rPr>
              <a:t>He's not available at the moment - may I get him to call you back, or can I help you with something etc</a:t>
            </a:r>
            <a:r>
              <a:rPr lang="en-AU" b="1" u="sng" dirty="0" smtClean="0">
                <a:solidFill>
                  <a:schemeClr val="bg1"/>
                </a:solidFill>
              </a:rPr>
              <a:t>.</a:t>
            </a:r>
            <a:endParaRPr lang="en-AU" b="1" u="sng" dirty="0">
              <a:solidFill>
                <a:schemeClr val="bg1"/>
              </a:solidFill>
            </a:endParaRPr>
          </a:p>
        </p:txBody>
      </p:sp>
    </p:spTree>
    <p:extLst>
      <p:ext uri="{BB962C8B-B14F-4D97-AF65-F5344CB8AC3E}">
        <p14:creationId xmlns:p14="http://schemas.microsoft.com/office/powerpoint/2010/main" val="206338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Top six telephone frustrations!</a:t>
            </a:r>
            <a:br>
              <a:rPr lang="en-AU" b="1" dirty="0"/>
            </a:br>
            <a:endParaRPr lang="en-AU" dirty="0"/>
          </a:p>
        </p:txBody>
      </p:sp>
      <p:sp>
        <p:nvSpPr>
          <p:cNvPr id="3" name="Content Placeholder 2"/>
          <p:cNvSpPr>
            <a:spLocks noGrp="1"/>
          </p:cNvSpPr>
          <p:nvPr>
            <p:ph idx="1"/>
          </p:nvPr>
        </p:nvSpPr>
        <p:spPr/>
        <p:txBody>
          <a:bodyPr/>
          <a:lstStyle/>
          <a:p>
            <a:pPr lvl="0"/>
            <a:r>
              <a:rPr lang="en-AU" dirty="0"/>
              <a:t>Being cut off or put through to the wrong person </a:t>
            </a:r>
          </a:p>
          <a:p>
            <a:pPr lvl="0"/>
            <a:r>
              <a:rPr lang="en-AU" dirty="0"/>
              <a:t>Being left hanging on with no explanation </a:t>
            </a:r>
          </a:p>
          <a:p>
            <a:pPr lvl="0"/>
            <a:r>
              <a:rPr lang="en-AU" dirty="0"/>
              <a:t>Not knowing who you are talking to and if they can help </a:t>
            </a:r>
          </a:p>
          <a:p>
            <a:pPr lvl="0"/>
            <a:r>
              <a:rPr lang="en-AU" dirty="0"/>
              <a:t>Being asked lots of questions </a:t>
            </a:r>
          </a:p>
          <a:p>
            <a:pPr lvl="0"/>
            <a:r>
              <a:rPr lang="en-AU" dirty="0"/>
              <a:t>Not being given the chance to explain yourself </a:t>
            </a:r>
          </a:p>
          <a:p>
            <a:pPr lvl="0"/>
            <a:r>
              <a:rPr lang="en-AU" dirty="0"/>
              <a:t>Being called at an inconvenient time </a:t>
            </a:r>
          </a:p>
          <a:p>
            <a:endParaRPr lang="en-AU" dirty="0"/>
          </a:p>
        </p:txBody>
      </p:sp>
    </p:spTree>
    <p:extLst>
      <p:ext uri="{BB962C8B-B14F-4D97-AF65-F5344CB8AC3E}">
        <p14:creationId xmlns:p14="http://schemas.microsoft.com/office/powerpoint/2010/main" val="145443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Service </a:t>
            </a:r>
            <a:r>
              <a:rPr lang="en-AU" b="1" dirty="0" smtClean="0"/>
              <a:t>standards</a:t>
            </a:r>
            <a:endParaRPr lang="en-AU" dirty="0"/>
          </a:p>
        </p:txBody>
      </p:sp>
      <p:sp>
        <p:nvSpPr>
          <p:cNvPr id="3" name="Content Placeholder 2"/>
          <p:cNvSpPr>
            <a:spLocks noGrp="1"/>
          </p:cNvSpPr>
          <p:nvPr>
            <p:ph idx="1"/>
          </p:nvPr>
        </p:nvSpPr>
        <p:spPr/>
        <p:txBody>
          <a:bodyPr/>
          <a:lstStyle/>
          <a:p>
            <a:r>
              <a:rPr lang="en-AU" dirty="0"/>
              <a:t>Think about what is meant by good service. It involves many different qualities and will depend on the circumstances involved but whatever business you are in, there are a number of basic good practices which should be taken on board.</a:t>
            </a:r>
          </a:p>
          <a:p>
            <a:endParaRPr lang="en-AU" dirty="0"/>
          </a:p>
        </p:txBody>
      </p:sp>
    </p:spTree>
    <p:extLst>
      <p:ext uri="{BB962C8B-B14F-4D97-AF65-F5344CB8AC3E}">
        <p14:creationId xmlns:p14="http://schemas.microsoft.com/office/powerpoint/2010/main" val="106918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Be </a:t>
            </a:r>
            <a:r>
              <a:rPr lang="en-AU" b="1" dirty="0" smtClean="0"/>
              <a:t>courteous</a:t>
            </a:r>
            <a:endParaRPr lang="en-AU" dirty="0"/>
          </a:p>
        </p:txBody>
      </p:sp>
      <p:sp>
        <p:nvSpPr>
          <p:cNvPr id="3" name="Content Placeholder 2"/>
          <p:cNvSpPr>
            <a:spLocks noGrp="1"/>
          </p:cNvSpPr>
          <p:nvPr>
            <p:ph idx="1"/>
          </p:nvPr>
        </p:nvSpPr>
        <p:spPr/>
        <p:txBody>
          <a:bodyPr/>
          <a:lstStyle/>
          <a:p>
            <a:pPr lvl="0"/>
            <a:r>
              <a:rPr lang="en-AU" dirty="0"/>
              <a:t>Identify yourself and listen without interrupting </a:t>
            </a:r>
          </a:p>
          <a:p>
            <a:pPr lvl="0"/>
            <a:r>
              <a:rPr lang="en-AU" dirty="0"/>
              <a:t>Respond as necessary </a:t>
            </a:r>
          </a:p>
          <a:p>
            <a:pPr lvl="0"/>
            <a:r>
              <a:rPr lang="en-AU" dirty="0"/>
              <a:t>Stop talking if interrupted </a:t>
            </a:r>
          </a:p>
          <a:p>
            <a:pPr lvl="0"/>
            <a:r>
              <a:rPr lang="en-AU" dirty="0"/>
              <a:t>Give prompt service with the minimum of delay </a:t>
            </a:r>
          </a:p>
          <a:p>
            <a:pPr lvl="0"/>
            <a:r>
              <a:rPr lang="en-AU" dirty="0"/>
              <a:t>Don't keep the caller hanging on the line without going back to them </a:t>
            </a:r>
          </a:p>
          <a:p>
            <a:pPr marL="0" indent="0">
              <a:buNone/>
            </a:pPr>
            <a:endParaRPr lang="en-AU" dirty="0"/>
          </a:p>
        </p:txBody>
      </p:sp>
    </p:spTree>
    <p:extLst>
      <p:ext uri="{BB962C8B-B14F-4D97-AF65-F5344CB8AC3E}">
        <p14:creationId xmlns:p14="http://schemas.microsoft.com/office/powerpoint/2010/main" val="333391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Be friendly and </a:t>
            </a:r>
            <a:r>
              <a:rPr lang="en-AU" b="1" dirty="0" smtClean="0"/>
              <a:t>helpful</a:t>
            </a:r>
            <a:endParaRPr lang="en-AU" dirty="0"/>
          </a:p>
        </p:txBody>
      </p:sp>
      <p:sp>
        <p:nvSpPr>
          <p:cNvPr id="3" name="Content Placeholder 2"/>
          <p:cNvSpPr>
            <a:spLocks noGrp="1"/>
          </p:cNvSpPr>
          <p:nvPr>
            <p:ph idx="1"/>
          </p:nvPr>
        </p:nvSpPr>
        <p:spPr/>
        <p:txBody>
          <a:bodyPr/>
          <a:lstStyle/>
          <a:p>
            <a:pPr lvl="0"/>
            <a:r>
              <a:rPr lang="en-AU" dirty="0"/>
              <a:t>Speak clearly and with a smile (yes, you can "hear" a smile!) </a:t>
            </a:r>
          </a:p>
          <a:p>
            <a:pPr lvl="0"/>
            <a:r>
              <a:rPr lang="en-AU" dirty="0"/>
              <a:t>Be aware of how important your voice is in conveying a friendly personality </a:t>
            </a:r>
          </a:p>
          <a:p>
            <a:pPr lvl="0"/>
            <a:r>
              <a:rPr lang="en-AU" dirty="0"/>
              <a:t>Be enthusiastic and show an interest </a:t>
            </a:r>
          </a:p>
          <a:p>
            <a:pPr lvl="0"/>
            <a:r>
              <a:rPr lang="en-AU" dirty="0"/>
              <a:t>Be sincere in your attempts to help </a:t>
            </a:r>
          </a:p>
          <a:p>
            <a:pPr lvl="0"/>
            <a:r>
              <a:rPr lang="en-AU" dirty="0"/>
              <a:t>Never lose your cool </a:t>
            </a:r>
          </a:p>
          <a:p>
            <a:pPr lvl="0"/>
            <a:r>
              <a:rPr lang="en-AU" dirty="0"/>
              <a:t>If you promise to take certain action do it as agreed </a:t>
            </a:r>
          </a:p>
          <a:p>
            <a:r>
              <a:rPr lang="en-AU" dirty="0"/>
              <a:t>Deal with any problems </a:t>
            </a:r>
            <a:r>
              <a:rPr lang="en-AU" dirty="0" smtClean="0"/>
              <a:t>diplomatically</a:t>
            </a:r>
            <a:endParaRPr lang="en-AU" dirty="0"/>
          </a:p>
        </p:txBody>
      </p:sp>
    </p:spTree>
    <p:extLst>
      <p:ext uri="{BB962C8B-B14F-4D97-AF65-F5344CB8AC3E}">
        <p14:creationId xmlns:p14="http://schemas.microsoft.com/office/powerpoint/2010/main" val="404322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Learn to </a:t>
            </a:r>
            <a:r>
              <a:rPr lang="en-AU" b="1" dirty="0" smtClean="0"/>
              <a:t>listen</a:t>
            </a:r>
            <a:endParaRPr lang="en-AU" dirty="0"/>
          </a:p>
        </p:txBody>
      </p:sp>
      <p:sp>
        <p:nvSpPr>
          <p:cNvPr id="3" name="Content Placeholder 2"/>
          <p:cNvSpPr>
            <a:spLocks noGrp="1"/>
          </p:cNvSpPr>
          <p:nvPr>
            <p:ph idx="1"/>
          </p:nvPr>
        </p:nvSpPr>
        <p:spPr/>
        <p:txBody>
          <a:bodyPr/>
          <a:lstStyle/>
          <a:p>
            <a:pPr marL="0" indent="0">
              <a:buNone/>
            </a:pPr>
            <a:r>
              <a:rPr lang="en-AU" dirty="0"/>
              <a:t>Improving your listening skills can make a huge difference to your communication success - people need to know that you fully understand their case.</a:t>
            </a:r>
          </a:p>
          <a:p>
            <a:pPr lvl="0"/>
            <a:r>
              <a:rPr lang="en-AU" dirty="0"/>
              <a:t>Don't interrupt unnecessarily </a:t>
            </a:r>
          </a:p>
          <a:p>
            <a:pPr lvl="0"/>
            <a:r>
              <a:rPr lang="en-AU" dirty="0"/>
              <a:t>Don't switch off half way through </a:t>
            </a:r>
          </a:p>
          <a:p>
            <a:pPr lvl="0"/>
            <a:r>
              <a:rPr lang="en-AU" dirty="0"/>
              <a:t>Don't hurry people </a:t>
            </a:r>
          </a:p>
          <a:p>
            <a:pPr lvl="0"/>
            <a:r>
              <a:rPr lang="en-AU" dirty="0"/>
              <a:t>Try putting yourself in the caller's </a:t>
            </a:r>
            <a:r>
              <a:rPr lang="en-AU" dirty="0" smtClean="0"/>
              <a:t>place</a:t>
            </a:r>
          </a:p>
          <a:p>
            <a:pPr lvl="0"/>
            <a:r>
              <a:rPr lang="en-AU" dirty="0" smtClean="0"/>
              <a:t>If possible remove yourself from distraction, or remove distraction from yourself.</a:t>
            </a:r>
            <a:endParaRPr lang="en-AU" dirty="0"/>
          </a:p>
          <a:p>
            <a:endParaRPr lang="en-AU" dirty="0"/>
          </a:p>
        </p:txBody>
      </p:sp>
    </p:spTree>
    <p:extLst>
      <p:ext uri="{BB962C8B-B14F-4D97-AF65-F5344CB8AC3E}">
        <p14:creationId xmlns:p14="http://schemas.microsoft.com/office/powerpoint/2010/main" val="142333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Information</a:t>
            </a:r>
            <a:endParaRPr lang="en-AU" dirty="0"/>
          </a:p>
        </p:txBody>
      </p:sp>
      <p:sp>
        <p:nvSpPr>
          <p:cNvPr id="3" name="Content Placeholder 2"/>
          <p:cNvSpPr>
            <a:spLocks noGrp="1"/>
          </p:cNvSpPr>
          <p:nvPr>
            <p:ph idx="1"/>
          </p:nvPr>
        </p:nvSpPr>
        <p:spPr/>
        <p:txBody>
          <a:bodyPr>
            <a:normAutofit/>
          </a:bodyPr>
          <a:lstStyle/>
          <a:p>
            <a:pPr marL="0" indent="0">
              <a:buNone/>
            </a:pPr>
            <a:r>
              <a:rPr lang="en-AU" dirty="0"/>
              <a:t>When you are recording or giving information remember that it must be precise and detailed.</a:t>
            </a:r>
          </a:p>
          <a:p>
            <a:pPr lvl="0"/>
            <a:r>
              <a:rPr lang="en-AU" dirty="0"/>
              <a:t>Be clear and accurate </a:t>
            </a:r>
          </a:p>
          <a:p>
            <a:pPr lvl="0"/>
            <a:r>
              <a:rPr lang="en-AU" dirty="0"/>
              <a:t>Make sure that any information you give is correct </a:t>
            </a:r>
          </a:p>
          <a:p>
            <a:pPr lvl="0"/>
            <a:r>
              <a:rPr lang="en-AU" dirty="0"/>
              <a:t>Avoid jargon </a:t>
            </a:r>
          </a:p>
          <a:p>
            <a:pPr lvl="0"/>
            <a:r>
              <a:rPr lang="en-AU" dirty="0"/>
              <a:t>Talk with confidence </a:t>
            </a:r>
          </a:p>
          <a:p>
            <a:pPr lvl="0"/>
            <a:r>
              <a:rPr lang="en-AU" dirty="0"/>
              <a:t>Get the facts and record the information </a:t>
            </a:r>
          </a:p>
          <a:p>
            <a:pPr lvl="0"/>
            <a:r>
              <a:rPr lang="en-AU" dirty="0"/>
              <a:t>Confirm your caller understands the information you have supplied </a:t>
            </a:r>
          </a:p>
          <a:p>
            <a:r>
              <a:rPr lang="en-AU" dirty="0"/>
              <a:t>Answer questions if you can or offer to find out the information</a:t>
            </a:r>
          </a:p>
        </p:txBody>
      </p:sp>
    </p:spTree>
    <p:extLst>
      <p:ext uri="{BB962C8B-B14F-4D97-AF65-F5344CB8AC3E}">
        <p14:creationId xmlns:p14="http://schemas.microsoft.com/office/powerpoint/2010/main" val="3027447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37</TotalTime>
  <Words>1084</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A Guide to Effective Customer Communication</vt:lpstr>
      <vt:lpstr>Customer clout </vt:lpstr>
      <vt:lpstr>Image wreckers </vt:lpstr>
      <vt:lpstr>Top six telephone frustrations! </vt:lpstr>
      <vt:lpstr>Service standards</vt:lpstr>
      <vt:lpstr>Be courteous</vt:lpstr>
      <vt:lpstr>Be friendly and helpful</vt:lpstr>
      <vt:lpstr>Learn to listen</vt:lpstr>
      <vt:lpstr>Information</vt:lpstr>
      <vt:lpstr>HELPDESK – HEEEELLPPP!!!!</vt:lpstr>
      <vt:lpstr>Message taking (presently appearing to be a major sticking point for Snooze IT) </vt:lpstr>
      <vt:lpstr>Handling problems and complaints</vt:lpstr>
      <vt:lpstr>Handling problems and complaints (cont.)</vt:lpstr>
      <vt:lpstr>Be positive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Guide to Effective Customer Communication</dc:title>
  <dc:creator>Leigh Green</dc:creator>
  <cp:lastModifiedBy>Leigh Green</cp:lastModifiedBy>
  <cp:revision>4</cp:revision>
  <dcterms:created xsi:type="dcterms:W3CDTF">2014-06-05T00:04:05Z</dcterms:created>
  <dcterms:modified xsi:type="dcterms:W3CDTF">2014-06-05T02:46:10Z</dcterms:modified>
</cp:coreProperties>
</file>