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7.png" ContentType="image/png"/>
  <Override PartName="/ppt/media/image22.png" ContentType="image/png"/>
  <Override PartName="/ppt/media/image21.png" ContentType="image/png"/>
  <Override PartName="/ppt/media/image19.png" ContentType="image/png"/>
  <Override PartName="/ppt/media/image17.png" ContentType="image/png"/>
  <Override PartName="/ppt/media/image16.png" ContentType="image/png"/>
  <Override PartName="/ppt/media/image29.png" ContentType="image/png"/>
  <Override PartName="/ppt/media/image6.png" ContentType="image/png"/>
  <Override PartName="/ppt/media/image20.png" ContentType="image/png"/>
  <Override PartName="/ppt/media/image18.png" ContentType="image/png"/>
  <Override PartName="/ppt/media/image8.png" ContentType="image/png"/>
  <Override PartName="/ppt/media/image9.png" ContentType="image/png"/>
  <Override PartName="/ppt/media/image34.png" ContentType="image/png"/>
  <Override PartName="/ppt/media/image12.png" ContentType="image/png"/>
  <Override PartName="/ppt/media/image23.png" ContentType="image/png"/>
  <Override PartName="/ppt/media/image13.jpeg" ContentType="image/jpeg"/>
  <Override PartName="/ppt/media/image30.png" ContentType="image/png"/>
  <Override PartName="/ppt/media/image35.png" ContentType="image/png"/>
  <Override PartName="/ppt/media/image5.png" ContentType="image/png"/>
  <Override PartName="/ppt/media/image7.jpeg" ContentType="image/jpeg"/>
  <Override PartName="/ppt/media/image28.png" ContentType="image/png"/>
  <Override PartName="/ppt/media/image10.png" ContentType="image/png"/>
  <Override PartName="/ppt/media/image4.jpeg" ContentType="image/jpeg"/>
  <Override PartName="/ppt/media/image25.png" ContentType="image/png"/>
  <Override PartName="/ppt/media/image2.png" ContentType="image/png"/>
  <Override PartName="/ppt/media/image32.png" ContentType="image/png"/>
  <Override PartName="/ppt/media/image33.png" ContentType="image/png"/>
  <Override PartName="/ppt/media/image3.png" ContentType="image/png"/>
  <Override PartName="/ppt/media/image26.png" ContentType="image/png"/>
  <Override PartName="/ppt/media/image31.png" ContentType="image/png"/>
  <Override PartName="/ppt/media/image1.png" ContentType="image/png"/>
  <Override PartName="/ppt/media/image24.png" ContentType="image/png"/>
  <Override PartName="/ppt/media/image11.jpeg" ContentType="image/jpeg"/>
  <Override PartName="/ppt/media/image14.png" ContentType="image/png"/>
  <Override PartName="/ppt/media/image1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zh-CN" sz="1800" spc="-1" strike="noStrike">
              <a:solidFill>
                <a:srgbClr val="000000"/>
              </a:solidFill>
              <a:latin typeface="等线"/>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zh-CN" sz="6000" spc="-1" strike="noStrike">
                <a:solidFill>
                  <a:srgbClr val="000000"/>
                </a:solidFill>
                <a:latin typeface="等线 Light"/>
              </a:rPr>
              <a:t>单击此处编辑母版标题样式</a:t>
            </a:r>
            <a:endParaRPr b="0" lang="zh-CN" sz="6000" spc="-1" strike="noStrike">
              <a:solidFill>
                <a:srgbClr val="000000"/>
              </a:solidFill>
              <a:latin typeface="等线"/>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805C4BFD-28CE-4B4F-93AE-9E36ACDAEDF2}" type="datetime">
              <a:rPr b="0" lang="en-US" sz="1200" spc="-1" strike="noStrike">
                <a:solidFill>
                  <a:srgbClr val="8b8b8b"/>
                </a:solidFill>
                <a:latin typeface="等线"/>
              </a:rPr>
              <a:t>7/8/20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565E3C1-7AEF-4811-B265-07D42905347B}" type="slidenum">
              <a:rPr b="0" lang="en-US" sz="1200" spc="-1" strike="noStrike">
                <a:solidFill>
                  <a:srgbClr val="8b8b8b"/>
                </a:solidFill>
                <a:latin typeface="等线"/>
              </a:rPr>
              <a:t>25</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等线"/>
              </a:rPr>
              <a:t>Click to edit the outline text format</a:t>
            </a:r>
            <a:endParaRPr b="0" lang="zh-CN" sz="2800" spc="-1" strike="noStrike">
              <a:solidFill>
                <a:srgbClr val="000000"/>
              </a:solidFill>
              <a:latin typeface="等线"/>
            </a:endParaRPr>
          </a:p>
          <a:p>
            <a:pPr lvl="1" marL="864000" indent="-324000">
              <a:spcBef>
                <a:spcPts val="1134"/>
              </a:spcBef>
              <a:buClr>
                <a:srgbClr val="000000"/>
              </a:buClr>
              <a:buSzPct val="75000"/>
              <a:buFont typeface="Symbol" charset="2"/>
              <a:buChar char=""/>
            </a:pPr>
            <a:r>
              <a:rPr b="0" lang="zh-CN" sz="2000" spc="-1" strike="noStrike">
                <a:solidFill>
                  <a:srgbClr val="000000"/>
                </a:solidFill>
                <a:latin typeface="等线"/>
              </a:rPr>
              <a:t>Second Outline Level</a:t>
            </a:r>
            <a:endParaRPr b="0" lang="zh-CN" sz="2000" spc="-1" strike="noStrike">
              <a:solidFill>
                <a:srgbClr val="000000"/>
              </a:solidFill>
              <a:latin typeface="等线"/>
            </a:endParaRPr>
          </a:p>
          <a:p>
            <a:pPr lvl="2" marL="1296000" indent="-288000">
              <a:spcBef>
                <a:spcPts val="850"/>
              </a:spcBef>
              <a:buClr>
                <a:srgbClr val="000000"/>
              </a:buClr>
              <a:buSzPct val="45000"/>
              <a:buFont typeface="Wingdings" charset="2"/>
              <a:buChar char=""/>
            </a:pPr>
            <a:r>
              <a:rPr b="0" lang="zh-CN" sz="1800" spc="-1" strike="noStrike">
                <a:solidFill>
                  <a:srgbClr val="000000"/>
                </a:solidFill>
                <a:latin typeface="等线"/>
              </a:rPr>
              <a:t>Third Outline Level</a:t>
            </a:r>
            <a:endParaRPr b="0" lang="zh-CN" sz="1800" spc="-1" strike="noStrike">
              <a:solidFill>
                <a:srgbClr val="000000"/>
              </a:solidFill>
              <a:latin typeface="等线"/>
            </a:endParaRPr>
          </a:p>
          <a:p>
            <a:pPr lvl="3" marL="1728000" indent="-216000">
              <a:spcBef>
                <a:spcPts val="567"/>
              </a:spcBef>
              <a:buClr>
                <a:srgbClr val="000000"/>
              </a:buClr>
              <a:buSzPct val="75000"/>
              <a:buFont typeface="Symbol" charset="2"/>
              <a:buChar char=""/>
            </a:pPr>
            <a:r>
              <a:rPr b="0" lang="zh-CN" sz="1800" spc="-1" strike="noStrike">
                <a:solidFill>
                  <a:srgbClr val="000000"/>
                </a:solidFill>
                <a:latin typeface="等线"/>
              </a:rPr>
              <a:t>Fourth Outline Level</a:t>
            </a:r>
            <a:endParaRPr b="0" lang="zh-CN" sz="1800" spc="-1" strike="noStrike">
              <a:solidFill>
                <a:srgbClr val="000000"/>
              </a:solidFill>
              <a:latin typeface="等线"/>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等线"/>
              </a:rPr>
              <a:t>Fifth Outline Level</a:t>
            </a:r>
            <a:endParaRPr b="0" lang="zh-CN" sz="2000" spc="-1" strike="noStrike">
              <a:solidFill>
                <a:srgbClr val="000000"/>
              </a:solidFill>
              <a:latin typeface="等线"/>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等线"/>
              </a:rPr>
              <a:t>Sixth Outline Level</a:t>
            </a:r>
            <a:endParaRPr b="0" lang="zh-CN" sz="2000" spc="-1" strike="noStrike">
              <a:solidFill>
                <a:srgbClr val="000000"/>
              </a:solidFill>
              <a:latin typeface="等线"/>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等线"/>
              </a:rPr>
              <a:t>Seventh Outline Level</a:t>
            </a:r>
            <a:endParaRPr b="0" lang="zh-CN" sz="2000" spc="-1" strike="noStrike">
              <a:solidFill>
                <a:srgbClr val="000000"/>
              </a:solidFill>
              <a:latin typeface="等线"/>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zh-CN" sz="4400" spc="-1" strike="noStrike">
                <a:solidFill>
                  <a:srgbClr val="000000"/>
                </a:solidFill>
                <a:latin typeface="等线 Light"/>
              </a:rPr>
              <a:t>单击此处编辑母版标题样式</a:t>
            </a:r>
            <a:endParaRPr b="0" lang="zh-CN" sz="4400" spc="-1" strike="noStrike">
              <a:solidFill>
                <a:srgbClr val="000000"/>
              </a:solidFill>
              <a:latin typeface="等线"/>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单击此处编辑母版文本样式</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二级</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三级</a:t>
            </a:r>
            <a:endParaRPr b="0" lang="zh-CN" sz="20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四级</a:t>
            </a:r>
            <a:endParaRPr b="0" lang="zh-CN" sz="1800" spc="-1" strike="noStrike">
              <a:solidFill>
                <a:srgbClr val="000000"/>
              </a:solidFill>
              <a:latin typeface="等线"/>
            </a:endParaRPr>
          </a:p>
          <a:p>
            <a:pPr lvl="4" marL="2057400" indent="-228240">
              <a:lnSpc>
                <a:spcPct val="90000"/>
              </a:lnSpc>
              <a:spcBef>
                <a:spcPts val="499"/>
              </a:spcBef>
              <a:buClr>
                <a:srgbClr val="000000"/>
              </a:buClr>
              <a:buFont typeface="Arial"/>
              <a:buChar char="•"/>
            </a:pPr>
            <a:r>
              <a:rPr b="0" lang="zh-CN" sz="1800" spc="-1" strike="noStrike">
                <a:solidFill>
                  <a:srgbClr val="000000"/>
                </a:solidFill>
                <a:latin typeface="等线"/>
              </a:rPr>
              <a:t>五级</a:t>
            </a:r>
            <a:endParaRPr b="0" lang="zh-CN" sz="1800" spc="-1" strike="noStrike">
              <a:solidFill>
                <a:srgbClr val="000000"/>
              </a:solidFill>
              <a:latin typeface="等线"/>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51235AF-1103-4504-8BFA-857699D4CC94}" type="datetime">
              <a:rPr b="0" lang="en-US" sz="1200" spc="-1" strike="noStrike">
                <a:solidFill>
                  <a:srgbClr val="8b8b8b"/>
                </a:solidFill>
                <a:latin typeface="等线"/>
              </a:rPr>
              <a:t>7/8/20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019A3E9-4B60-487D-A56F-73BF3A82AA5A}" type="slidenum">
              <a:rPr b="0" lang="en-US" sz="1200" spc="-1" strike="noStrike">
                <a:solidFill>
                  <a:srgbClr val="8b8b8b"/>
                </a:solidFill>
                <a:latin typeface="等线"/>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github.com/jaywhen" TargetMode="External"/><Relationship Id="rId2" Type="http://schemas.openxmlformats.org/officeDocument/2006/relationships/hyperlink" Target="https://github.com/martinhyj" TargetMode="External"/><Relationship Id="rId3" Type="http://schemas.openxmlformats.org/officeDocument/2006/relationships/hyperlink" Target="https://github.com/BeteIgeuse" TargetMode="External"/><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github.com/go-sql-driver/mysql" TargetMode="External"/><Relationship Id="rId2" Type="http://schemas.openxmlformats.org/officeDocument/2006/relationships/hyperlink" Target="https://github.com/go-sql-driver/mysql" TargetMode="External"/><Relationship Id="rId3" Type="http://schemas.openxmlformats.org/officeDocument/2006/relationships/hyperlink" Target="https://github.com/go-sql-driver/mysql" TargetMode="External"/><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github.com/PostingMan/PostinTo"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474440" y="2121120"/>
            <a:ext cx="3242520" cy="191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000000"/>
                </a:solidFill>
                <a:latin typeface="Candara"/>
              </a:rPr>
              <a:t>PostinTo</a:t>
            </a:r>
            <a:endParaRPr b="0" lang="en-US" sz="6000" spc="-1" strike="noStrike">
              <a:latin typeface="Arial"/>
            </a:endParaRPr>
          </a:p>
        </p:txBody>
      </p:sp>
      <p:grpSp>
        <p:nvGrpSpPr>
          <p:cNvPr id="83" name="Group 2"/>
          <p:cNvGrpSpPr/>
          <p:nvPr/>
        </p:nvGrpSpPr>
        <p:grpSpPr>
          <a:xfrm>
            <a:off x="0" y="90720"/>
            <a:ext cx="12191760" cy="757440"/>
            <a:chOff x="0" y="90720"/>
            <a:chExt cx="12191760" cy="757440"/>
          </a:xfrm>
        </p:grpSpPr>
        <p:sp>
          <p:nvSpPr>
            <p:cNvPr id="84" name="Line 3"/>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85" name="Group 4"/>
            <p:cNvGrpSpPr/>
            <p:nvPr/>
          </p:nvGrpSpPr>
          <p:grpSpPr>
            <a:xfrm>
              <a:off x="166320" y="90720"/>
              <a:ext cx="2793600" cy="681840"/>
              <a:chOff x="166320" y="90720"/>
              <a:chExt cx="2793600" cy="681840"/>
            </a:xfrm>
          </p:grpSpPr>
          <p:pic>
            <p:nvPicPr>
              <p:cNvPr id="86" name="图片 7" descr=""/>
              <p:cNvPicPr/>
              <p:nvPr/>
            </p:nvPicPr>
            <p:blipFill>
              <a:blip r:embed="rId1"/>
              <a:stretch/>
            </p:blipFill>
            <p:spPr>
              <a:xfrm>
                <a:off x="166320" y="90720"/>
                <a:ext cx="681840" cy="681840"/>
              </a:xfrm>
              <a:prstGeom prst="rect">
                <a:avLst/>
              </a:prstGeom>
              <a:ln>
                <a:noFill/>
              </a:ln>
            </p:spPr>
          </p:pic>
          <p:sp>
            <p:nvSpPr>
              <p:cNvPr id="87" name="CustomShape 5"/>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88" name="CustomShape 6"/>
          <p:cNvSpPr/>
          <p:nvPr/>
        </p:nvSpPr>
        <p:spPr>
          <a:xfrm>
            <a:off x="4128840" y="2545200"/>
            <a:ext cx="169200" cy="169200"/>
          </a:xfrm>
          <a:prstGeom prst="ellipse">
            <a:avLst/>
          </a:prstGeom>
          <a:solidFill>
            <a:srgbClr val="00b0f0"/>
          </a:solidFill>
          <a:ln/>
        </p:spPr>
        <p:style>
          <a:lnRef idx="2">
            <a:schemeClr val="accent1">
              <a:shade val="50000"/>
            </a:schemeClr>
          </a:lnRef>
          <a:fillRef idx="1">
            <a:schemeClr val="accent1"/>
          </a:fillRef>
          <a:effectRef idx="0">
            <a:schemeClr val="accent1"/>
          </a:effectRef>
          <a:fontRef idx="minor"/>
        </p:style>
      </p:sp>
      <p:sp>
        <p:nvSpPr>
          <p:cNvPr id="89" name="CustomShape 7"/>
          <p:cNvSpPr/>
          <p:nvPr/>
        </p:nvSpPr>
        <p:spPr>
          <a:xfrm>
            <a:off x="3902760" y="3928680"/>
            <a:ext cx="459036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VERSION</a:t>
            </a:r>
            <a:r>
              <a:rPr b="0" lang="en-US" sz="1800" spc="-1" strike="noStrike">
                <a:solidFill>
                  <a:srgbClr val="000000"/>
                </a:solidFill>
                <a:latin typeface="Cascadia Mono"/>
              </a:rPr>
              <a:t> </a:t>
            </a:r>
            <a:r>
              <a:rPr b="0" lang="en-US" sz="1800" spc="-1" strike="noStrike">
                <a:solidFill>
                  <a:srgbClr val="000000"/>
                </a:solidFill>
                <a:latin typeface="Cascadia Code ExtraLight"/>
              </a:rPr>
              <a:t>1.2.0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等线"/>
              </a:rPr>
              <a:t>Developer</a:t>
            </a:r>
            <a:r>
              <a:rPr b="0" lang="en-US" sz="1800" spc="-1" strike="noStrike">
                <a:solidFill>
                  <a:srgbClr val="000000"/>
                </a:solidFill>
                <a:latin typeface="等线"/>
              </a:rPr>
              <a:t>：向杰文、王子涵、李涛</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等线"/>
              </a:rPr>
              <a:t>Group</a:t>
            </a:r>
            <a:r>
              <a:rPr b="0" lang="en-US" sz="1800" spc="-1" strike="noStrike">
                <a:solidFill>
                  <a:srgbClr val="000000"/>
                </a:solidFill>
                <a:latin typeface="等线"/>
              </a:rPr>
              <a:t>：</a:t>
            </a:r>
            <a:r>
              <a:rPr b="0" lang="en-US" sz="1800" spc="-1" strike="noStrike">
                <a:solidFill>
                  <a:srgbClr val="000000"/>
                </a:solidFill>
                <a:latin typeface="等线"/>
              </a:rPr>
              <a:t>21</a:t>
            </a:r>
            <a:endParaRPr b="0" lang="en-US" sz="1800" spc="-1" strike="noStrike">
              <a:latin typeface="Arial"/>
            </a:endParaRPr>
          </a:p>
          <a:p>
            <a:pPr>
              <a:lnSpc>
                <a:spcPct val="100000"/>
              </a:lnSpc>
            </a:pPr>
            <a:endParaRPr b="0" lang="en-US" sz="1800" spc="-1" strike="noStrike">
              <a:latin typeface="Arial"/>
            </a:endParaRPr>
          </a:p>
        </p:txBody>
      </p:sp>
      <p:grpSp>
        <p:nvGrpSpPr>
          <p:cNvPr id="90" name="Group 8"/>
          <p:cNvGrpSpPr/>
          <p:nvPr/>
        </p:nvGrpSpPr>
        <p:grpSpPr>
          <a:xfrm>
            <a:off x="3902400" y="3997800"/>
            <a:ext cx="3648240" cy="2591280"/>
            <a:chOff x="3902400" y="3997800"/>
            <a:chExt cx="3648240" cy="2591280"/>
          </a:xfrm>
        </p:grpSpPr>
        <p:sp>
          <p:nvSpPr>
            <p:cNvPr id="91" name="Line 9"/>
            <p:cNvSpPr/>
            <p:nvPr/>
          </p:nvSpPr>
          <p:spPr>
            <a:xfrm>
              <a:off x="3902400" y="4409280"/>
              <a:ext cx="1875960" cy="0"/>
            </a:xfrm>
            <a:prstGeom prst="line">
              <a:avLst/>
            </a:prstGeom>
            <a:ln/>
          </p:spPr>
          <p:style>
            <a:lnRef idx="1">
              <a:schemeClr val="dk1"/>
            </a:lnRef>
            <a:fillRef idx="0">
              <a:schemeClr val="dk1"/>
            </a:fillRef>
            <a:effectRef idx="0">
              <a:schemeClr val="dk1"/>
            </a:effectRef>
            <a:fontRef idx="minor"/>
          </p:style>
        </p:sp>
        <p:sp>
          <p:nvSpPr>
            <p:cNvPr id="92" name="Line 10"/>
            <p:cNvSpPr/>
            <p:nvPr/>
          </p:nvSpPr>
          <p:spPr>
            <a:xfrm>
              <a:off x="3902400" y="4910400"/>
              <a:ext cx="3648240" cy="0"/>
            </a:xfrm>
            <a:prstGeom prst="line">
              <a:avLst/>
            </a:prstGeom>
            <a:ln/>
          </p:spPr>
          <p:style>
            <a:lnRef idx="1">
              <a:schemeClr val="dk1"/>
            </a:lnRef>
            <a:fillRef idx="0">
              <a:schemeClr val="dk1"/>
            </a:fillRef>
            <a:effectRef idx="0">
              <a:schemeClr val="dk1"/>
            </a:effectRef>
            <a:fontRef idx="minor"/>
          </p:style>
        </p:sp>
        <p:sp>
          <p:nvSpPr>
            <p:cNvPr id="93" name="Line 11"/>
            <p:cNvSpPr/>
            <p:nvPr/>
          </p:nvSpPr>
          <p:spPr>
            <a:xfrm>
              <a:off x="3902400" y="5475960"/>
              <a:ext cx="1687680" cy="0"/>
            </a:xfrm>
            <a:prstGeom prst="line">
              <a:avLst/>
            </a:prstGeom>
            <a:ln/>
          </p:spPr>
          <p:style>
            <a:lnRef idx="1">
              <a:schemeClr val="dk1"/>
            </a:lnRef>
            <a:fillRef idx="0">
              <a:schemeClr val="dk1"/>
            </a:fillRef>
            <a:effectRef idx="0">
              <a:schemeClr val="dk1"/>
            </a:effectRef>
            <a:fontRef idx="minor"/>
          </p:style>
        </p:sp>
        <p:sp>
          <p:nvSpPr>
            <p:cNvPr id="94" name="Line 12"/>
            <p:cNvSpPr/>
            <p:nvPr/>
          </p:nvSpPr>
          <p:spPr>
            <a:xfrm>
              <a:off x="3902400" y="3997800"/>
              <a:ext cx="0" cy="1478160"/>
            </a:xfrm>
            <a:prstGeom prst="line">
              <a:avLst/>
            </a:prstGeom>
            <a:ln/>
          </p:spPr>
          <p:style>
            <a:lnRef idx="1">
              <a:schemeClr val="dk1"/>
            </a:lnRef>
            <a:fillRef idx="0">
              <a:schemeClr val="dk1"/>
            </a:fillRef>
            <a:effectRef idx="0">
              <a:schemeClr val="dk1"/>
            </a:effectRef>
            <a:fontRef idx="minor"/>
          </p:style>
        </p:sp>
        <p:sp>
          <p:nvSpPr>
            <p:cNvPr id="95" name="Line 13"/>
            <p:cNvSpPr/>
            <p:nvPr/>
          </p:nvSpPr>
          <p:spPr>
            <a:xfrm>
              <a:off x="5590080" y="5475960"/>
              <a:ext cx="0" cy="1113120"/>
            </a:xfrm>
            <a:prstGeom prst="line">
              <a:avLst/>
            </a:prstGeom>
            <a:ln>
              <a:solidFill>
                <a:schemeClr val="tx1"/>
              </a:solidFill>
            </a:ln>
          </p:spPr>
          <p:style>
            <a:lnRef idx="1">
              <a:schemeClr val="accent1"/>
            </a:lnRef>
            <a:fillRef idx="0">
              <a:schemeClr val="accent1"/>
            </a:fillRef>
            <a:effectRef idx="0">
              <a:schemeClr val="accent1"/>
            </a:effectRef>
            <a:fontRef idx="minor"/>
          </p:style>
        </p:sp>
      </p:grpSp>
      <p:sp>
        <p:nvSpPr>
          <p:cNvPr id="96" name="CustomShape 14"/>
          <p:cNvSpPr/>
          <p:nvPr/>
        </p:nvSpPr>
        <p:spPr>
          <a:xfrm>
            <a:off x="5542920" y="6589440"/>
            <a:ext cx="93960" cy="93960"/>
          </a:xfrm>
          <a:prstGeom prst="ellipse">
            <a:avLst/>
          </a:prstGeom>
          <a:solidFill>
            <a:srgbClr val="00b0f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761920" y="2413440"/>
            <a:ext cx="7296120" cy="24537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u="sng">
                <a:solidFill>
                  <a:srgbClr val="0563c1"/>
                </a:solidFill>
                <a:uFillTx/>
                <a:latin typeface="等线"/>
                <a:hlinkClick r:id="rId1"/>
              </a:rPr>
              <a:t>向杰文</a:t>
            </a:r>
            <a:r>
              <a:rPr b="0" lang="en-US" sz="1800" spc="-1" strike="noStrike">
                <a:solidFill>
                  <a:srgbClr val="000000"/>
                </a:solidFill>
                <a:latin typeface="等线"/>
              </a:rPr>
              <a:t>：服务器配置、服务端程序编写、数据报文设计、项目打包</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u="sng">
                <a:solidFill>
                  <a:srgbClr val="0563c1"/>
                </a:solidFill>
                <a:uFillTx/>
                <a:latin typeface="等线"/>
                <a:hlinkClick r:id="rId2"/>
              </a:rPr>
              <a:t>李涛</a:t>
            </a:r>
            <a:r>
              <a:rPr b="0" lang="en-US" sz="1800" spc="-1" strike="noStrike">
                <a:solidFill>
                  <a:srgbClr val="000000"/>
                </a:solidFill>
                <a:latin typeface="等线"/>
              </a:rPr>
              <a:t>：客户端程序编写</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u="sng">
                <a:solidFill>
                  <a:srgbClr val="0563c1"/>
                </a:solidFill>
                <a:uFillTx/>
                <a:latin typeface="等线"/>
                <a:hlinkClick r:id="rId3"/>
              </a:rPr>
              <a:t>王子涵</a:t>
            </a:r>
            <a:r>
              <a:rPr b="0" lang="en-US" sz="1800" spc="-1" strike="noStrike">
                <a:solidFill>
                  <a:srgbClr val="000000"/>
                </a:solidFill>
                <a:latin typeface="等线"/>
              </a:rPr>
              <a:t>：项目</a:t>
            </a:r>
            <a:r>
              <a:rPr b="0" lang="en-US" sz="1800" spc="-1" strike="noStrike">
                <a:solidFill>
                  <a:srgbClr val="000000"/>
                </a:solidFill>
                <a:latin typeface="等线"/>
              </a:rPr>
              <a:t>README</a:t>
            </a:r>
            <a:r>
              <a:rPr b="0" lang="en-US" sz="1800" spc="-1" strike="noStrike">
                <a:solidFill>
                  <a:srgbClr val="000000"/>
                </a:solidFill>
                <a:latin typeface="等线"/>
              </a:rPr>
              <a:t>（中英）撰写、项目相关说明图绘制、</a:t>
            </a:r>
            <a:r>
              <a:rPr b="0" lang="en-US" sz="1800" spc="-1" strike="noStrike">
                <a:solidFill>
                  <a:srgbClr val="000000"/>
                </a:solidFill>
                <a:latin typeface="等线"/>
              </a:rPr>
              <a:t>UI</a:t>
            </a:r>
            <a:r>
              <a:rPr b="0" lang="en-US" sz="1800" spc="-1" strike="noStrike">
                <a:solidFill>
                  <a:srgbClr val="000000"/>
                </a:solidFill>
                <a:latin typeface="等线"/>
              </a:rPr>
              <a:t>配色</a:t>
            </a:r>
            <a:endParaRPr b="0" lang="en-US" sz="1800" spc="-1" strike="noStrike">
              <a:latin typeface="Arial"/>
            </a:endParaRPr>
          </a:p>
        </p:txBody>
      </p:sp>
      <p:grpSp>
        <p:nvGrpSpPr>
          <p:cNvPr id="160" name="Group 2"/>
          <p:cNvGrpSpPr/>
          <p:nvPr/>
        </p:nvGrpSpPr>
        <p:grpSpPr>
          <a:xfrm>
            <a:off x="0" y="90720"/>
            <a:ext cx="12191760" cy="757440"/>
            <a:chOff x="0" y="90720"/>
            <a:chExt cx="12191760" cy="757440"/>
          </a:xfrm>
        </p:grpSpPr>
        <p:sp>
          <p:nvSpPr>
            <p:cNvPr id="161" name="Line 3"/>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62" name="Group 4"/>
            <p:cNvGrpSpPr/>
            <p:nvPr/>
          </p:nvGrpSpPr>
          <p:grpSpPr>
            <a:xfrm>
              <a:off x="166320" y="90720"/>
              <a:ext cx="2793600" cy="681840"/>
              <a:chOff x="166320" y="90720"/>
              <a:chExt cx="2793600" cy="681840"/>
            </a:xfrm>
          </p:grpSpPr>
          <p:pic>
            <p:nvPicPr>
              <p:cNvPr id="163" name="图片 6" descr=""/>
              <p:cNvPicPr/>
              <p:nvPr/>
            </p:nvPicPr>
            <p:blipFill>
              <a:blip r:embed="rId4"/>
              <a:stretch/>
            </p:blipFill>
            <p:spPr>
              <a:xfrm>
                <a:off x="166320" y="90720"/>
                <a:ext cx="681840" cy="681840"/>
              </a:xfrm>
              <a:prstGeom prst="rect">
                <a:avLst/>
              </a:prstGeom>
              <a:ln>
                <a:noFill/>
              </a:ln>
            </p:spPr>
          </p:pic>
          <p:sp>
            <p:nvSpPr>
              <p:cNvPr id="164" name="CustomShape 5"/>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65" name="CustomShape 6"/>
          <p:cNvSpPr/>
          <p:nvPr/>
        </p:nvSpPr>
        <p:spPr>
          <a:xfrm>
            <a:off x="8503920" y="247320"/>
            <a:ext cx="348336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仿宋"/>
                <a:ea typeface="仿宋"/>
              </a:rPr>
              <a:t>项目分工</a:t>
            </a:r>
            <a:r>
              <a:rPr b="1" lang="en-US" sz="2000" spc="-1" strike="noStrike">
                <a:solidFill>
                  <a:srgbClr val="000000"/>
                </a:solidFill>
                <a:latin typeface="仿宋"/>
                <a:ea typeface="仿宋"/>
              </a:rPr>
              <a:t>(</a:t>
            </a:r>
            <a:r>
              <a:rPr b="0" lang="en-US" sz="1800" spc="-1" strike="noStrike">
                <a:solidFill>
                  <a:srgbClr val="000000"/>
                </a:solidFill>
                <a:latin typeface="DejaVu Sans Mono"/>
                <a:ea typeface="DejaVu Sans Mono"/>
              </a:rPr>
              <a:t>Cooperation</a:t>
            </a:r>
            <a:r>
              <a:rPr b="1" lang="en-US" sz="2000" spc="-1" strike="noStrike">
                <a:solidFill>
                  <a:srgbClr val="000000"/>
                </a:solidFill>
                <a:latin typeface="仿宋"/>
                <a:ea typeface="仿宋"/>
              </a:rPr>
              <a:t>)</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295280" y="2685960"/>
            <a:ext cx="9600840" cy="1485720"/>
          </a:xfrm>
          <a:prstGeom prst="rect">
            <a:avLst/>
          </a:prstGeom>
          <a:noFill/>
          <a:ln>
            <a:noFill/>
          </a:ln>
        </p:spPr>
        <p:txBody>
          <a:bodyPr anchor="ctr">
            <a:noAutofit/>
          </a:bodyPr>
          <a:p>
            <a:pPr algn="ctr">
              <a:lnSpc>
                <a:spcPct val="90000"/>
              </a:lnSpc>
            </a:pPr>
            <a:r>
              <a:rPr b="1" lang="zh-CN" sz="4400" spc="-1" strike="noStrike">
                <a:solidFill>
                  <a:srgbClr val="000000"/>
                </a:solidFill>
                <a:latin typeface="仿宋"/>
                <a:ea typeface="仿宋"/>
              </a:rPr>
              <a:t>技术难点的解决</a:t>
            </a:r>
            <a:r>
              <a:rPr b="1" lang="zh-CN" sz="4400" spc="-1" strike="noStrike">
                <a:solidFill>
                  <a:srgbClr val="000000"/>
                </a:solidFill>
                <a:latin typeface="仿宋"/>
                <a:ea typeface="仿宋"/>
              </a:rPr>
              <a:t>(</a:t>
            </a:r>
            <a:r>
              <a:rPr b="0" lang="zh-CN" sz="4000" spc="-1" strike="noStrike">
                <a:solidFill>
                  <a:srgbClr val="000000"/>
                </a:solidFill>
                <a:latin typeface="DejaVu Sans Mono"/>
                <a:ea typeface="DejaVu Sans Mono"/>
              </a:rPr>
              <a:t>Solutions</a:t>
            </a:r>
            <a:r>
              <a:rPr b="1" lang="zh-CN" sz="4400" spc="-1" strike="noStrike">
                <a:solidFill>
                  <a:srgbClr val="000000"/>
                </a:solidFill>
                <a:latin typeface="仿宋"/>
                <a:ea typeface="仿宋"/>
              </a:rPr>
              <a:t>)</a:t>
            </a:r>
            <a:endParaRPr b="0" lang="zh-CN" sz="4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6320" y="1227600"/>
            <a:ext cx="2950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客户端不同页面之间的切换</a:t>
            </a:r>
            <a:r>
              <a:rPr b="0" lang="en-US" sz="1800" spc="-1" strike="noStrike">
                <a:solidFill>
                  <a:srgbClr val="000000"/>
                </a:solidFill>
                <a:latin typeface="仿宋"/>
                <a:ea typeface="仿宋"/>
              </a:rPr>
              <a:t>:</a:t>
            </a:r>
            <a:endParaRPr b="0" lang="en-US" sz="1800" spc="-1" strike="noStrike">
              <a:latin typeface="Arial"/>
            </a:endParaRPr>
          </a:p>
        </p:txBody>
      </p:sp>
      <p:sp>
        <p:nvSpPr>
          <p:cNvPr id="168" name="CustomShape 2"/>
          <p:cNvSpPr/>
          <p:nvPr/>
        </p:nvSpPr>
        <p:spPr>
          <a:xfrm>
            <a:off x="1660680" y="2375640"/>
            <a:ext cx="88704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使用</a:t>
            </a:r>
            <a:r>
              <a:rPr b="0" lang="en-US" sz="1800" spc="-1" strike="noStrike">
                <a:solidFill>
                  <a:srgbClr val="000000"/>
                </a:solidFill>
                <a:latin typeface="仿宋"/>
                <a:ea typeface="仿宋"/>
              </a:rPr>
              <a:t>StackView+Loader</a:t>
            </a:r>
            <a:r>
              <a:rPr b="0" lang="en-US" sz="1800" spc="-1" strike="noStrike">
                <a:solidFill>
                  <a:srgbClr val="000000"/>
                </a:solidFill>
                <a:latin typeface="仿宋"/>
                <a:ea typeface="仿宋"/>
              </a:rPr>
              <a:t>来进行页面之间的切换，在逻辑上简单，在功能实现上易行</a:t>
            </a:r>
            <a:endParaRPr b="0" lang="en-US" sz="1800" spc="-1" strike="noStrike">
              <a:latin typeface="Arial"/>
            </a:endParaRPr>
          </a:p>
        </p:txBody>
      </p:sp>
      <p:grpSp>
        <p:nvGrpSpPr>
          <p:cNvPr id="169" name="Group 3"/>
          <p:cNvGrpSpPr/>
          <p:nvPr/>
        </p:nvGrpSpPr>
        <p:grpSpPr>
          <a:xfrm>
            <a:off x="0" y="90720"/>
            <a:ext cx="12191760" cy="757440"/>
            <a:chOff x="0" y="90720"/>
            <a:chExt cx="12191760" cy="757440"/>
          </a:xfrm>
        </p:grpSpPr>
        <p:sp>
          <p:nvSpPr>
            <p:cNvPr id="170"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71" name="Group 5"/>
            <p:cNvGrpSpPr/>
            <p:nvPr/>
          </p:nvGrpSpPr>
          <p:grpSpPr>
            <a:xfrm>
              <a:off x="166320" y="90720"/>
              <a:ext cx="2793600" cy="681840"/>
              <a:chOff x="166320" y="90720"/>
              <a:chExt cx="2793600" cy="681840"/>
            </a:xfrm>
          </p:grpSpPr>
          <p:pic>
            <p:nvPicPr>
              <p:cNvPr id="172" name="图片 6" descr=""/>
              <p:cNvPicPr/>
              <p:nvPr/>
            </p:nvPicPr>
            <p:blipFill>
              <a:blip r:embed="rId1"/>
              <a:stretch/>
            </p:blipFill>
            <p:spPr>
              <a:xfrm>
                <a:off x="166320" y="90720"/>
                <a:ext cx="681840" cy="681840"/>
              </a:xfrm>
              <a:prstGeom prst="rect">
                <a:avLst/>
              </a:prstGeom>
              <a:ln>
                <a:noFill/>
              </a:ln>
            </p:spPr>
          </p:pic>
          <p:sp>
            <p:nvSpPr>
              <p:cNvPr id="173"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74" name="CustomShape 7"/>
          <p:cNvSpPr/>
          <p:nvPr/>
        </p:nvSpPr>
        <p:spPr>
          <a:xfrm>
            <a:off x="8321040" y="247320"/>
            <a:ext cx="3622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pic>
        <p:nvPicPr>
          <p:cNvPr id="175" name="图片 10" descr=""/>
          <p:cNvPicPr/>
          <p:nvPr/>
        </p:nvPicPr>
        <p:blipFill>
          <a:blip r:embed="rId2"/>
          <a:stretch/>
        </p:blipFill>
        <p:spPr>
          <a:xfrm>
            <a:off x="1780200" y="2967840"/>
            <a:ext cx="5218560" cy="3542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6320" y="1119960"/>
            <a:ext cx="38646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客户端向服务端发送</a:t>
            </a:r>
            <a:r>
              <a:rPr b="0" lang="en-US" sz="1800" spc="-1" strike="noStrike">
                <a:solidFill>
                  <a:srgbClr val="000000"/>
                </a:solidFill>
                <a:latin typeface="仿宋"/>
                <a:ea typeface="仿宋"/>
              </a:rPr>
              <a:t>UDP</a:t>
            </a:r>
            <a:r>
              <a:rPr b="0" lang="en-US" sz="1800" spc="-1" strike="noStrike">
                <a:solidFill>
                  <a:srgbClr val="000000"/>
                </a:solidFill>
                <a:latin typeface="仿宋"/>
                <a:ea typeface="仿宋"/>
              </a:rPr>
              <a:t>数据报文</a:t>
            </a:r>
            <a:r>
              <a:rPr b="0" lang="en-US" sz="1800" spc="-1" strike="noStrike">
                <a:solidFill>
                  <a:srgbClr val="000000"/>
                </a:solidFill>
                <a:latin typeface="仿宋"/>
                <a:ea typeface="仿宋"/>
              </a:rPr>
              <a:t>:</a:t>
            </a:r>
            <a:endParaRPr b="0" lang="en-US" sz="1800" spc="-1" strike="noStrike">
              <a:latin typeface="Arial"/>
            </a:endParaRPr>
          </a:p>
        </p:txBody>
      </p:sp>
      <p:sp>
        <p:nvSpPr>
          <p:cNvPr id="177" name="CustomShape 2"/>
          <p:cNvSpPr/>
          <p:nvPr/>
        </p:nvSpPr>
        <p:spPr>
          <a:xfrm>
            <a:off x="1834920" y="2074680"/>
            <a:ext cx="85215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	</a:t>
            </a:r>
            <a:r>
              <a:rPr b="0" lang="en-US" sz="1800" spc="-1" strike="noStrike">
                <a:solidFill>
                  <a:srgbClr val="000000"/>
                </a:solidFill>
                <a:latin typeface="仿宋"/>
                <a:ea typeface="仿宋"/>
              </a:rPr>
              <a:t>使用</a:t>
            </a:r>
            <a:r>
              <a:rPr b="0" lang="en-US" sz="1800" spc="-1" strike="noStrike">
                <a:solidFill>
                  <a:srgbClr val="000000"/>
                </a:solidFill>
                <a:latin typeface="仿宋"/>
                <a:ea typeface="仿宋"/>
              </a:rPr>
              <a:t>C++</a:t>
            </a:r>
            <a:r>
              <a:rPr b="0" lang="en-US" sz="1800" spc="-1" strike="noStrike">
                <a:solidFill>
                  <a:srgbClr val="000000"/>
                </a:solidFill>
                <a:latin typeface="仿宋"/>
                <a:ea typeface="仿宋"/>
              </a:rPr>
              <a:t>在服务端实现一个类，该类具有发送数据报文、接受报文并响应处理的方法，将该类在</a:t>
            </a:r>
            <a:r>
              <a:rPr b="0" lang="en-US" sz="1800" spc="-1" strike="noStrike">
                <a:solidFill>
                  <a:srgbClr val="000000"/>
                </a:solidFill>
                <a:latin typeface="仿宋"/>
                <a:ea typeface="仿宋"/>
              </a:rPr>
              <a:t>main.cpp</a:t>
            </a:r>
            <a:r>
              <a:rPr b="0" lang="en-US" sz="1800" spc="-1" strike="noStrike">
                <a:solidFill>
                  <a:srgbClr val="000000"/>
                </a:solidFill>
                <a:latin typeface="仿宋"/>
                <a:ea typeface="仿宋"/>
              </a:rPr>
              <a:t>中用</a:t>
            </a:r>
            <a:r>
              <a:rPr b="0" lang="en-US" sz="1800" spc="-1" strike="noStrike">
                <a:solidFill>
                  <a:srgbClr val="000000"/>
                </a:solidFill>
                <a:latin typeface="仿宋"/>
                <a:ea typeface="仿宋"/>
              </a:rPr>
              <a:t>setContextProperty</a:t>
            </a:r>
            <a:r>
              <a:rPr b="0" lang="en-US" sz="1800" spc="-1" strike="noStrike">
                <a:solidFill>
                  <a:srgbClr val="000000"/>
                </a:solidFill>
                <a:latin typeface="仿宋"/>
                <a:ea typeface="仿宋"/>
              </a:rPr>
              <a:t>设置</a:t>
            </a:r>
            <a:r>
              <a:rPr b="0" lang="en-US" sz="1800" spc="-1" strike="noStrike">
                <a:solidFill>
                  <a:srgbClr val="000000"/>
                </a:solidFill>
                <a:latin typeface="仿宋"/>
                <a:ea typeface="仿宋"/>
              </a:rPr>
              <a:t>qml</a:t>
            </a:r>
            <a:r>
              <a:rPr b="0" lang="en-US" sz="1800" spc="-1" strike="noStrike">
                <a:solidFill>
                  <a:srgbClr val="000000"/>
                </a:solidFill>
                <a:latin typeface="仿宋"/>
                <a:ea typeface="仿宋"/>
              </a:rPr>
              <a:t>上下文属性，使得其将</a:t>
            </a:r>
            <a:r>
              <a:rPr b="0" lang="en-US" sz="1800" spc="-1" strike="noStrike">
                <a:solidFill>
                  <a:srgbClr val="000000"/>
                </a:solidFill>
                <a:latin typeface="仿宋"/>
                <a:ea typeface="仿宋"/>
              </a:rPr>
              <a:t>backend</a:t>
            </a:r>
            <a:r>
              <a:rPr b="0" lang="en-US" sz="1800" spc="-1" strike="noStrike">
                <a:solidFill>
                  <a:srgbClr val="000000"/>
                </a:solidFill>
                <a:latin typeface="仿宋"/>
                <a:ea typeface="仿宋"/>
              </a:rPr>
              <a:t>类暴露为一个友好的全局对象接口在</a:t>
            </a:r>
            <a:r>
              <a:rPr b="0" lang="en-US" sz="1800" spc="-1" strike="noStrike">
                <a:solidFill>
                  <a:srgbClr val="000000"/>
                </a:solidFill>
                <a:latin typeface="仿宋"/>
                <a:ea typeface="仿宋"/>
              </a:rPr>
              <a:t>qml</a:t>
            </a:r>
            <a:r>
              <a:rPr b="0" lang="en-US" sz="1800" spc="-1" strike="noStrike">
                <a:solidFill>
                  <a:srgbClr val="000000"/>
                </a:solidFill>
                <a:latin typeface="仿宋"/>
                <a:ea typeface="仿宋"/>
              </a:rPr>
              <a:t>中使用，这样就可以在</a:t>
            </a:r>
            <a:r>
              <a:rPr b="0" lang="en-US" sz="1800" spc="-1" strike="noStrike">
                <a:solidFill>
                  <a:srgbClr val="000000"/>
                </a:solidFill>
                <a:latin typeface="仿宋"/>
                <a:ea typeface="仿宋"/>
              </a:rPr>
              <a:t>qml</a:t>
            </a:r>
            <a:r>
              <a:rPr b="0" lang="en-US" sz="1800" spc="-1" strike="noStrike">
                <a:solidFill>
                  <a:srgbClr val="000000"/>
                </a:solidFill>
                <a:latin typeface="仿宋"/>
                <a:ea typeface="仿宋"/>
              </a:rPr>
              <a:t>中发送数据报文给服务端</a:t>
            </a:r>
            <a:endParaRPr b="0" lang="en-US" sz="1800" spc="-1" strike="noStrike">
              <a:latin typeface="Arial"/>
            </a:endParaRPr>
          </a:p>
        </p:txBody>
      </p:sp>
      <p:grpSp>
        <p:nvGrpSpPr>
          <p:cNvPr id="178" name="Group 3"/>
          <p:cNvGrpSpPr/>
          <p:nvPr/>
        </p:nvGrpSpPr>
        <p:grpSpPr>
          <a:xfrm>
            <a:off x="0" y="90720"/>
            <a:ext cx="12191760" cy="757440"/>
            <a:chOff x="0" y="90720"/>
            <a:chExt cx="12191760" cy="757440"/>
          </a:xfrm>
        </p:grpSpPr>
        <p:sp>
          <p:nvSpPr>
            <p:cNvPr id="179"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80" name="Group 5"/>
            <p:cNvGrpSpPr/>
            <p:nvPr/>
          </p:nvGrpSpPr>
          <p:grpSpPr>
            <a:xfrm>
              <a:off x="166320" y="90720"/>
              <a:ext cx="2793600" cy="681840"/>
              <a:chOff x="166320" y="90720"/>
              <a:chExt cx="2793600" cy="681840"/>
            </a:xfrm>
          </p:grpSpPr>
          <p:pic>
            <p:nvPicPr>
              <p:cNvPr id="181" name="图片 8" descr=""/>
              <p:cNvPicPr/>
              <p:nvPr/>
            </p:nvPicPr>
            <p:blipFill>
              <a:blip r:embed="rId1"/>
              <a:stretch/>
            </p:blipFill>
            <p:spPr>
              <a:xfrm>
                <a:off x="166320" y="90720"/>
                <a:ext cx="681840" cy="681840"/>
              </a:xfrm>
              <a:prstGeom prst="rect">
                <a:avLst/>
              </a:prstGeom>
              <a:ln>
                <a:noFill/>
              </a:ln>
            </p:spPr>
          </p:pic>
          <p:sp>
            <p:nvSpPr>
              <p:cNvPr id="182"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83" name="CustomShape 7"/>
          <p:cNvSpPr/>
          <p:nvPr/>
        </p:nvSpPr>
        <p:spPr>
          <a:xfrm>
            <a:off x="8412480" y="247320"/>
            <a:ext cx="3530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pic>
        <p:nvPicPr>
          <p:cNvPr id="184" name="图片 12" descr=""/>
          <p:cNvPicPr/>
          <p:nvPr/>
        </p:nvPicPr>
        <p:blipFill>
          <a:blip r:embed="rId2"/>
          <a:stretch/>
        </p:blipFill>
        <p:spPr>
          <a:xfrm>
            <a:off x="574920" y="3860280"/>
            <a:ext cx="10548360" cy="1405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5" name="Group 1"/>
          <p:cNvGrpSpPr/>
          <p:nvPr/>
        </p:nvGrpSpPr>
        <p:grpSpPr>
          <a:xfrm>
            <a:off x="0" y="90720"/>
            <a:ext cx="12191760" cy="757440"/>
            <a:chOff x="0" y="90720"/>
            <a:chExt cx="12191760" cy="757440"/>
          </a:xfrm>
        </p:grpSpPr>
        <p:sp>
          <p:nvSpPr>
            <p:cNvPr id="186"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87" name="Group 3"/>
            <p:cNvGrpSpPr/>
            <p:nvPr/>
          </p:nvGrpSpPr>
          <p:grpSpPr>
            <a:xfrm>
              <a:off x="166320" y="90720"/>
              <a:ext cx="2793600" cy="681840"/>
              <a:chOff x="166320" y="90720"/>
              <a:chExt cx="2793600" cy="681840"/>
            </a:xfrm>
          </p:grpSpPr>
          <p:pic>
            <p:nvPicPr>
              <p:cNvPr id="188" name="图片 6" descr=""/>
              <p:cNvPicPr/>
              <p:nvPr/>
            </p:nvPicPr>
            <p:blipFill>
              <a:blip r:embed="rId1"/>
              <a:stretch/>
            </p:blipFill>
            <p:spPr>
              <a:xfrm>
                <a:off x="166320" y="90720"/>
                <a:ext cx="681840" cy="681840"/>
              </a:xfrm>
              <a:prstGeom prst="rect">
                <a:avLst/>
              </a:prstGeom>
              <a:ln>
                <a:noFill/>
              </a:ln>
            </p:spPr>
          </p:pic>
          <p:sp>
            <p:nvSpPr>
              <p:cNvPr id="189"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pic>
        <p:nvPicPr>
          <p:cNvPr id="190" name="图片 9" descr=""/>
          <p:cNvPicPr/>
          <p:nvPr/>
        </p:nvPicPr>
        <p:blipFill>
          <a:blip r:embed="rId2"/>
          <a:srcRect l="958" t="0" r="0" b="0"/>
          <a:stretch/>
        </p:blipFill>
        <p:spPr>
          <a:xfrm>
            <a:off x="2282040" y="1398960"/>
            <a:ext cx="7627320" cy="4718160"/>
          </a:xfrm>
          <a:prstGeom prst="rect">
            <a:avLst/>
          </a:prstGeom>
          <a:ln>
            <a:noFill/>
          </a:ln>
        </p:spPr>
      </p:pic>
      <p:sp>
        <p:nvSpPr>
          <p:cNvPr id="191" name="CustomShape 5"/>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6320" y="1168200"/>
            <a:ext cx="2064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显示房间信息</a:t>
            </a:r>
            <a:r>
              <a:rPr b="0" lang="en-US" sz="1800" spc="-1" strike="noStrike">
                <a:solidFill>
                  <a:srgbClr val="000000"/>
                </a:solidFill>
                <a:latin typeface="仿宋"/>
                <a:ea typeface="仿宋"/>
              </a:rPr>
              <a:t>:</a:t>
            </a:r>
            <a:endParaRPr b="0" lang="en-US" sz="1800" spc="-1" strike="noStrike">
              <a:latin typeface="Arial"/>
            </a:endParaRPr>
          </a:p>
        </p:txBody>
      </p:sp>
      <p:sp>
        <p:nvSpPr>
          <p:cNvPr id="193" name="CustomShape 2"/>
          <p:cNvSpPr/>
          <p:nvPr/>
        </p:nvSpPr>
        <p:spPr>
          <a:xfrm>
            <a:off x="1325880" y="2551680"/>
            <a:ext cx="95396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	</a:t>
            </a:r>
            <a:r>
              <a:rPr b="0" lang="en-US" sz="1800" spc="-1" strike="noStrike">
                <a:solidFill>
                  <a:srgbClr val="000000"/>
                </a:solidFill>
                <a:latin typeface="仿宋"/>
                <a:ea typeface="仿宋"/>
              </a:rPr>
              <a:t>当用户创建一个房间后会往服务端发送一条创建房间的报文信号，服务端会在房间这个数据结构中添加一个成员。当其他用户进入显示房间信息的界面时，客户端会向服务端发送一条请求房间信息的报文，服务端此时遍历房间</a:t>
            </a:r>
            <a:r>
              <a:rPr b="0" lang="en-US" sz="1800" spc="-1" strike="noStrike">
                <a:solidFill>
                  <a:srgbClr val="000000"/>
                </a:solidFill>
                <a:latin typeface="仿宋"/>
                <a:ea typeface="仿宋"/>
              </a:rPr>
              <a:t>map</a:t>
            </a:r>
            <a:r>
              <a:rPr b="0" lang="en-US" sz="1800" spc="-1" strike="noStrike">
                <a:solidFill>
                  <a:srgbClr val="000000"/>
                </a:solidFill>
                <a:latin typeface="仿宋"/>
                <a:ea typeface="仿宋"/>
              </a:rPr>
              <a:t>的数据结构，然后将每一条房间信息发送给客户端，客户端接收到信息后通过</a:t>
            </a:r>
            <a:r>
              <a:rPr b="0" lang="en-US" sz="1800" spc="-1" strike="noStrike">
                <a:solidFill>
                  <a:srgbClr val="000000"/>
                </a:solidFill>
                <a:latin typeface="仿宋"/>
                <a:ea typeface="仿宋"/>
              </a:rPr>
              <a:t>emit</a:t>
            </a:r>
            <a:r>
              <a:rPr b="0" lang="en-US" sz="1800" spc="-1" strike="noStrike">
                <a:solidFill>
                  <a:srgbClr val="000000"/>
                </a:solidFill>
                <a:latin typeface="仿宋"/>
                <a:ea typeface="仿宋"/>
              </a:rPr>
              <a:t>一个函数来响应信息，通过往</a:t>
            </a:r>
            <a:r>
              <a:rPr b="0" lang="en-US" sz="1800" spc="-1" strike="noStrike">
                <a:solidFill>
                  <a:srgbClr val="000000"/>
                </a:solidFill>
                <a:latin typeface="仿宋"/>
                <a:ea typeface="仿宋"/>
              </a:rPr>
              <a:t>listview</a:t>
            </a:r>
            <a:r>
              <a:rPr b="0" lang="en-US" sz="1800" spc="-1" strike="noStrike">
                <a:solidFill>
                  <a:srgbClr val="000000"/>
                </a:solidFill>
                <a:latin typeface="仿宋"/>
                <a:ea typeface="仿宋"/>
              </a:rPr>
              <a:t>追加信息的形式显示房间信息。这种方法也应用于本项目的显示房间成员信息、聊天消息的显示上面。</a:t>
            </a:r>
            <a:endParaRPr b="0" lang="en-US" sz="1800" spc="-1" strike="noStrike">
              <a:latin typeface="Arial"/>
            </a:endParaRPr>
          </a:p>
        </p:txBody>
      </p:sp>
      <p:grpSp>
        <p:nvGrpSpPr>
          <p:cNvPr id="194" name="Group 3"/>
          <p:cNvGrpSpPr/>
          <p:nvPr/>
        </p:nvGrpSpPr>
        <p:grpSpPr>
          <a:xfrm>
            <a:off x="0" y="90720"/>
            <a:ext cx="12191760" cy="757440"/>
            <a:chOff x="0" y="90720"/>
            <a:chExt cx="12191760" cy="757440"/>
          </a:xfrm>
        </p:grpSpPr>
        <p:sp>
          <p:nvSpPr>
            <p:cNvPr id="195"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96" name="Group 5"/>
            <p:cNvGrpSpPr/>
            <p:nvPr/>
          </p:nvGrpSpPr>
          <p:grpSpPr>
            <a:xfrm>
              <a:off x="166320" y="90720"/>
              <a:ext cx="2793600" cy="681840"/>
              <a:chOff x="166320" y="90720"/>
              <a:chExt cx="2793600" cy="681840"/>
            </a:xfrm>
          </p:grpSpPr>
          <p:pic>
            <p:nvPicPr>
              <p:cNvPr id="197" name="图片 9" descr=""/>
              <p:cNvPicPr/>
              <p:nvPr/>
            </p:nvPicPr>
            <p:blipFill>
              <a:blip r:embed="rId1"/>
              <a:stretch/>
            </p:blipFill>
            <p:spPr>
              <a:xfrm>
                <a:off x="166320" y="90720"/>
                <a:ext cx="681840" cy="681840"/>
              </a:xfrm>
              <a:prstGeom prst="rect">
                <a:avLst/>
              </a:prstGeom>
              <a:ln>
                <a:noFill/>
              </a:ln>
            </p:spPr>
          </p:pic>
          <p:sp>
            <p:nvSpPr>
              <p:cNvPr id="198"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99" name="CustomShape 7"/>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0" name="Group 1"/>
          <p:cNvGrpSpPr/>
          <p:nvPr/>
        </p:nvGrpSpPr>
        <p:grpSpPr>
          <a:xfrm>
            <a:off x="0" y="90720"/>
            <a:ext cx="12191760" cy="757440"/>
            <a:chOff x="0" y="90720"/>
            <a:chExt cx="12191760" cy="757440"/>
          </a:xfrm>
        </p:grpSpPr>
        <p:sp>
          <p:nvSpPr>
            <p:cNvPr id="201"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02" name="Group 3"/>
            <p:cNvGrpSpPr/>
            <p:nvPr/>
          </p:nvGrpSpPr>
          <p:grpSpPr>
            <a:xfrm>
              <a:off x="166320" y="90720"/>
              <a:ext cx="2793600" cy="681840"/>
              <a:chOff x="166320" y="90720"/>
              <a:chExt cx="2793600" cy="681840"/>
            </a:xfrm>
          </p:grpSpPr>
          <p:pic>
            <p:nvPicPr>
              <p:cNvPr id="203" name="图片 6" descr=""/>
              <p:cNvPicPr/>
              <p:nvPr/>
            </p:nvPicPr>
            <p:blipFill>
              <a:blip r:embed="rId1"/>
              <a:stretch/>
            </p:blipFill>
            <p:spPr>
              <a:xfrm>
                <a:off x="166320" y="90720"/>
                <a:ext cx="681840" cy="681840"/>
              </a:xfrm>
              <a:prstGeom prst="rect">
                <a:avLst/>
              </a:prstGeom>
              <a:ln>
                <a:noFill/>
              </a:ln>
            </p:spPr>
          </p:pic>
          <p:sp>
            <p:nvSpPr>
              <p:cNvPr id="204"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pic>
        <p:nvPicPr>
          <p:cNvPr id="205" name="图片 9" descr=""/>
          <p:cNvPicPr/>
          <p:nvPr/>
        </p:nvPicPr>
        <p:blipFill>
          <a:blip r:embed="rId2"/>
          <a:stretch/>
        </p:blipFill>
        <p:spPr>
          <a:xfrm>
            <a:off x="909360" y="1264680"/>
            <a:ext cx="10373400" cy="4966200"/>
          </a:xfrm>
          <a:prstGeom prst="rect">
            <a:avLst/>
          </a:prstGeom>
          <a:ln>
            <a:noFill/>
          </a:ln>
        </p:spPr>
      </p:pic>
      <p:sp>
        <p:nvSpPr>
          <p:cNvPr id="206" name="CustomShape 5"/>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7" name="Group 1"/>
          <p:cNvGrpSpPr/>
          <p:nvPr/>
        </p:nvGrpSpPr>
        <p:grpSpPr>
          <a:xfrm>
            <a:off x="0" y="90720"/>
            <a:ext cx="12191760" cy="757440"/>
            <a:chOff x="0" y="90720"/>
            <a:chExt cx="12191760" cy="757440"/>
          </a:xfrm>
        </p:grpSpPr>
        <p:sp>
          <p:nvSpPr>
            <p:cNvPr id="208"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09" name="Group 3"/>
            <p:cNvGrpSpPr/>
            <p:nvPr/>
          </p:nvGrpSpPr>
          <p:grpSpPr>
            <a:xfrm>
              <a:off x="166320" y="90720"/>
              <a:ext cx="2793600" cy="681840"/>
              <a:chOff x="166320" y="90720"/>
              <a:chExt cx="2793600" cy="681840"/>
            </a:xfrm>
          </p:grpSpPr>
          <p:pic>
            <p:nvPicPr>
              <p:cNvPr id="210" name="图片 6" descr=""/>
              <p:cNvPicPr/>
              <p:nvPr/>
            </p:nvPicPr>
            <p:blipFill>
              <a:blip r:embed="rId1"/>
              <a:stretch/>
            </p:blipFill>
            <p:spPr>
              <a:xfrm>
                <a:off x="166320" y="90720"/>
                <a:ext cx="681840" cy="681840"/>
              </a:xfrm>
              <a:prstGeom prst="rect">
                <a:avLst/>
              </a:prstGeom>
              <a:ln>
                <a:noFill/>
              </a:ln>
            </p:spPr>
          </p:pic>
          <p:sp>
            <p:nvSpPr>
              <p:cNvPr id="211"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pic>
        <p:nvPicPr>
          <p:cNvPr id="212" name="图片 8" descr=""/>
          <p:cNvPicPr/>
          <p:nvPr/>
        </p:nvPicPr>
        <p:blipFill>
          <a:blip r:embed="rId2"/>
          <a:stretch/>
        </p:blipFill>
        <p:spPr>
          <a:xfrm>
            <a:off x="3048840" y="1971360"/>
            <a:ext cx="6093720" cy="2914920"/>
          </a:xfrm>
          <a:prstGeom prst="rect">
            <a:avLst/>
          </a:prstGeom>
          <a:ln>
            <a:noFill/>
          </a:ln>
        </p:spPr>
      </p:pic>
      <p:sp>
        <p:nvSpPr>
          <p:cNvPr id="213" name="CustomShape 5"/>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66320" y="1266120"/>
            <a:ext cx="3035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并发处理客户端发来的消息</a:t>
            </a:r>
            <a:r>
              <a:rPr b="0" lang="en-US" sz="1800" spc="-1" strike="noStrike">
                <a:solidFill>
                  <a:srgbClr val="000000"/>
                </a:solidFill>
                <a:latin typeface="仿宋"/>
                <a:ea typeface="仿宋"/>
              </a:rPr>
              <a:t>:</a:t>
            </a:r>
            <a:endParaRPr b="0" lang="en-US" sz="1800" spc="-1" strike="noStrike">
              <a:latin typeface="Arial"/>
            </a:endParaRPr>
          </a:p>
        </p:txBody>
      </p:sp>
      <p:sp>
        <p:nvSpPr>
          <p:cNvPr id="215" name="CustomShape 2"/>
          <p:cNvSpPr/>
          <p:nvPr/>
        </p:nvSpPr>
        <p:spPr>
          <a:xfrm>
            <a:off x="1689120" y="2149200"/>
            <a:ext cx="881388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	</a:t>
            </a:r>
            <a:r>
              <a:rPr b="0" lang="en-US" sz="1800" spc="-1" strike="noStrike">
                <a:solidFill>
                  <a:srgbClr val="000000"/>
                </a:solidFill>
                <a:latin typeface="仿宋"/>
                <a:ea typeface="仿宋"/>
              </a:rPr>
              <a:t>Go</a:t>
            </a:r>
            <a:r>
              <a:rPr b="0" lang="en-US" sz="1800" spc="-1" strike="noStrike">
                <a:solidFill>
                  <a:srgbClr val="000000"/>
                </a:solidFill>
                <a:latin typeface="仿宋"/>
                <a:ea typeface="仿宋"/>
              </a:rPr>
              <a:t>天生带有并发的属性，所以在并发上面使用</a:t>
            </a:r>
            <a:r>
              <a:rPr b="0" lang="en-US" sz="1800" spc="-1" strike="noStrike">
                <a:solidFill>
                  <a:srgbClr val="000000"/>
                </a:solidFill>
                <a:latin typeface="仿宋"/>
                <a:ea typeface="仿宋"/>
              </a:rPr>
              <a:t>Go</a:t>
            </a:r>
            <a:r>
              <a:rPr b="0" lang="en-US" sz="1800" spc="-1" strike="noStrike">
                <a:solidFill>
                  <a:srgbClr val="000000"/>
                </a:solidFill>
                <a:latin typeface="仿宋"/>
                <a:ea typeface="仿宋"/>
              </a:rPr>
              <a:t>语言相对于</a:t>
            </a:r>
            <a:r>
              <a:rPr b="0" lang="en-US" sz="1800" spc="-1" strike="noStrike">
                <a:solidFill>
                  <a:srgbClr val="000000"/>
                </a:solidFill>
                <a:latin typeface="仿宋"/>
                <a:ea typeface="仿宋"/>
              </a:rPr>
              <a:t>C++</a:t>
            </a:r>
            <a:r>
              <a:rPr b="0" lang="en-US" sz="1800" spc="-1" strike="noStrike">
                <a:solidFill>
                  <a:srgbClr val="000000"/>
                </a:solidFill>
                <a:latin typeface="仿宋"/>
                <a:ea typeface="仿宋"/>
              </a:rPr>
              <a:t>在编码上简单 一些。</a:t>
            </a:r>
            <a:endParaRPr b="0" lang="en-US" sz="1800" spc="-1" strike="noStrike">
              <a:latin typeface="Arial"/>
            </a:endParaRPr>
          </a:p>
          <a:p>
            <a:pPr>
              <a:lnSpc>
                <a:spcPct val="100000"/>
              </a:lnSpc>
            </a:pPr>
            <a:r>
              <a:rPr b="0" lang="en-US" sz="1800" spc="-1" strike="noStrike">
                <a:solidFill>
                  <a:srgbClr val="000000"/>
                </a:solidFill>
                <a:latin typeface="仿宋"/>
                <a:ea typeface="仿宋"/>
              </a:rPr>
              <a:t>在本项目中，服务端处理用户发来的数据包是通过一个函数来实现的，该函数根据发送来的报文的不同做出不同的响应。</a:t>
            </a:r>
            <a:endParaRPr b="0" lang="en-US" sz="1800" spc="-1" strike="noStrike">
              <a:latin typeface="Arial"/>
            </a:endParaRPr>
          </a:p>
          <a:p>
            <a:pPr>
              <a:lnSpc>
                <a:spcPct val="100000"/>
              </a:lnSpc>
            </a:pPr>
            <a:r>
              <a:rPr b="0" lang="en-US" sz="1800" spc="-1" strike="noStrike">
                <a:solidFill>
                  <a:srgbClr val="000000"/>
                </a:solidFill>
                <a:latin typeface="仿宋"/>
                <a:ea typeface="仿宋"/>
              </a:rPr>
              <a:t>在服务端程序的</a:t>
            </a:r>
            <a:r>
              <a:rPr b="0" lang="en-US" sz="1800" spc="-1" strike="noStrike">
                <a:solidFill>
                  <a:srgbClr val="000000"/>
                </a:solidFill>
                <a:latin typeface="仿宋"/>
                <a:ea typeface="仿宋"/>
              </a:rPr>
              <a:t>main</a:t>
            </a:r>
            <a:r>
              <a:rPr b="0" lang="en-US" sz="1800" spc="-1" strike="noStrike">
                <a:solidFill>
                  <a:srgbClr val="000000"/>
                </a:solidFill>
                <a:latin typeface="仿宋"/>
                <a:ea typeface="仿宋"/>
              </a:rPr>
              <a:t>函数中，我们使用</a:t>
            </a:r>
            <a:r>
              <a:rPr b="0" lang="en-US" sz="1800" spc="-1" strike="noStrike">
                <a:solidFill>
                  <a:srgbClr val="000000"/>
                </a:solidFill>
                <a:latin typeface="仿宋"/>
                <a:ea typeface="仿宋"/>
              </a:rPr>
              <a:t>go + </a:t>
            </a:r>
            <a:r>
              <a:rPr b="0" lang="en-US" sz="1800" spc="-1" strike="noStrike">
                <a:solidFill>
                  <a:srgbClr val="000000"/>
                </a:solidFill>
                <a:latin typeface="仿宋"/>
                <a:ea typeface="仿宋"/>
              </a:rPr>
              <a:t>函数的形式来并发的启用一组协程来处理不同的消息</a:t>
            </a:r>
            <a:endParaRPr b="0" lang="en-US" sz="1800" spc="-1" strike="noStrike">
              <a:latin typeface="Arial"/>
            </a:endParaRPr>
          </a:p>
        </p:txBody>
      </p:sp>
      <p:grpSp>
        <p:nvGrpSpPr>
          <p:cNvPr id="216" name="Group 3"/>
          <p:cNvGrpSpPr/>
          <p:nvPr/>
        </p:nvGrpSpPr>
        <p:grpSpPr>
          <a:xfrm>
            <a:off x="0" y="90720"/>
            <a:ext cx="12191760" cy="757440"/>
            <a:chOff x="0" y="90720"/>
            <a:chExt cx="12191760" cy="757440"/>
          </a:xfrm>
        </p:grpSpPr>
        <p:sp>
          <p:nvSpPr>
            <p:cNvPr id="217"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18" name="Group 5"/>
            <p:cNvGrpSpPr/>
            <p:nvPr/>
          </p:nvGrpSpPr>
          <p:grpSpPr>
            <a:xfrm>
              <a:off x="166320" y="90720"/>
              <a:ext cx="2793600" cy="681840"/>
              <a:chOff x="166320" y="90720"/>
              <a:chExt cx="2793600" cy="681840"/>
            </a:xfrm>
          </p:grpSpPr>
          <p:pic>
            <p:nvPicPr>
              <p:cNvPr id="219" name="图片 8" descr=""/>
              <p:cNvPicPr/>
              <p:nvPr/>
            </p:nvPicPr>
            <p:blipFill>
              <a:blip r:embed="rId1"/>
              <a:stretch/>
            </p:blipFill>
            <p:spPr>
              <a:xfrm>
                <a:off x="166320" y="90720"/>
                <a:ext cx="681840" cy="681840"/>
              </a:xfrm>
              <a:prstGeom prst="rect">
                <a:avLst/>
              </a:prstGeom>
              <a:ln>
                <a:noFill/>
              </a:ln>
            </p:spPr>
          </p:pic>
          <p:sp>
            <p:nvSpPr>
              <p:cNvPr id="220"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21" name="CustomShape 7"/>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pic>
        <p:nvPicPr>
          <p:cNvPr id="222" name="图片 11" descr=""/>
          <p:cNvPicPr/>
          <p:nvPr/>
        </p:nvPicPr>
        <p:blipFill>
          <a:blip r:embed="rId2"/>
          <a:srcRect l="0" t="59861" r="0" b="0"/>
          <a:stretch/>
        </p:blipFill>
        <p:spPr>
          <a:xfrm>
            <a:off x="3042360" y="4154040"/>
            <a:ext cx="6106680" cy="21009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6320" y="1161720"/>
            <a:ext cx="2742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服务端数据库的操作</a:t>
            </a:r>
            <a:r>
              <a:rPr b="0" lang="en-US" sz="1800" spc="-1" strike="noStrike">
                <a:solidFill>
                  <a:srgbClr val="000000"/>
                </a:solidFill>
                <a:latin typeface="仿宋"/>
                <a:ea typeface="仿宋"/>
              </a:rPr>
              <a:t>:</a:t>
            </a:r>
            <a:endParaRPr b="0" lang="en-US" sz="1800" spc="-1" strike="noStrike">
              <a:latin typeface="Arial"/>
            </a:endParaRPr>
          </a:p>
        </p:txBody>
      </p:sp>
      <p:sp>
        <p:nvSpPr>
          <p:cNvPr id="224" name="CustomShape 2"/>
          <p:cNvSpPr/>
          <p:nvPr/>
        </p:nvSpPr>
        <p:spPr>
          <a:xfrm>
            <a:off x="2009520" y="1844280"/>
            <a:ext cx="8172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仿宋"/>
                <a:ea typeface="仿宋"/>
              </a:rPr>
              <a:t>使用第三方的数据库驱动包</a:t>
            </a:r>
            <a:r>
              <a:rPr b="0" lang="en-US" sz="1800" spc="-1" strike="noStrike" u="sng">
                <a:solidFill>
                  <a:srgbClr val="0563c1"/>
                </a:solidFill>
                <a:uFillTx/>
                <a:latin typeface="仿宋"/>
                <a:ea typeface="仿宋"/>
                <a:hlinkClick r:id="rId1"/>
              </a:rPr>
              <a:t>go-</a:t>
            </a:r>
            <a:r>
              <a:rPr b="0" lang="en-US" sz="1800" spc="-1" strike="noStrike" u="sng">
                <a:solidFill>
                  <a:srgbClr val="0563c1"/>
                </a:solidFill>
                <a:uFillTx/>
                <a:latin typeface="仿宋"/>
                <a:ea typeface="仿宋"/>
                <a:hlinkClick r:id="rId2"/>
              </a:rPr>
              <a:t>sql</a:t>
            </a:r>
            <a:r>
              <a:rPr b="0" lang="en-US" sz="1800" spc="-1" strike="noStrike" u="sng">
                <a:solidFill>
                  <a:srgbClr val="0563c1"/>
                </a:solidFill>
                <a:uFillTx/>
                <a:latin typeface="仿宋"/>
                <a:ea typeface="仿宋"/>
                <a:hlinkClick r:id="rId3"/>
              </a:rPr>
              <a:t>-driver</a:t>
            </a:r>
            <a:r>
              <a:rPr b="0" lang="en-US" sz="1800" spc="-1" strike="noStrike">
                <a:solidFill>
                  <a:srgbClr val="000000"/>
                </a:solidFill>
                <a:latin typeface="仿宋"/>
                <a:ea typeface="仿宋"/>
              </a:rPr>
              <a:t>来实现对数据库的操作</a:t>
            </a:r>
            <a:endParaRPr b="0" lang="en-US" sz="1800" spc="-1" strike="noStrike">
              <a:latin typeface="Arial"/>
            </a:endParaRPr>
          </a:p>
        </p:txBody>
      </p:sp>
      <p:grpSp>
        <p:nvGrpSpPr>
          <p:cNvPr id="225" name="Group 3"/>
          <p:cNvGrpSpPr/>
          <p:nvPr/>
        </p:nvGrpSpPr>
        <p:grpSpPr>
          <a:xfrm>
            <a:off x="0" y="90720"/>
            <a:ext cx="12191760" cy="757440"/>
            <a:chOff x="0" y="90720"/>
            <a:chExt cx="12191760" cy="757440"/>
          </a:xfrm>
        </p:grpSpPr>
        <p:sp>
          <p:nvSpPr>
            <p:cNvPr id="226"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27" name="Group 5"/>
            <p:cNvGrpSpPr/>
            <p:nvPr/>
          </p:nvGrpSpPr>
          <p:grpSpPr>
            <a:xfrm>
              <a:off x="166320" y="90720"/>
              <a:ext cx="2793600" cy="681840"/>
              <a:chOff x="166320" y="90720"/>
              <a:chExt cx="2793600" cy="681840"/>
            </a:xfrm>
          </p:grpSpPr>
          <p:pic>
            <p:nvPicPr>
              <p:cNvPr id="228" name="图片 8" descr=""/>
              <p:cNvPicPr/>
              <p:nvPr/>
            </p:nvPicPr>
            <p:blipFill>
              <a:blip r:embed="rId4"/>
              <a:stretch/>
            </p:blipFill>
            <p:spPr>
              <a:xfrm>
                <a:off x="166320" y="90720"/>
                <a:ext cx="681840" cy="681840"/>
              </a:xfrm>
              <a:prstGeom prst="rect">
                <a:avLst/>
              </a:prstGeom>
              <a:ln>
                <a:noFill/>
              </a:ln>
            </p:spPr>
          </p:pic>
          <p:sp>
            <p:nvSpPr>
              <p:cNvPr id="229"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30" name="CustomShape 7"/>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pic>
        <p:nvPicPr>
          <p:cNvPr id="231" name="图片 2" descr=""/>
          <p:cNvPicPr/>
          <p:nvPr/>
        </p:nvPicPr>
        <p:blipFill>
          <a:blip r:embed="rId5"/>
          <a:stretch/>
        </p:blipFill>
        <p:spPr>
          <a:xfrm>
            <a:off x="2125440" y="2526840"/>
            <a:ext cx="7940520" cy="3773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295280" y="2685960"/>
            <a:ext cx="9600840" cy="1485720"/>
          </a:xfrm>
          <a:prstGeom prst="rect">
            <a:avLst/>
          </a:prstGeom>
          <a:noFill/>
          <a:ln>
            <a:noFill/>
          </a:ln>
        </p:spPr>
        <p:txBody>
          <a:bodyPr anchor="ctr">
            <a:normAutofit/>
          </a:bodyPr>
          <a:p>
            <a:pPr algn="ctr">
              <a:lnSpc>
                <a:spcPct val="90000"/>
              </a:lnSpc>
            </a:pPr>
            <a:r>
              <a:rPr b="1" lang="zh-CN" sz="4400" spc="-1" strike="noStrike">
                <a:solidFill>
                  <a:srgbClr val="000000"/>
                </a:solidFill>
                <a:latin typeface="仿宋"/>
                <a:ea typeface="仿宋"/>
              </a:rPr>
              <a:t>项目介绍</a:t>
            </a:r>
            <a:r>
              <a:rPr b="0" lang="zh-CN" sz="4400" spc="-1" strike="noStrike">
                <a:solidFill>
                  <a:srgbClr val="000000"/>
                </a:solidFill>
                <a:latin typeface="等线 Light"/>
                <a:ea typeface="仿宋"/>
              </a:rPr>
              <a:t>(</a:t>
            </a:r>
            <a:r>
              <a:rPr b="0" lang="zh-CN" sz="4000" spc="-1" strike="noStrike">
                <a:solidFill>
                  <a:srgbClr val="000000"/>
                </a:solidFill>
                <a:latin typeface="DejaVu Sans Mono"/>
                <a:ea typeface="DejaVu Sans Mono"/>
              </a:rPr>
              <a:t>Introduce</a:t>
            </a:r>
            <a:r>
              <a:rPr b="0" lang="zh-CN" sz="4400" spc="-1" strike="noStrike">
                <a:solidFill>
                  <a:srgbClr val="000000"/>
                </a:solidFill>
                <a:latin typeface="等线 Light"/>
                <a:ea typeface="DejaVu Sans Mono"/>
              </a:rPr>
              <a:t>)</a:t>
            </a:r>
            <a:endParaRPr b="0" lang="zh-CN" sz="4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图片 4" descr=""/>
          <p:cNvPicPr/>
          <p:nvPr/>
        </p:nvPicPr>
        <p:blipFill>
          <a:blip r:embed="rId1"/>
          <a:stretch/>
        </p:blipFill>
        <p:spPr>
          <a:xfrm>
            <a:off x="2612520" y="1255680"/>
            <a:ext cx="6966360" cy="5216760"/>
          </a:xfrm>
          <a:prstGeom prst="rect">
            <a:avLst/>
          </a:prstGeom>
          <a:ln>
            <a:noFill/>
          </a:ln>
        </p:spPr>
      </p:pic>
      <p:grpSp>
        <p:nvGrpSpPr>
          <p:cNvPr id="233" name="Group 1"/>
          <p:cNvGrpSpPr/>
          <p:nvPr/>
        </p:nvGrpSpPr>
        <p:grpSpPr>
          <a:xfrm>
            <a:off x="0" y="90720"/>
            <a:ext cx="12191760" cy="757440"/>
            <a:chOff x="0" y="90720"/>
            <a:chExt cx="12191760" cy="757440"/>
          </a:xfrm>
        </p:grpSpPr>
        <p:sp>
          <p:nvSpPr>
            <p:cNvPr id="234"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35" name="Group 3"/>
            <p:cNvGrpSpPr/>
            <p:nvPr/>
          </p:nvGrpSpPr>
          <p:grpSpPr>
            <a:xfrm>
              <a:off x="166320" y="90720"/>
              <a:ext cx="2793600" cy="681840"/>
              <a:chOff x="166320" y="90720"/>
              <a:chExt cx="2793600" cy="681840"/>
            </a:xfrm>
          </p:grpSpPr>
          <p:pic>
            <p:nvPicPr>
              <p:cNvPr id="236" name="图片 8" descr=""/>
              <p:cNvPicPr/>
              <p:nvPr/>
            </p:nvPicPr>
            <p:blipFill>
              <a:blip r:embed="rId2"/>
              <a:stretch/>
            </p:blipFill>
            <p:spPr>
              <a:xfrm>
                <a:off x="166320" y="90720"/>
                <a:ext cx="681840" cy="681840"/>
              </a:xfrm>
              <a:prstGeom prst="rect">
                <a:avLst/>
              </a:prstGeom>
              <a:ln>
                <a:noFill/>
              </a:ln>
            </p:spPr>
          </p:pic>
          <p:sp>
            <p:nvSpPr>
              <p:cNvPr id="237"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38" name="CustomShape 5"/>
          <p:cNvSpPr/>
          <p:nvPr/>
        </p:nvSpPr>
        <p:spPr>
          <a:xfrm>
            <a:off x="8503920" y="247320"/>
            <a:ext cx="3439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技术难点的解决</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Solutions</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442320" y="2659680"/>
            <a:ext cx="5306760" cy="76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000000"/>
                </a:solidFill>
                <a:latin typeface="仿宋"/>
                <a:ea typeface="仿宋"/>
              </a:rPr>
              <a:t>心得</a:t>
            </a:r>
            <a:r>
              <a:rPr b="1" lang="en-US" sz="4400" spc="-1" strike="noStrike">
                <a:solidFill>
                  <a:srgbClr val="000000"/>
                </a:solidFill>
                <a:latin typeface="仿宋"/>
                <a:ea typeface="仿宋"/>
              </a:rPr>
              <a:t>(</a:t>
            </a:r>
            <a:r>
              <a:rPr b="0" lang="en-US" sz="4000" spc="-1" strike="noStrike">
                <a:solidFill>
                  <a:srgbClr val="000000"/>
                </a:solidFill>
                <a:latin typeface="DejaVu Sans Mono"/>
                <a:ea typeface="DejaVu Sans Mono"/>
              </a:rPr>
              <a:t>Experience</a:t>
            </a:r>
            <a:r>
              <a:rPr b="1" lang="en-US" sz="4400" spc="-1" strike="noStrike">
                <a:solidFill>
                  <a:srgbClr val="000000"/>
                </a:solidFill>
                <a:latin typeface="仿宋"/>
                <a:ea typeface="仿宋"/>
              </a:rPr>
              <a: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682640" y="2274840"/>
            <a:ext cx="8826120" cy="307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仿宋"/>
                <a:ea typeface="仿宋"/>
              </a:rPr>
              <a:t>	</a:t>
            </a:r>
            <a:r>
              <a:rPr b="0" lang="en-US" sz="2000" spc="-1" strike="noStrike">
                <a:solidFill>
                  <a:srgbClr val="000000"/>
                </a:solidFill>
                <a:latin typeface="仿宋"/>
                <a:ea typeface="仿宋"/>
              </a:rPr>
              <a:t>这是我们编写的第一个</a:t>
            </a:r>
            <a:r>
              <a:rPr b="0" lang="en-US" sz="2000" spc="-1" strike="noStrike">
                <a:solidFill>
                  <a:srgbClr val="000000"/>
                </a:solidFill>
                <a:latin typeface="仿宋"/>
                <a:ea typeface="仿宋"/>
              </a:rPr>
              <a:t>C/S</a:t>
            </a:r>
            <a:r>
              <a:rPr b="0" lang="en-US" sz="2000" spc="-1" strike="noStrike">
                <a:solidFill>
                  <a:srgbClr val="000000"/>
                </a:solidFill>
                <a:latin typeface="仿宋"/>
                <a:ea typeface="仿宋"/>
              </a:rPr>
              <a:t>架构的程序，尚有许多的不足之处。在编写的过程中也有许多的收获，不仅进一步熟悉了</a:t>
            </a:r>
            <a:r>
              <a:rPr b="0" lang="en-US" sz="2000" spc="-1" strike="noStrike">
                <a:solidFill>
                  <a:srgbClr val="000000"/>
                </a:solidFill>
                <a:latin typeface="仿宋"/>
                <a:ea typeface="仿宋"/>
              </a:rPr>
              <a:t>qml</a:t>
            </a:r>
            <a:r>
              <a:rPr b="0" lang="en-US" sz="2000" spc="-1" strike="noStrike">
                <a:solidFill>
                  <a:srgbClr val="000000"/>
                </a:solidFill>
                <a:latin typeface="仿宋"/>
                <a:ea typeface="仿宋"/>
              </a:rPr>
              <a:t>这门语言，还了解了一个强大的框架——</a:t>
            </a:r>
            <a:r>
              <a:rPr b="0" lang="en-US" sz="2000" spc="-1" strike="noStrike">
                <a:solidFill>
                  <a:srgbClr val="000000"/>
                </a:solidFill>
                <a:latin typeface="仿宋"/>
                <a:ea typeface="仿宋"/>
              </a:rPr>
              <a:t>Felgo</a:t>
            </a:r>
            <a:r>
              <a:rPr b="0" lang="en-US" sz="2000" spc="-1" strike="noStrike">
                <a:solidFill>
                  <a:srgbClr val="000000"/>
                </a:solidFill>
                <a:latin typeface="仿宋"/>
                <a:ea typeface="仿宋"/>
              </a:rPr>
              <a:t>，它对</a:t>
            </a:r>
            <a:r>
              <a:rPr b="0" lang="en-US" sz="2000" spc="-1" strike="noStrike">
                <a:solidFill>
                  <a:srgbClr val="000000"/>
                </a:solidFill>
                <a:latin typeface="仿宋"/>
                <a:ea typeface="仿宋"/>
              </a:rPr>
              <a:t>Qt</a:t>
            </a:r>
            <a:r>
              <a:rPr b="0" lang="en-US" sz="2000" spc="-1" strike="noStrike">
                <a:solidFill>
                  <a:srgbClr val="000000"/>
                </a:solidFill>
                <a:latin typeface="仿宋"/>
                <a:ea typeface="仿宋"/>
              </a:rPr>
              <a:t>在移动端的支持是我们前所未见的</a:t>
            </a:r>
            <a:r>
              <a:rPr b="0" lang="en-US" sz="2000" spc="-1" strike="noStrike">
                <a:solidFill>
                  <a:srgbClr val="000000"/>
                </a:solidFill>
                <a:latin typeface="仿宋"/>
                <a:ea typeface="仿宋"/>
              </a:rPr>
              <a:t>(</a:t>
            </a:r>
            <a:r>
              <a:rPr b="0" lang="en-US" sz="2000" spc="-1" strike="noStrike">
                <a:solidFill>
                  <a:srgbClr val="000000"/>
                </a:solidFill>
                <a:latin typeface="仿宋"/>
                <a:ea typeface="仿宋"/>
              </a:rPr>
              <a:t>之前接触过一些</a:t>
            </a:r>
            <a:r>
              <a:rPr b="0" lang="en-US" sz="2000" spc="-1" strike="noStrike">
                <a:solidFill>
                  <a:srgbClr val="000000"/>
                </a:solidFill>
                <a:latin typeface="仿宋"/>
                <a:ea typeface="仿宋"/>
              </a:rPr>
              <a:t>qml</a:t>
            </a:r>
            <a:r>
              <a:rPr b="0" lang="en-US" sz="2000" spc="-1" strike="noStrike">
                <a:solidFill>
                  <a:srgbClr val="000000"/>
                </a:solidFill>
                <a:latin typeface="仿宋"/>
                <a:ea typeface="仿宋"/>
              </a:rPr>
              <a:t>第三方库，但都是库级别的，仅仅停留在</a:t>
            </a:r>
            <a:r>
              <a:rPr b="0" lang="en-US" sz="2000" spc="-1" strike="noStrike">
                <a:solidFill>
                  <a:srgbClr val="000000"/>
                </a:solidFill>
                <a:latin typeface="仿宋"/>
                <a:ea typeface="仿宋"/>
              </a:rPr>
              <a:t>UI</a:t>
            </a:r>
            <a:r>
              <a:rPr b="0" lang="en-US" sz="2000" spc="-1" strike="noStrike">
                <a:solidFill>
                  <a:srgbClr val="000000"/>
                </a:solidFill>
                <a:latin typeface="仿宋"/>
                <a:ea typeface="仿宋"/>
              </a:rPr>
              <a:t>的优化方面</a:t>
            </a:r>
            <a:r>
              <a:rPr b="0" lang="en-US" sz="2000" spc="-1" strike="noStrike">
                <a:solidFill>
                  <a:srgbClr val="000000"/>
                </a:solidFill>
                <a:latin typeface="仿宋"/>
                <a:ea typeface="仿宋"/>
              </a:rPr>
              <a:t>)</a:t>
            </a:r>
            <a:r>
              <a:rPr b="0" lang="en-US" sz="2000" spc="-1" strike="noStrike">
                <a:solidFill>
                  <a:srgbClr val="000000"/>
                </a:solidFill>
                <a:latin typeface="仿宋"/>
                <a:ea typeface="仿宋"/>
              </a:rPr>
              <a:t>，使用</a:t>
            </a:r>
            <a:r>
              <a:rPr b="0" lang="en-US" sz="2000" spc="-1" strike="noStrike">
                <a:solidFill>
                  <a:srgbClr val="000000"/>
                </a:solidFill>
                <a:latin typeface="仿宋"/>
                <a:ea typeface="仿宋"/>
              </a:rPr>
              <a:t>Felgo</a:t>
            </a:r>
            <a:r>
              <a:rPr b="0" lang="en-US" sz="2000" spc="-1" strike="noStrike">
                <a:solidFill>
                  <a:srgbClr val="000000"/>
                </a:solidFill>
                <a:latin typeface="仿宋"/>
                <a:ea typeface="仿宋"/>
              </a:rPr>
              <a:t>，能够轻松的创建</a:t>
            </a:r>
            <a:r>
              <a:rPr b="0" lang="en-US" sz="2000" spc="-1" strike="noStrike">
                <a:solidFill>
                  <a:srgbClr val="000000"/>
                </a:solidFill>
                <a:latin typeface="仿宋"/>
                <a:ea typeface="仿宋"/>
              </a:rPr>
              <a:t>UI</a:t>
            </a:r>
            <a:r>
              <a:rPr b="0" lang="en-US" sz="2000" spc="-1" strike="noStrike">
                <a:solidFill>
                  <a:srgbClr val="000000"/>
                </a:solidFill>
                <a:latin typeface="仿宋"/>
                <a:ea typeface="仿宋"/>
              </a:rPr>
              <a:t>友好、的移动应用，并且在一些功能实现上，比</a:t>
            </a:r>
            <a:r>
              <a:rPr b="0" lang="en-US" sz="2000" spc="-1" strike="noStrike">
                <a:solidFill>
                  <a:srgbClr val="000000"/>
                </a:solidFill>
                <a:latin typeface="仿宋"/>
                <a:ea typeface="仿宋"/>
              </a:rPr>
              <a:t>native</a:t>
            </a:r>
            <a:r>
              <a:rPr b="0" lang="en-US" sz="2000" spc="-1" strike="noStrike">
                <a:solidFill>
                  <a:srgbClr val="000000"/>
                </a:solidFill>
                <a:latin typeface="仿宋"/>
                <a:ea typeface="仿宋"/>
              </a:rPr>
              <a:t>更加简单；在一些项目上，</a:t>
            </a:r>
            <a:r>
              <a:rPr b="0" lang="en-US" sz="2000" spc="-1" strike="noStrike">
                <a:solidFill>
                  <a:srgbClr val="000000"/>
                </a:solidFill>
                <a:latin typeface="仿宋"/>
                <a:ea typeface="仿宋"/>
              </a:rPr>
              <a:t>Go</a:t>
            </a:r>
            <a:r>
              <a:rPr b="0" lang="en-US" sz="2000" spc="-1" strike="noStrike">
                <a:solidFill>
                  <a:srgbClr val="000000"/>
                </a:solidFill>
                <a:latin typeface="仿宋"/>
                <a:ea typeface="仿宋"/>
              </a:rPr>
              <a:t>语言的并发机制可以解决许多其他语言解决起来相对困难的问题，使得开发者能够将工作重心放在其他方面。</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grpSp>
        <p:nvGrpSpPr>
          <p:cNvPr id="241" name="Group 2"/>
          <p:cNvGrpSpPr/>
          <p:nvPr/>
        </p:nvGrpSpPr>
        <p:grpSpPr>
          <a:xfrm>
            <a:off x="0" y="90720"/>
            <a:ext cx="12191760" cy="757440"/>
            <a:chOff x="0" y="90720"/>
            <a:chExt cx="12191760" cy="757440"/>
          </a:xfrm>
        </p:grpSpPr>
        <p:sp>
          <p:nvSpPr>
            <p:cNvPr id="242" name="Line 3"/>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43" name="Group 4"/>
            <p:cNvGrpSpPr/>
            <p:nvPr/>
          </p:nvGrpSpPr>
          <p:grpSpPr>
            <a:xfrm>
              <a:off x="166320" y="90720"/>
              <a:ext cx="2793600" cy="681840"/>
              <a:chOff x="166320" y="90720"/>
              <a:chExt cx="2793600" cy="681840"/>
            </a:xfrm>
          </p:grpSpPr>
          <p:pic>
            <p:nvPicPr>
              <p:cNvPr id="244" name="图片 8" descr=""/>
              <p:cNvPicPr/>
              <p:nvPr/>
            </p:nvPicPr>
            <p:blipFill>
              <a:blip r:embed="rId1"/>
              <a:stretch/>
            </p:blipFill>
            <p:spPr>
              <a:xfrm>
                <a:off x="166320" y="90720"/>
                <a:ext cx="681840" cy="681840"/>
              </a:xfrm>
              <a:prstGeom prst="rect">
                <a:avLst/>
              </a:prstGeom>
              <a:ln>
                <a:noFill/>
              </a:ln>
            </p:spPr>
          </p:pic>
          <p:sp>
            <p:nvSpPr>
              <p:cNvPr id="245" name="CustomShape 5"/>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46" name="CustomShape 6"/>
          <p:cNvSpPr/>
          <p:nvPr/>
        </p:nvSpPr>
        <p:spPr>
          <a:xfrm>
            <a:off x="9418320" y="247320"/>
            <a:ext cx="251388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仿宋"/>
                <a:ea typeface="仿宋"/>
              </a:rPr>
              <a:t>心得</a:t>
            </a:r>
            <a:r>
              <a:rPr b="1" lang="en-US" sz="2000" spc="-1" strike="noStrike">
                <a:solidFill>
                  <a:srgbClr val="000000"/>
                </a:solidFill>
                <a:latin typeface="仿宋"/>
                <a:ea typeface="仿宋"/>
              </a:rPr>
              <a:t>(</a:t>
            </a:r>
            <a:r>
              <a:rPr b="0" lang="en-US" sz="1800" spc="-1" strike="noStrike">
                <a:solidFill>
                  <a:srgbClr val="000000"/>
                </a:solidFill>
                <a:latin typeface="DejaVu Sans Mono"/>
                <a:ea typeface="DejaVu Sans Mono"/>
              </a:rPr>
              <a:t>Experience</a:t>
            </a:r>
            <a:r>
              <a:rPr b="1" lang="en-US" sz="2000" spc="-1" strike="noStrike">
                <a:solidFill>
                  <a:srgbClr val="000000"/>
                </a:solidFill>
                <a:latin typeface="仿宋"/>
                <a:ea typeface="仿宋"/>
              </a:rPr>
              <a:t>)</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48520" y="1134720"/>
            <a:ext cx="9963720" cy="5028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US" sz="1800" spc="-1" strike="noStrike">
                <a:solidFill>
                  <a:srgbClr val="000000"/>
                </a:solidFill>
                <a:latin typeface="仿宋"/>
                <a:ea typeface="仿宋"/>
              </a:rPr>
              <a:t>在编写程序前应该有一份可行的计划：</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仿宋"/>
                <a:ea typeface="仿宋"/>
              </a:rPr>
              <a:t>在项目初期，我们总是想到什么就开始做，而没考虑清除做这项工作所需要的知识储备、人员安排、项目可行性。使得我们在前期浪费了大量时间来修改方案；</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仿宋"/>
                <a:ea typeface="仿宋"/>
              </a:rPr>
              <a:t>查阅官方文档能够更有效地解决问题</a:t>
            </a:r>
            <a:r>
              <a:rPr b="1" lang="en-US" sz="1800" spc="-1" strike="noStrike">
                <a:solidFill>
                  <a:srgbClr val="000000"/>
                </a:solidFill>
                <a:latin typeface="仿宋"/>
                <a:ea typeface="仿宋"/>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仿宋"/>
                <a:ea typeface="仿宋"/>
              </a:rPr>
              <a:t>当遇见问题</a:t>
            </a:r>
            <a:r>
              <a:rPr b="0" lang="en-US" sz="1800" spc="-1" strike="noStrike">
                <a:solidFill>
                  <a:srgbClr val="000000"/>
                </a:solidFill>
                <a:latin typeface="仿宋"/>
                <a:ea typeface="仿宋"/>
              </a:rPr>
              <a:t>google</a:t>
            </a:r>
            <a:r>
              <a:rPr b="0" lang="en-US" sz="1800" spc="-1" strike="noStrike">
                <a:solidFill>
                  <a:srgbClr val="000000"/>
                </a:solidFill>
                <a:latin typeface="仿宋"/>
                <a:ea typeface="仿宋"/>
              </a:rPr>
              <a:t>自然是解决问题的最快方法，然而所获取的搜索结果大部分只是别人从官网搬运的内容，虽然当时你的问题解决了，但是可能过会儿就会遗忘。而当我们通过阅读官方文档来解决问题时，可以做到举一反三，并且避免不必要的信息筛选工作；</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1800" spc="-1" strike="noStrike">
                <a:solidFill>
                  <a:srgbClr val="000000"/>
                </a:solidFill>
                <a:latin typeface="仿宋"/>
                <a:ea typeface="仿宋"/>
              </a:rPr>
              <a:t>软件内部模块与模块之间的耦合度应该设计得尽可能的低：</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仿宋"/>
                <a:ea typeface="仿宋"/>
              </a:rPr>
              <a:t>当需要修改某一模块时，如果该模块与其他模块耦合度及其高，那么会是一件令人头秃的事情。我们的程序主要是几个页面之间的切换与一系列的操作，在项目初期，我们的所有页面都极大依赖于一个主页面，这样在主页面修改后，其他页面也会连带的进行修改。后来我们通过使用</a:t>
            </a:r>
            <a:r>
              <a:rPr b="0" lang="en-US" sz="1800" spc="-1" strike="noStrike">
                <a:solidFill>
                  <a:srgbClr val="000000"/>
                </a:solidFill>
                <a:latin typeface="仿宋"/>
                <a:ea typeface="仿宋"/>
              </a:rPr>
              <a:t>StackView+Loader</a:t>
            </a:r>
            <a:r>
              <a:rPr b="0" lang="en-US" sz="1800" spc="-1" strike="noStrike">
                <a:solidFill>
                  <a:srgbClr val="000000"/>
                </a:solidFill>
                <a:latin typeface="仿宋"/>
                <a:ea typeface="仿宋"/>
              </a:rPr>
              <a:t>的形式来降低模块之间的耦合度，使得项目维护起来更加轻松；</a:t>
            </a:r>
            <a:endParaRPr b="0" lang="en-US" sz="1800" spc="-1" strike="noStrike">
              <a:latin typeface="Arial"/>
            </a:endParaRPr>
          </a:p>
          <a:p>
            <a:pPr>
              <a:lnSpc>
                <a:spcPct val="100000"/>
              </a:lnSpc>
            </a:pPr>
            <a:endParaRPr b="0" lang="en-US" sz="1800" spc="-1" strike="noStrike">
              <a:latin typeface="Arial"/>
            </a:endParaRPr>
          </a:p>
        </p:txBody>
      </p:sp>
      <p:grpSp>
        <p:nvGrpSpPr>
          <p:cNvPr id="248" name="Group 2"/>
          <p:cNvGrpSpPr/>
          <p:nvPr/>
        </p:nvGrpSpPr>
        <p:grpSpPr>
          <a:xfrm>
            <a:off x="0" y="90720"/>
            <a:ext cx="12191760" cy="757440"/>
            <a:chOff x="0" y="90720"/>
            <a:chExt cx="12191760" cy="757440"/>
          </a:xfrm>
        </p:grpSpPr>
        <p:sp>
          <p:nvSpPr>
            <p:cNvPr id="249" name="Line 3"/>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50" name="Group 4"/>
            <p:cNvGrpSpPr/>
            <p:nvPr/>
          </p:nvGrpSpPr>
          <p:grpSpPr>
            <a:xfrm>
              <a:off x="166320" y="90720"/>
              <a:ext cx="2793600" cy="681840"/>
              <a:chOff x="166320" y="90720"/>
              <a:chExt cx="2793600" cy="681840"/>
            </a:xfrm>
          </p:grpSpPr>
          <p:pic>
            <p:nvPicPr>
              <p:cNvPr id="251" name="图片 7" descr=""/>
              <p:cNvPicPr/>
              <p:nvPr/>
            </p:nvPicPr>
            <p:blipFill>
              <a:blip r:embed="rId1"/>
              <a:stretch/>
            </p:blipFill>
            <p:spPr>
              <a:xfrm>
                <a:off x="166320" y="90720"/>
                <a:ext cx="681840" cy="681840"/>
              </a:xfrm>
              <a:prstGeom prst="rect">
                <a:avLst/>
              </a:prstGeom>
              <a:ln>
                <a:noFill/>
              </a:ln>
            </p:spPr>
          </p:pic>
          <p:sp>
            <p:nvSpPr>
              <p:cNvPr id="252" name="CustomShape 5"/>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53" name="CustomShape 6"/>
          <p:cNvSpPr/>
          <p:nvPr/>
        </p:nvSpPr>
        <p:spPr>
          <a:xfrm>
            <a:off x="9235440" y="247320"/>
            <a:ext cx="279936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仿宋"/>
                <a:ea typeface="仿宋"/>
              </a:rPr>
              <a:t>心得</a:t>
            </a:r>
            <a:r>
              <a:rPr b="1" lang="en-US" sz="2000" spc="-1" strike="noStrike">
                <a:solidFill>
                  <a:srgbClr val="000000"/>
                </a:solidFill>
                <a:latin typeface="仿宋"/>
                <a:ea typeface="仿宋"/>
              </a:rPr>
              <a:t>(</a:t>
            </a:r>
            <a:r>
              <a:rPr b="0" lang="en-US" sz="1800" spc="-1" strike="noStrike">
                <a:solidFill>
                  <a:srgbClr val="000000"/>
                </a:solidFill>
                <a:latin typeface="DejaVu Sans Mono"/>
                <a:ea typeface="DejaVu Sans Mono"/>
              </a:rPr>
              <a:t>Experience</a:t>
            </a:r>
            <a:r>
              <a:rPr b="1" lang="en-US" sz="2000" spc="-1" strike="noStrike">
                <a:solidFill>
                  <a:srgbClr val="000000"/>
                </a:solidFill>
                <a:latin typeface="仿宋"/>
                <a:ea typeface="仿宋"/>
              </a:rPr>
              <a:t>)</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311200" y="2274840"/>
            <a:ext cx="7569360" cy="28328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US" sz="1800" spc="-1" strike="noStrike">
                <a:solidFill>
                  <a:srgbClr val="000000"/>
                </a:solidFill>
                <a:latin typeface="仿宋"/>
                <a:ea typeface="仿宋"/>
              </a:rPr>
              <a:t>避免将不完善的代码推送到主分支，写好</a:t>
            </a:r>
            <a:r>
              <a:rPr b="1" lang="en-US" sz="1800" spc="-1" strike="noStrike">
                <a:solidFill>
                  <a:srgbClr val="000000"/>
                </a:solidFill>
                <a:latin typeface="仿宋"/>
                <a:ea typeface="仿宋"/>
              </a:rPr>
              <a:t>git commit</a:t>
            </a:r>
            <a:r>
              <a:rPr b="1" lang="en-US" sz="1800" spc="-1" strike="noStrike">
                <a:solidFill>
                  <a:srgbClr val="000000"/>
                </a:solidFill>
                <a:latin typeface="仿宋"/>
                <a:ea typeface="仿宋"/>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仿宋"/>
                <a:ea typeface="仿宋"/>
              </a:rPr>
              <a:t>在项目进行时，有一次我们完成了一个重要功能但没有经过周密的测试就将其推送到了主分支上，并且在</a:t>
            </a:r>
            <a:r>
              <a:rPr b="0" lang="en-US" sz="1800" spc="-1" strike="noStrike">
                <a:solidFill>
                  <a:srgbClr val="000000"/>
                </a:solidFill>
                <a:latin typeface="仿宋"/>
                <a:ea typeface="仿宋"/>
              </a:rPr>
              <a:t>git commit –m </a:t>
            </a:r>
            <a:r>
              <a:rPr b="0" lang="en-US" sz="1800" spc="-1" strike="noStrike">
                <a:solidFill>
                  <a:srgbClr val="000000"/>
                </a:solidFill>
                <a:latin typeface="仿宋"/>
                <a:ea typeface="仿宋"/>
              </a:rPr>
              <a:t>时敷衍了事的写了一个</a:t>
            </a:r>
            <a:r>
              <a:rPr b="0" lang="en-US" sz="1800" spc="-1" strike="noStrike">
                <a:solidFill>
                  <a:srgbClr val="000000"/>
                </a:solidFill>
                <a:latin typeface="仿宋"/>
                <a:ea typeface="仿宋"/>
              </a:rPr>
              <a:t>modify</a:t>
            </a:r>
            <a:r>
              <a:rPr b="0" lang="en-US" sz="1800" spc="-1" strike="noStrike">
                <a:solidFill>
                  <a:srgbClr val="000000"/>
                </a:solidFill>
                <a:latin typeface="仿宋"/>
                <a:ea typeface="仿宋"/>
              </a:rPr>
              <a:t>（事实上，我们的</a:t>
            </a:r>
            <a:r>
              <a:rPr b="0" lang="en-US" sz="1800" spc="-1" strike="noStrike">
                <a:solidFill>
                  <a:srgbClr val="000000"/>
                </a:solidFill>
                <a:latin typeface="仿宋"/>
                <a:ea typeface="仿宋"/>
              </a:rPr>
              <a:t>commit</a:t>
            </a:r>
            <a:r>
              <a:rPr b="0" lang="en-US" sz="1800" spc="-1" strike="noStrike">
                <a:solidFill>
                  <a:srgbClr val="000000"/>
                </a:solidFill>
                <a:latin typeface="仿宋"/>
                <a:ea typeface="仿宋"/>
              </a:rPr>
              <a:t>里面之前以经有许多</a:t>
            </a:r>
            <a:r>
              <a:rPr b="0" lang="en-US" sz="1800" spc="-1" strike="noStrike">
                <a:solidFill>
                  <a:srgbClr val="000000"/>
                </a:solidFill>
                <a:latin typeface="仿宋"/>
                <a:ea typeface="仿宋"/>
              </a:rPr>
              <a:t>modify</a:t>
            </a:r>
            <a:r>
              <a:rPr b="0" lang="en-US" sz="1800" spc="-1" strike="noStrike">
                <a:solidFill>
                  <a:srgbClr val="000000"/>
                </a:solidFill>
                <a:latin typeface="仿宋"/>
                <a:ea typeface="仿宋"/>
              </a:rPr>
              <a:t>了），这样，我们一直以为该功能是没有问题的，当我们最后开始写</a:t>
            </a:r>
            <a:r>
              <a:rPr b="0" lang="en-US" sz="1800" spc="-1" strike="noStrike">
                <a:solidFill>
                  <a:srgbClr val="000000"/>
                </a:solidFill>
                <a:latin typeface="仿宋"/>
                <a:ea typeface="仿宋"/>
              </a:rPr>
              <a:t>ppt</a:t>
            </a:r>
            <a:r>
              <a:rPr b="0" lang="en-US" sz="1800" spc="-1" strike="noStrike">
                <a:solidFill>
                  <a:srgbClr val="000000"/>
                </a:solidFill>
                <a:latin typeface="仿宋"/>
                <a:ea typeface="仿宋"/>
              </a:rPr>
              <a:t>时才发现了潜在的</a:t>
            </a:r>
            <a:r>
              <a:rPr b="0" lang="en-US" sz="1800" spc="-1" strike="noStrike">
                <a:solidFill>
                  <a:srgbClr val="000000"/>
                </a:solidFill>
                <a:latin typeface="仿宋"/>
                <a:ea typeface="仿宋"/>
              </a:rPr>
              <a:t>bug</a:t>
            </a:r>
            <a:r>
              <a:rPr b="0" lang="en-US" sz="1800" spc="-1" strike="noStrike">
                <a:solidFill>
                  <a:srgbClr val="000000"/>
                </a:solidFill>
                <a:latin typeface="仿宋"/>
                <a:ea typeface="仿宋"/>
              </a:rPr>
              <a:t>，并且由于</a:t>
            </a:r>
            <a:r>
              <a:rPr b="0" lang="en-US" sz="1800" spc="-1" strike="noStrike">
                <a:solidFill>
                  <a:srgbClr val="000000"/>
                </a:solidFill>
                <a:latin typeface="仿宋"/>
                <a:ea typeface="仿宋"/>
              </a:rPr>
              <a:t>commit</a:t>
            </a:r>
            <a:r>
              <a:rPr b="0" lang="en-US" sz="1800" spc="-1" strike="noStrike">
                <a:solidFill>
                  <a:srgbClr val="000000"/>
                </a:solidFill>
                <a:latin typeface="仿宋"/>
                <a:ea typeface="仿宋"/>
              </a:rPr>
              <a:t>没写清除，在</a:t>
            </a:r>
            <a:r>
              <a:rPr b="0" lang="en-US" sz="1800" spc="-1" strike="noStrike">
                <a:solidFill>
                  <a:srgbClr val="000000"/>
                </a:solidFill>
                <a:latin typeface="仿宋"/>
                <a:ea typeface="仿宋"/>
              </a:rPr>
              <a:t>git</a:t>
            </a:r>
            <a:r>
              <a:rPr b="0" lang="en-US" sz="1800" spc="-1" strike="noStrike">
                <a:solidFill>
                  <a:srgbClr val="000000"/>
                </a:solidFill>
                <a:latin typeface="仿宋"/>
                <a:ea typeface="仿宋"/>
              </a:rPr>
              <a:t>版本回退时也只好挨着尝试</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grpSp>
        <p:nvGrpSpPr>
          <p:cNvPr id="255" name="Group 2"/>
          <p:cNvGrpSpPr/>
          <p:nvPr/>
        </p:nvGrpSpPr>
        <p:grpSpPr>
          <a:xfrm>
            <a:off x="0" y="90720"/>
            <a:ext cx="12191760" cy="757440"/>
            <a:chOff x="0" y="90720"/>
            <a:chExt cx="12191760" cy="757440"/>
          </a:xfrm>
        </p:grpSpPr>
        <p:sp>
          <p:nvSpPr>
            <p:cNvPr id="256" name="Line 3"/>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257" name="Group 4"/>
            <p:cNvGrpSpPr/>
            <p:nvPr/>
          </p:nvGrpSpPr>
          <p:grpSpPr>
            <a:xfrm>
              <a:off x="166320" y="90720"/>
              <a:ext cx="2793600" cy="681840"/>
              <a:chOff x="166320" y="90720"/>
              <a:chExt cx="2793600" cy="681840"/>
            </a:xfrm>
          </p:grpSpPr>
          <p:pic>
            <p:nvPicPr>
              <p:cNvPr id="258" name="图片 7" descr=""/>
              <p:cNvPicPr/>
              <p:nvPr/>
            </p:nvPicPr>
            <p:blipFill>
              <a:blip r:embed="rId1"/>
              <a:stretch/>
            </p:blipFill>
            <p:spPr>
              <a:xfrm>
                <a:off x="166320" y="90720"/>
                <a:ext cx="681840" cy="681840"/>
              </a:xfrm>
              <a:prstGeom prst="rect">
                <a:avLst/>
              </a:prstGeom>
              <a:ln>
                <a:noFill/>
              </a:ln>
            </p:spPr>
          </p:pic>
          <p:sp>
            <p:nvSpPr>
              <p:cNvPr id="259" name="CustomShape 5"/>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260" name="CustomShape 6"/>
          <p:cNvSpPr/>
          <p:nvPr/>
        </p:nvSpPr>
        <p:spPr>
          <a:xfrm>
            <a:off x="9509760" y="247320"/>
            <a:ext cx="2525040" cy="669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仿宋"/>
                <a:ea typeface="仿宋"/>
              </a:rPr>
              <a:t>心得</a:t>
            </a:r>
            <a:r>
              <a:rPr b="1" lang="en-US" sz="2000" spc="-1" strike="noStrike">
                <a:solidFill>
                  <a:srgbClr val="000000"/>
                </a:solidFill>
                <a:latin typeface="仿宋"/>
                <a:ea typeface="仿宋"/>
              </a:rPr>
              <a:t>(</a:t>
            </a:r>
            <a:r>
              <a:rPr b="0" lang="en-US" sz="1800" spc="-1" strike="noStrike">
                <a:solidFill>
                  <a:srgbClr val="000000"/>
                </a:solidFill>
                <a:latin typeface="DejaVu Sans Mono"/>
                <a:ea typeface="DejaVu Sans Mono"/>
              </a:rPr>
              <a:t>Experience</a:t>
            </a:r>
            <a:r>
              <a:rPr b="1" lang="en-US" sz="2000" spc="-1" strike="noStrike">
                <a:solidFill>
                  <a:srgbClr val="000000"/>
                </a:solidFill>
                <a:latin typeface="仿宋"/>
                <a:ea typeface="仿宋"/>
              </a:rPr>
              <a:t>)</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667320" y="2867400"/>
            <a:ext cx="547668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000000"/>
                </a:solidFill>
                <a:latin typeface="仿宋"/>
                <a:ea typeface="仿宋"/>
              </a:rPr>
              <a:t>感谢观看！</a:t>
            </a:r>
            <a:r>
              <a:rPr b="1" lang="en-US" sz="4400" spc="-1" strike="noStrike">
                <a:solidFill>
                  <a:srgbClr val="000000"/>
                </a:solidFill>
                <a:latin typeface="仿宋"/>
                <a:ea typeface="仿宋"/>
              </a:rPr>
              <a:t>(</a:t>
            </a:r>
            <a:r>
              <a:rPr b="0" lang="en-US" sz="4000" spc="-1" strike="noStrike">
                <a:solidFill>
                  <a:srgbClr val="000000"/>
                </a:solidFill>
                <a:latin typeface="DejaVu Sans Mono"/>
                <a:ea typeface="DejaVu Sans Mono"/>
              </a:rPr>
              <a:t>Thanks</a:t>
            </a:r>
            <a:r>
              <a:rPr b="1" lang="en-US" sz="4400" spc="-1" strike="noStrike">
                <a:solidFill>
                  <a:srgbClr val="000000"/>
                </a:solidFill>
                <a:latin typeface="仿宋"/>
                <a:ea typeface="仿宋"/>
              </a:rPr>
              <a:t>)</a:t>
            </a:r>
            <a:endParaRPr b="0" lang="en-US" sz="4400" spc="-1" strike="noStrike">
              <a:latin typeface="Arial"/>
            </a:endParaRPr>
          </a:p>
        </p:txBody>
      </p:sp>
      <p:sp>
        <p:nvSpPr>
          <p:cNvPr id="262" name="CustomShape 2"/>
          <p:cNvSpPr/>
          <p:nvPr/>
        </p:nvSpPr>
        <p:spPr>
          <a:xfrm>
            <a:off x="10256400" y="6208200"/>
            <a:ext cx="1620720" cy="38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563c1"/>
                </a:solidFill>
                <a:uFillTx/>
                <a:latin typeface="仿宋"/>
                <a:ea typeface="仿宋"/>
                <a:hlinkClick r:id="rId1"/>
              </a:rPr>
              <a:t>前往项目仓库</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8" name="Group 1"/>
          <p:cNvGrpSpPr/>
          <p:nvPr/>
        </p:nvGrpSpPr>
        <p:grpSpPr>
          <a:xfrm>
            <a:off x="1442160" y="1254960"/>
            <a:ext cx="8615880" cy="819720"/>
            <a:chOff x="1442160" y="1254960"/>
            <a:chExt cx="8615880" cy="819720"/>
          </a:xfrm>
        </p:grpSpPr>
        <p:sp>
          <p:nvSpPr>
            <p:cNvPr id="99" name="CustomShape 2"/>
            <p:cNvSpPr/>
            <p:nvPr/>
          </p:nvSpPr>
          <p:spPr>
            <a:xfrm>
              <a:off x="1442160" y="1254960"/>
              <a:ext cx="8615880" cy="81972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1442160" y="1341720"/>
              <a:ext cx="86158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等线"/>
                </a:rPr>
                <a:t>PostinTo </a:t>
              </a:r>
              <a:r>
                <a:rPr b="0" lang="en-US" sz="1800" spc="-1" strike="noStrike">
                  <a:solidFill>
                    <a:srgbClr val="ffffff"/>
                  </a:solidFill>
                  <a:latin typeface="仿宋"/>
                  <a:ea typeface="仿宋"/>
                </a:rPr>
                <a:t>是一款客户端使用 </a:t>
              </a:r>
              <a:r>
                <a:rPr b="0" lang="en-US" sz="1800" spc="-1" strike="noStrike">
                  <a:solidFill>
                    <a:srgbClr val="ffffff"/>
                  </a:solidFill>
                  <a:latin typeface="等线"/>
                  <a:ea typeface="仿宋"/>
                </a:rPr>
                <a:t>Qt + Felgo </a:t>
              </a:r>
              <a:r>
                <a:rPr b="0" lang="en-US" sz="1800" spc="-1" strike="noStrike">
                  <a:solidFill>
                    <a:srgbClr val="ffffff"/>
                  </a:solidFill>
                  <a:latin typeface="仿宋"/>
                  <a:ea typeface="仿宋"/>
                </a:rPr>
                <a:t>开发，服务端使用 </a:t>
              </a:r>
              <a:r>
                <a:rPr b="0" lang="en-US" sz="1800" spc="-1" strike="noStrike">
                  <a:solidFill>
                    <a:srgbClr val="ffffff"/>
                  </a:solidFill>
                  <a:latin typeface="等线"/>
                  <a:ea typeface="仿宋"/>
                </a:rPr>
                <a:t>Golang </a:t>
              </a:r>
              <a:r>
                <a:rPr b="0" lang="en-US" sz="1800" spc="-1" strike="noStrike">
                  <a:solidFill>
                    <a:srgbClr val="ffffff"/>
                  </a:solidFill>
                  <a:latin typeface="仿宋"/>
                  <a:ea typeface="仿宋"/>
                </a:rPr>
                <a:t>开发的跨多端</a:t>
              </a:r>
              <a:r>
                <a:rPr b="0" lang="en-US" sz="1800" spc="-1" strike="noStrike">
                  <a:solidFill>
                    <a:srgbClr val="ffffff"/>
                  </a:solidFill>
                  <a:latin typeface="等线"/>
                  <a:ea typeface="仿宋"/>
                </a:rPr>
                <a:t>（</a:t>
              </a:r>
              <a:r>
                <a:rPr b="0" lang="en-US" sz="1800" spc="-1" strike="noStrike">
                  <a:solidFill>
                    <a:srgbClr val="ffffff"/>
                  </a:solidFill>
                  <a:latin typeface="等线"/>
                  <a:ea typeface="仿宋"/>
                </a:rPr>
                <a:t>Windows, linux, MacOS, Android, ios</a:t>
              </a:r>
              <a:r>
                <a:rPr b="0" lang="en-US" sz="1800" spc="-1" strike="noStrike">
                  <a:solidFill>
                    <a:srgbClr val="ffffff"/>
                  </a:solidFill>
                  <a:latin typeface="等线"/>
                  <a:ea typeface="仿宋"/>
                </a:rPr>
                <a:t>）</a:t>
              </a:r>
              <a:r>
                <a:rPr b="0" lang="en-US" sz="1800" spc="-1" strike="noStrike">
                  <a:solidFill>
                    <a:srgbClr val="ffffff"/>
                  </a:solidFill>
                  <a:latin typeface="仿宋"/>
                  <a:ea typeface="仿宋"/>
                </a:rPr>
                <a:t>的聊天室应用</a:t>
              </a:r>
              <a:endParaRPr b="0" lang="en-US" sz="1800" spc="-1" strike="noStrike">
                <a:latin typeface="Arial"/>
              </a:endParaRPr>
            </a:p>
          </p:txBody>
        </p:sp>
      </p:grpSp>
      <p:sp>
        <p:nvSpPr>
          <p:cNvPr id="101" name="CustomShape 4"/>
          <p:cNvSpPr/>
          <p:nvPr/>
        </p:nvSpPr>
        <p:spPr>
          <a:xfrm>
            <a:off x="1442160" y="3167280"/>
            <a:ext cx="8615880" cy="20106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等线"/>
              </a:rPr>
              <a:t>用户注册、登录</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等线"/>
              </a:rPr>
              <a:t>创建</a:t>
            </a:r>
            <a:r>
              <a:rPr b="0" lang="en-US" sz="1800" spc="-1" strike="noStrike">
                <a:solidFill>
                  <a:srgbClr val="000000"/>
                </a:solidFill>
                <a:latin typeface="等线"/>
              </a:rPr>
              <a:t>/</a:t>
            </a:r>
            <a:r>
              <a:rPr b="0" lang="en-US" sz="1800" spc="-1" strike="noStrike">
                <a:solidFill>
                  <a:srgbClr val="000000"/>
                </a:solidFill>
                <a:latin typeface="等线"/>
              </a:rPr>
              <a:t>加入聊天室</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等线"/>
              </a:rPr>
              <a:t>群聊</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等线"/>
              </a:rPr>
              <a:t>查看聊天室成员</a:t>
            </a:r>
            <a:endParaRPr b="0" lang="en-US" sz="1800" spc="-1" strike="noStrike">
              <a:latin typeface="Arial"/>
            </a:endParaRPr>
          </a:p>
        </p:txBody>
      </p:sp>
      <p:grpSp>
        <p:nvGrpSpPr>
          <p:cNvPr id="102" name="Group 5"/>
          <p:cNvGrpSpPr/>
          <p:nvPr/>
        </p:nvGrpSpPr>
        <p:grpSpPr>
          <a:xfrm>
            <a:off x="0" y="90720"/>
            <a:ext cx="12191760" cy="757440"/>
            <a:chOff x="0" y="90720"/>
            <a:chExt cx="12191760" cy="757440"/>
          </a:xfrm>
        </p:grpSpPr>
        <p:sp>
          <p:nvSpPr>
            <p:cNvPr id="103" name="Line 6"/>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04" name="Group 7"/>
            <p:cNvGrpSpPr/>
            <p:nvPr/>
          </p:nvGrpSpPr>
          <p:grpSpPr>
            <a:xfrm>
              <a:off x="166320" y="90720"/>
              <a:ext cx="2793600" cy="681840"/>
              <a:chOff x="166320" y="90720"/>
              <a:chExt cx="2793600" cy="681840"/>
            </a:xfrm>
          </p:grpSpPr>
          <p:pic>
            <p:nvPicPr>
              <p:cNvPr id="105" name="图片 9" descr=""/>
              <p:cNvPicPr/>
              <p:nvPr/>
            </p:nvPicPr>
            <p:blipFill>
              <a:blip r:embed="rId1"/>
              <a:stretch/>
            </p:blipFill>
            <p:spPr>
              <a:xfrm>
                <a:off x="166320" y="90720"/>
                <a:ext cx="681840" cy="681840"/>
              </a:xfrm>
              <a:prstGeom prst="rect">
                <a:avLst/>
              </a:prstGeom>
              <a:ln>
                <a:noFill/>
              </a:ln>
            </p:spPr>
          </p:pic>
          <p:sp>
            <p:nvSpPr>
              <p:cNvPr id="106" name="CustomShape 8"/>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07" name="CustomShape 9"/>
          <p:cNvSpPr/>
          <p:nvPr/>
        </p:nvSpPr>
        <p:spPr>
          <a:xfrm>
            <a:off x="1316880" y="2408040"/>
            <a:ext cx="1426320" cy="73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仿宋"/>
                <a:ea typeface="仿宋"/>
              </a:rPr>
              <a:t>功能</a:t>
            </a:r>
            <a:r>
              <a:rPr b="0" lang="en-US" sz="1800" spc="-1" strike="noStrike">
                <a:solidFill>
                  <a:srgbClr val="000000"/>
                </a:solidFill>
                <a:latin typeface="等线"/>
                <a:ea typeface="仿宋"/>
              </a:rPr>
              <a:t>：</a:t>
            </a:r>
            <a:endParaRPr b="0" lang="en-US" sz="1800" spc="-1" strike="noStrike">
              <a:latin typeface="Arial"/>
            </a:endParaRPr>
          </a:p>
          <a:p>
            <a:pPr>
              <a:lnSpc>
                <a:spcPct val="100000"/>
              </a:lnSpc>
            </a:pPr>
            <a:endParaRPr b="0" lang="en-US" sz="1800" spc="-1" strike="noStrike">
              <a:latin typeface="Arial"/>
            </a:endParaRPr>
          </a:p>
        </p:txBody>
      </p:sp>
      <p:sp>
        <p:nvSpPr>
          <p:cNvPr id="108" name="CustomShape 10"/>
          <p:cNvSpPr/>
          <p:nvPr/>
        </p:nvSpPr>
        <p:spPr>
          <a:xfrm>
            <a:off x="9473760" y="250920"/>
            <a:ext cx="3497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项目介绍</a:t>
            </a:r>
            <a:r>
              <a:rPr b="0" lang="en-US" sz="1800" spc="-1" strike="noStrike">
                <a:solidFill>
                  <a:srgbClr val="000000"/>
                </a:solidFill>
                <a:latin typeface="等线"/>
                <a:ea typeface="仿宋"/>
              </a:rPr>
              <a:t>(</a:t>
            </a:r>
            <a:r>
              <a:rPr b="0" lang="en-US" sz="1800" spc="-1" strike="noStrike">
                <a:solidFill>
                  <a:srgbClr val="000000"/>
                </a:solidFill>
                <a:latin typeface="DejaVu Sans Mono"/>
                <a:ea typeface="DejaVu Sans Mono"/>
              </a:rPr>
              <a:t>Introduce</a:t>
            </a:r>
            <a:r>
              <a:rPr b="0" lang="en-US" sz="1800" spc="-1" strike="noStrike">
                <a:solidFill>
                  <a:srgbClr val="000000"/>
                </a:solidFill>
                <a:latin typeface="等线"/>
                <a:ea typeface="DejaVu Sans Mono"/>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89520" y="2002680"/>
            <a:ext cx="9612720" cy="2852280"/>
          </a:xfrm>
          <a:prstGeom prst="rect">
            <a:avLst/>
          </a:prstGeom>
          <a:noFill/>
          <a:ln>
            <a:noFill/>
          </a:ln>
        </p:spPr>
        <p:txBody>
          <a:bodyPr anchor="ctr">
            <a:noAutofit/>
          </a:bodyPr>
          <a:p>
            <a:pPr algn="ctr">
              <a:lnSpc>
                <a:spcPct val="90000"/>
              </a:lnSpc>
            </a:pPr>
            <a:r>
              <a:rPr b="1" lang="zh-CN" sz="4400" spc="-1" strike="noStrike">
                <a:solidFill>
                  <a:srgbClr val="000000"/>
                </a:solidFill>
                <a:latin typeface="仿宋"/>
                <a:ea typeface="仿宋"/>
              </a:rPr>
              <a:t>客户端界面展示</a:t>
            </a:r>
            <a:r>
              <a:rPr b="1" lang="zh-CN" sz="4400" spc="-1" strike="noStrike">
                <a:solidFill>
                  <a:srgbClr val="000000"/>
                </a:solidFill>
                <a:latin typeface="仿宋"/>
                <a:ea typeface="仿宋"/>
              </a:rPr>
              <a:t>(</a:t>
            </a:r>
            <a:r>
              <a:rPr b="0" lang="zh-CN" sz="4000" spc="-1" strike="noStrike">
                <a:solidFill>
                  <a:srgbClr val="000000"/>
                </a:solidFill>
                <a:latin typeface="DejaVu Sans Mono"/>
                <a:ea typeface="DejaVu Sans Mono"/>
              </a:rPr>
              <a:t>App display</a:t>
            </a:r>
            <a:r>
              <a:rPr b="1" lang="zh-CN" sz="4400" spc="-1" strike="noStrike">
                <a:solidFill>
                  <a:srgbClr val="000000"/>
                </a:solidFill>
                <a:latin typeface="仿宋"/>
                <a:ea typeface="仿宋"/>
              </a:rPr>
              <a:t>)</a:t>
            </a:r>
            <a:endParaRPr b="0" lang="zh-CN" sz="4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095880" y="848520"/>
            <a:ext cx="6095520" cy="60091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11" name="CustomShape 2"/>
          <p:cNvSpPr/>
          <p:nvPr/>
        </p:nvSpPr>
        <p:spPr>
          <a:xfrm>
            <a:off x="0" y="848520"/>
            <a:ext cx="6095520" cy="60091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112" name="Group 3"/>
          <p:cNvGrpSpPr/>
          <p:nvPr/>
        </p:nvGrpSpPr>
        <p:grpSpPr>
          <a:xfrm>
            <a:off x="0" y="90720"/>
            <a:ext cx="12191760" cy="757440"/>
            <a:chOff x="0" y="90720"/>
            <a:chExt cx="12191760" cy="757440"/>
          </a:xfrm>
        </p:grpSpPr>
        <p:sp>
          <p:nvSpPr>
            <p:cNvPr id="113" name="Line 4"/>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14" name="Group 5"/>
            <p:cNvGrpSpPr/>
            <p:nvPr/>
          </p:nvGrpSpPr>
          <p:grpSpPr>
            <a:xfrm>
              <a:off x="166320" y="90720"/>
              <a:ext cx="2793600" cy="681840"/>
              <a:chOff x="166320" y="90720"/>
              <a:chExt cx="2793600" cy="681840"/>
            </a:xfrm>
          </p:grpSpPr>
          <p:pic>
            <p:nvPicPr>
              <p:cNvPr id="115" name="图片 5" descr=""/>
              <p:cNvPicPr/>
              <p:nvPr/>
            </p:nvPicPr>
            <p:blipFill>
              <a:blip r:embed="rId1"/>
              <a:stretch/>
            </p:blipFill>
            <p:spPr>
              <a:xfrm>
                <a:off x="166320" y="90720"/>
                <a:ext cx="681840" cy="681840"/>
              </a:xfrm>
              <a:prstGeom prst="rect">
                <a:avLst/>
              </a:prstGeom>
              <a:ln>
                <a:noFill/>
              </a:ln>
            </p:spPr>
          </p:pic>
          <p:sp>
            <p:nvSpPr>
              <p:cNvPr id="116" name="CustomShape 6"/>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17" name="CustomShape 7"/>
          <p:cNvSpPr/>
          <p:nvPr/>
        </p:nvSpPr>
        <p:spPr>
          <a:xfrm>
            <a:off x="8046720" y="247320"/>
            <a:ext cx="397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客户端界面展示</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App display</a:t>
            </a:r>
            <a:r>
              <a:rPr b="1" lang="en-US" sz="1800" spc="-1" strike="noStrike">
                <a:solidFill>
                  <a:srgbClr val="000000"/>
                </a:solidFill>
                <a:latin typeface="仿宋"/>
                <a:ea typeface="仿宋"/>
              </a:rPr>
              <a:t>)</a:t>
            </a:r>
            <a:endParaRPr b="0" lang="en-US" sz="1800" spc="-1" strike="noStrike">
              <a:latin typeface="Arial"/>
            </a:endParaRPr>
          </a:p>
        </p:txBody>
      </p:sp>
      <p:pic>
        <p:nvPicPr>
          <p:cNvPr id="118" name="图片 9" descr=""/>
          <p:cNvPicPr/>
          <p:nvPr/>
        </p:nvPicPr>
        <p:blipFill>
          <a:blip r:embed="rId2"/>
          <a:stretch/>
        </p:blipFill>
        <p:spPr>
          <a:xfrm>
            <a:off x="2184840" y="1558800"/>
            <a:ext cx="1725840" cy="3739680"/>
          </a:xfrm>
          <a:prstGeom prst="rect">
            <a:avLst/>
          </a:prstGeom>
          <a:ln>
            <a:noFill/>
          </a:ln>
        </p:spPr>
      </p:pic>
      <p:pic>
        <p:nvPicPr>
          <p:cNvPr id="119" name="图片 8" descr=""/>
          <p:cNvPicPr/>
          <p:nvPr/>
        </p:nvPicPr>
        <p:blipFill>
          <a:blip r:embed="rId3"/>
          <a:srcRect l="1140" t="0" r="0" b="0"/>
          <a:stretch/>
        </p:blipFill>
        <p:spPr>
          <a:xfrm>
            <a:off x="7954920" y="1558800"/>
            <a:ext cx="2051640" cy="3849480"/>
          </a:xfrm>
          <a:prstGeom prst="rect">
            <a:avLst/>
          </a:prstGeom>
          <a:ln>
            <a:noFill/>
          </a:ln>
        </p:spPr>
      </p:pic>
      <p:sp>
        <p:nvSpPr>
          <p:cNvPr id="120" name="CustomShape 8"/>
          <p:cNvSpPr/>
          <p:nvPr/>
        </p:nvSpPr>
        <p:spPr>
          <a:xfrm>
            <a:off x="1774080" y="5612040"/>
            <a:ext cx="2547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Android</a:t>
            </a:r>
            <a:r>
              <a:rPr b="0" lang="en-US" sz="1800" spc="-1" strike="noStrike">
                <a:solidFill>
                  <a:srgbClr val="000000"/>
                </a:solidFill>
                <a:latin typeface="仿宋"/>
                <a:ea typeface="仿宋"/>
              </a:rPr>
              <a:t>移动端登陆界面</a:t>
            </a:r>
            <a:endParaRPr b="0" lang="en-US" sz="1800" spc="-1" strike="noStrike">
              <a:latin typeface="Arial"/>
            </a:endParaRPr>
          </a:p>
        </p:txBody>
      </p:sp>
      <p:sp>
        <p:nvSpPr>
          <p:cNvPr id="121" name="CustomShape 9"/>
          <p:cNvSpPr/>
          <p:nvPr/>
        </p:nvSpPr>
        <p:spPr>
          <a:xfrm>
            <a:off x="7651800" y="5612040"/>
            <a:ext cx="2657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Linux PC</a:t>
            </a:r>
            <a:r>
              <a:rPr b="0" lang="en-US" sz="1800" spc="-1" strike="noStrike">
                <a:solidFill>
                  <a:srgbClr val="000000"/>
                </a:solidFill>
                <a:latin typeface="仿宋"/>
                <a:ea typeface="仿宋"/>
              </a:rPr>
              <a:t>端登陆界面</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2" name="Group 1"/>
          <p:cNvGrpSpPr/>
          <p:nvPr/>
        </p:nvGrpSpPr>
        <p:grpSpPr>
          <a:xfrm>
            <a:off x="0" y="90720"/>
            <a:ext cx="12191760" cy="757440"/>
            <a:chOff x="0" y="90720"/>
            <a:chExt cx="12191760" cy="757440"/>
          </a:xfrm>
        </p:grpSpPr>
        <p:sp>
          <p:nvSpPr>
            <p:cNvPr id="123"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24" name="Group 3"/>
            <p:cNvGrpSpPr/>
            <p:nvPr/>
          </p:nvGrpSpPr>
          <p:grpSpPr>
            <a:xfrm>
              <a:off x="166320" y="90720"/>
              <a:ext cx="2793600" cy="681840"/>
              <a:chOff x="166320" y="90720"/>
              <a:chExt cx="2793600" cy="681840"/>
            </a:xfrm>
          </p:grpSpPr>
          <p:pic>
            <p:nvPicPr>
              <p:cNvPr id="125" name="图片 6" descr=""/>
              <p:cNvPicPr/>
              <p:nvPr/>
            </p:nvPicPr>
            <p:blipFill>
              <a:blip r:embed="rId1"/>
              <a:stretch/>
            </p:blipFill>
            <p:spPr>
              <a:xfrm>
                <a:off x="166320" y="90720"/>
                <a:ext cx="681840" cy="681840"/>
              </a:xfrm>
              <a:prstGeom prst="rect">
                <a:avLst/>
              </a:prstGeom>
              <a:ln>
                <a:noFill/>
              </a:ln>
            </p:spPr>
          </p:pic>
          <p:sp>
            <p:nvSpPr>
              <p:cNvPr id="126"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27" name="CustomShape 5"/>
          <p:cNvSpPr/>
          <p:nvPr/>
        </p:nvSpPr>
        <p:spPr>
          <a:xfrm>
            <a:off x="6095880" y="848520"/>
            <a:ext cx="6095520" cy="60091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28" name="CustomShape 6"/>
          <p:cNvSpPr/>
          <p:nvPr/>
        </p:nvSpPr>
        <p:spPr>
          <a:xfrm>
            <a:off x="0" y="848520"/>
            <a:ext cx="6095520" cy="60091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pic>
        <p:nvPicPr>
          <p:cNvPr id="129" name="图片 11" descr=""/>
          <p:cNvPicPr/>
          <p:nvPr/>
        </p:nvPicPr>
        <p:blipFill>
          <a:blip r:embed="rId2"/>
          <a:stretch/>
        </p:blipFill>
        <p:spPr>
          <a:xfrm>
            <a:off x="2045160" y="1446840"/>
            <a:ext cx="1829160" cy="3963600"/>
          </a:xfrm>
          <a:prstGeom prst="rect">
            <a:avLst/>
          </a:prstGeom>
          <a:ln>
            <a:noFill/>
          </a:ln>
        </p:spPr>
      </p:pic>
      <p:pic>
        <p:nvPicPr>
          <p:cNvPr id="130" name="图片 13" descr=""/>
          <p:cNvPicPr/>
          <p:nvPr/>
        </p:nvPicPr>
        <p:blipFill>
          <a:blip r:embed="rId3"/>
          <a:stretch/>
        </p:blipFill>
        <p:spPr>
          <a:xfrm>
            <a:off x="8024040" y="1446840"/>
            <a:ext cx="2122560" cy="3963600"/>
          </a:xfrm>
          <a:prstGeom prst="rect">
            <a:avLst/>
          </a:prstGeom>
          <a:ln>
            <a:noFill/>
          </a:ln>
        </p:spPr>
      </p:pic>
      <p:sp>
        <p:nvSpPr>
          <p:cNvPr id="131" name="CustomShape 7"/>
          <p:cNvSpPr/>
          <p:nvPr/>
        </p:nvSpPr>
        <p:spPr>
          <a:xfrm>
            <a:off x="1774080" y="5612040"/>
            <a:ext cx="2547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Android</a:t>
            </a:r>
            <a:r>
              <a:rPr b="0" lang="en-US" sz="1800" spc="-1" strike="noStrike">
                <a:solidFill>
                  <a:srgbClr val="000000"/>
                </a:solidFill>
                <a:latin typeface="仿宋"/>
                <a:ea typeface="仿宋"/>
              </a:rPr>
              <a:t>移动端主界面</a:t>
            </a:r>
            <a:endParaRPr b="0" lang="en-US" sz="1800" spc="-1" strike="noStrike">
              <a:latin typeface="Arial"/>
            </a:endParaRPr>
          </a:p>
        </p:txBody>
      </p:sp>
      <p:sp>
        <p:nvSpPr>
          <p:cNvPr id="132" name="CustomShape 8"/>
          <p:cNvSpPr/>
          <p:nvPr/>
        </p:nvSpPr>
        <p:spPr>
          <a:xfrm>
            <a:off x="7814880" y="5614920"/>
            <a:ext cx="2657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Linux PC</a:t>
            </a:r>
            <a:r>
              <a:rPr b="0" lang="en-US" sz="1800" spc="-1" strike="noStrike">
                <a:solidFill>
                  <a:srgbClr val="000000"/>
                </a:solidFill>
                <a:latin typeface="仿宋"/>
                <a:ea typeface="仿宋"/>
              </a:rPr>
              <a:t>端主界面</a:t>
            </a:r>
            <a:endParaRPr b="0" lang="en-US" sz="1800" spc="-1" strike="noStrike">
              <a:latin typeface="Arial"/>
            </a:endParaRPr>
          </a:p>
        </p:txBody>
      </p:sp>
      <p:sp>
        <p:nvSpPr>
          <p:cNvPr id="133" name="CustomShape 9"/>
          <p:cNvSpPr/>
          <p:nvPr/>
        </p:nvSpPr>
        <p:spPr>
          <a:xfrm>
            <a:off x="8046720" y="247320"/>
            <a:ext cx="397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客户端界面展示</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App display</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4" name="Group 1"/>
          <p:cNvGrpSpPr/>
          <p:nvPr/>
        </p:nvGrpSpPr>
        <p:grpSpPr>
          <a:xfrm>
            <a:off x="0" y="90720"/>
            <a:ext cx="12191760" cy="757440"/>
            <a:chOff x="0" y="90720"/>
            <a:chExt cx="12191760" cy="757440"/>
          </a:xfrm>
        </p:grpSpPr>
        <p:sp>
          <p:nvSpPr>
            <p:cNvPr id="135"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36" name="Group 3"/>
            <p:cNvGrpSpPr/>
            <p:nvPr/>
          </p:nvGrpSpPr>
          <p:grpSpPr>
            <a:xfrm>
              <a:off x="166320" y="90720"/>
              <a:ext cx="2793600" cy="681840"/>
              <a:chOff x="166320" y="90720"/>
              <a:chExt cx="2793600" cy="681840"/>
            </a:xfrm>
          </p:grpSpPr>
          <p:pic>
            <p:nvPicPr>
              <p:cNvPr id="137" name="图片 6" descr=""/>
              <p:cNvPicPr/>
              <p:nvPr/>
            </p:nvPicPr>
            <p:blipFill>
              <a:blip r:embed="rId1"/>
              <a:stretch/>
            </p:blipFill>
            <p:spPr>
              <a:xfrm>
                <a:off x="166320" y="90720"/>
                <a:ext cx="681840" cy="681840"/>
              </a:xfrm>
              <a:prstGeom prst="rect">
                <a:avLst/>
              </a:prstGeom>
              <a:ln>
                <a:noFill/>
              </a:ln>
            </p:spPr>
          </p:pic>
          <p:sp>
            <p:nvSpPr>
              <p:cNvPr id="138"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39" name="CustomShape 5"/>
          <p:cNvSpPr/>
          <p:nvPr/>
        </p:nvSpPr>
        <p:spPr>
          <a:xfrm>
            <a:off x="6095880" y="848520"/>
            <a:ext cx="6095520" cy="60091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40" name="CustomShape 6"/>
          <p:cNvSpPr/>
          <p:nvPr/>
        </p:nvSpPr>
        <p:spPr>
          <a:xfrm>
            <a:off x="0" y="848520"/>
            <a:ext cx="6095520" cy="60091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pic>
        <p:nvPicPr>
          <p:cNvPr id="141" name="图片 11" descr=""/>
          <p:cNvPicPr/>
          <p:nvPr/>
        </p:nvPicPr>
        <p:blipFill>
          <a:blip r:embed="rId2"/>
          <a:stretch/>
        </p:blipFill>
        <p:spPr>
          <a:xfrm>
            <a:off x="8047800" y="1395000"/>
            <a:ext cx="2263320" cy="4228200"/>
          </a:xfrm>
          <a:prstGeom prst="rect">
            <a:avLst/>
          </a:prstGeom>
          <a:ln>
            <a:noFill/>
          </a:ln>
        </p:spPr>
      </p:pic>
      <p:pic>
        <p:nvPicPr>
          <p:cNvPr id="142" name="图片 13" descr=""/>
          <p:cNvPicPr/>
          <p:nvPr/>
        </p:nvPicPr>
        <p:blipFill>
          <a:blip r:embed="rId3"/>
          <a:stretch/>
        </p:blipFill>
        <p:spPr>
          <a:xfrm>
            <a:off x="1951560" y="1395000"/>
            <a:ext cx="2016360" cy="4368960"/>
          </a:xfrm>
          <a:prstGeom prst="rect">
            <a:avLst/>
          </a:prstGeom>
          <a:ln>
            <a:noFill/>
          </a:ln>
        </p:spPr>
      </p:pic>
      <p:sp>
        <p:nvSpPr>
          <p:cNvPr id="143" name="CustomShape 7"/>
          <p:cNvSpPr/>
          <p:nvPr/>
        </p:nvSpPr>
        <p:spPr>
          <a:xfrm>
            <a:off x="1774080" y="5824800"/>
            <a:ext cx="2547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Android</a:t>
            </a:r>
            <a:r>
              <a:rPr b="0" lang="en-US" sz="1800" spc="-1" strike="noStrike">
                <a:solidFill>
                  <a:srgbClr val="000000"/>
                </a:solidFill>
                <a:latin typeface="仿宋"/>
                <a:ea typeface="仿宋"/>
              </a:rPr>
              <a:t>移动端聊天界面</a:t>
            </a:r>
            <a:endParaRPr b="0" lang="en-US" sz="1800" spc="-1" strike="noStrike">
              <a:latin typeface="Arial"/>
            </a:endParaRPr>
          </a:p>
        </p:txBody>
      </p:sp>
      <p:sp>
        <p:nvSpPr>
          <p:cNvPr id="144" name="CustomShape 8"/>
          <p:cNvSpPr/>
          <p:nvPr/>
        </p:nvSpPr>
        <p:spPr>
          <a:xfrm>
            <a:off x="7992360" y="5824800"/>
            <a:ext cx="26578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Linux PC</a:t>
            </a:r>
            <a:r>
              <a:rPr b="0" lang="en-US" sz="1800" spc="-1" strike="noStrike">
                <a:solidFill>
                  <a:srgbClr val="000000"/>
                </a:solidFill>
                <a:latin typeface="仿宋"/>
                <a:ea typeface="仿宋"/>
              </a:rPr>
              <a:t>端聊天界面</a:t>
            </a:r>
            <a:endParaRPr b="0" lang="en-US" sz="1800" spc="-1" strike="noStrike">
              <a:latin typeface="Arial"/>
            </a:endParaRPr>
          </a:p>
        </p:txBody>
      </p:sp>
      <p:sp>
        <p:nvSpPr>
          <p:cNvPr id="145" name="CustomShape 9"/>
          <p:cNvSpPr/>
          <p:nvPr/>
        </p:nvSpPr>
        <p:spPr>
          <a:xfrm>
            <a:off x="8046720" y="247320"/>
            <a:ext cx="397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客户端界面展示</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App display</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6" name="Group 1"/>
          <p:cNvGrpSpPr/>
          <p:nvPr/>
        </p:nvGrpSpPr>
        <p:grpSpPr>
          <a:xfrm>
            <a:off x="0" y="90720"/>
            <a:ext cx="12191760" cy="757440"/>
            <a:chOff x="0" y="90720"/>
            <a:chExt cx="12191760" cy="757440"/>
          </a:xfrm>
        </p:grpSpPr>
        <p:sp>
          <p:nvSpPr>
            <p:cNvPr id="147" name="Line 2"/>
            <p:cNvSpPr/>
            <p:nvPr/>
          </p:nvSpPr>
          <p:spPr>
            <a:xfrm>
              <a:off x="0" y="848160"/>
              <a:ext cx="12191760" cy="0"/>
            </a:xfrm>
            <a:prstGeom prst="line">
              <a:avLst/>
            </a:prstGeom>
            <a:ln w="19080"/>
          </p:spPr>
          <p:style>
            <a:lnRef idx="1">
              <a:schemeClr val="dk1"/>
            </a:lnRef>
            <a:fillRef idx="0">
              <a:schemeClr val="dk1"/>
            </a:fillRef>
            <a:effectRef idx="0">
              <a:schemeClr val="dk1"/>
            </a:effectRef>
            <a:fontRef idx="minor"/>
          </p:style>
        </p:sp>
        <p:grpSp>
          <p:nvGrpSpPr>
            <p:cNvPr id="148" name="Group 3"/>
            <p:cNvGrpSpPr/>
            <p:nvPr/>
          </p:nvGrpSpPr>
          <p:grpSpPr>
            <a:xfrm>
              <a:off x="166320" y="90720"/>
              <a:ext cx="2793600" cy="681840"/>
              <a:chOff x="166320" y="90720"/>
              <a:chExt cx="2793600" cy="681840"/>
            </a:xfrm>
          </p:grpSpPr>
          <p:pic>
            <p:nvPicPr>
              <p:cNvPr id="149" name="图片 6" descr=""/>
              <p:cNvPicPr/>
              <p:nvPr/>
            </p:nvPicPr>
            <p:blipFill>
              <a:blip r:embed="rId1"/>
              <a:stretch/>
            </p:blipFill>
            <p:spPr>
              <a:xfrm>
                <a:off x="166320" y="90720"/>
                <a:ext cx="681840" cy="681840"/>
              </a:xfrm>
              <a:prstGeom prst="rect">
                <a:avLst/>
              </a:prstGeom>
              <a:ln>
                <a:noFill/>
              </a:ln>
            </p:spPr>
          </p:pic>
          <p:sp>
            <p:nvSpPr>
              <p:cNvPr id="150" name="CustomShape 4"/>
              <p:cNvSpPr/>
              <p:nvPr/>
            </p:nvSpPr>
            <p:spPr>
              <a:xfrm>
                <a:off x="1163160" y="247320"/>
                <a:ext cx="17967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b0f0"/>
                    </a:solidFill>
                    <a:latin typeface="Moonstreet"/>
                  </a:rPr>
                  <a:t>POSTINGMAN</a:t>
                </a:r>
                <a:endParaRPr b="0" lang="en-US" sz="1800" spc="-1" strike="noStrike">
                  <a:latin typeface="Arial"/>
                </a:endParaRPr>
              </a:p>
            </p:txBody>
          </p:sp>
        </p:grpSp>
      </p:grpSp>
      <p:sp>
        <p:nvSpPr>
          <p:cNvPr id="151" name="CustomShape 5"/>
          <p:cNvSpPr/>
          <p:nvPr/>
        </p:nvSpPr>
        <p:spPr>
          <a:xfrm>
            <a:off x="6095880" y="848520"/>
            <a:ext cx="6095520" cy="60091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0" y="848520"/>
            <a:ext cx="6095520" cy="60091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p:style>
      </p:sp>
      <p:pic>
        <p:nvPicPr>
          <p:cNvPr id="153" name="图片 11" descr=""/>
          <p:cNvPicPr/>
          <p:nvPr/>
        </p:nvPicPr>
        <p:blipFill>
          <a:blip r:embed="rId2"/>
          <a:stretch/>
        </p:blipFill>
        <p:spPr>
          <a:xfrm>
            <a:off x="1969200" y="1390320"/>
            <a:ext cx="1981440" cy="4293720"/>
          </a:xfrm>
          <a:prstGeom prst="rect">
            <a:avLst/>
          </a:prstGeom>
          <a:ln>
            <a:noFill/>
          </a:ln>
        </p:spPr>
      </p:pic>
      <p:pic>
        <p:nvPicPr>
          <p:cNvPr id="154" name="图片 13" descr=""/>
          <p:cNvPicPr/>
          <p:nvPr/>
        </p:nvPicPr>
        <p:blipFill>
          <a:blip r:embed="rId3"/>
          <a:stretch/>
        </p:blipFill>
        <p:spPr>
          <a:xfrm>
            <a:off x="8019360" y="1390320"/>
            <a:ext cx="2248560" cy="4201920"/>
          </a:xfrm>
          <a:prstGeom prst="rect">
            <a:avLst/>
          </a:prstGeom>
          <a:ln>
            <a:noFill/>
          </a:ln>
        </p:spPr>
      </p:pic>
      <p:sp>
        <p:nvSpPr>
          <p:cNvPr id="155" name="CustomShape 7"/>
          <p:cNvSpPr/>
          <p:nvPr/>
        </p:nvSpPr>
        <p:spPr>
          <a:xfrm>
            <a:off x="1290600" y="5824800"/>
            <a:ext cx="35143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Android</a:t>
            </a:r>
            <a:r>
              <a:rPr b="0" lang="en-US" sz="1800" spc="-1" strike="noStrike">
                <a:solidFill>
                  <a:srgbClr val="000000"/>
                </a:solidFill>
                <a:latin typeface="仿宋"/>
                <a:ea typeface="仿宋"/>
              </a:rPr>
              <a:t>移动端查看房间成员界面</a:t>
            </a:r>
            <a:endParaRPr b="0" lang="en-US" sz="1800" spc="-1" strike="noStrike">
              <a:latin typeface="Arial"/>
            </a:endParaRPr>
          </a:p>
        </p:txBody>
      </p:sp>
      <p:sp>
        <p:nvSpPr>
          <p:cNvPr id="156" name="CustomShape 8"/>
          <p:cNvSpPr/>
          <p:nvPr/>
        </p:nvSpPr>
        <p:spPr>
          <a:xfrm>
            <a:off x="7741800" y="5824800"/>
            <a:ext cx="3159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Linux PC</a:t>
            </a:r>
            <a:r>
              <a:rPr b="0" lang="en-US" sz="1800" spc="-1" strike="noStrike">
                <a:solidFill>
                  <a:srgbClr val="000000"/>
                </a:solidFill>
                <a:latin typeface="仿宋"/>
                <a:ea typeface="仿宋"/>
              </a:rPr>
              <a:t>端查看房间成员界面</a:t>
            </a:r>
            <a:endParaRPr b="0" lang="en-US" sz="1800" spc="-1" strike="noStrike">
              <a:latin typeface="Arial"/>
            </a:endParaRPr>
          </a:p>
        </p:txBody>
      </p:sp>
      <p:sp>
        <p:nvSpPr>
          <p:cNvPr id="157" name="CustomShape 9"/>
          <p:cNvSpPr/>
          <p:nvPr/>
        </p:nvSpPr>
        <p:spPr>
          <a:xfrm>
            <a:off x="8046720" y="247320"/>
            <a:ext cx="3978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仿宋"/>
                <a:ea typeface="仿宋"/>
              </a:rPr>
              <a:t>客户端界面展示</a:t>
            </a:r>
            <a:r>
              <a:rPr b="1" lang="en-US" sz="1800" spc="-1" strike="noStrike">
                <a:solidFill>
                  <a:srgbClr val="000000"/>
                </a:solidFill>
                <a:latin typeface="仿宋"/>
                <a:ea typeface="仿宋"/>
              </a:rPr>
              <a:t>(</a:t>
            </a:r>
            <a:r>
              <a:rPr b="0" lang="en-US" sz="1800" spc="-1" strike="noStrike">
                <a:solidFill>
                  <a:srgbClr val="000000"/>
                </a:solidFill>
                <a:latin typeface="DejaVu Sans Mono"/>
                <a:ea typeface="DejaVu Sans Mono"/>
              </a:rPr>
              <a:t>App display</a:t>
            </a:r>
            <a:r>
              <a:rPr b="1" lang="en-US" sz="1800" spc="-1" strike="noStrike">
                <a:solidFill>
                  <a:srgbClr val="000000"/>
                </a:solidFill>
                <a:latin typeface="仿宋"/>
                <a:ea typeface="仿宋"/>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880000" y="2659680"/>
            <a:ext cx="6812640" cy="76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400" spc="-1" strike="noStrike">
                <a:solidFill>
                  <a:srgbClr val="000000"/>
                </a:solidFill>
                <a:latin typeface="仿宋"/>
                <a:ea typeface="仿宋"/>
              </a:rPr>
              <a:t>项目分工</a:t>
            </a:r>
            <a:r>
              <a:rPr b="1" lang="en-US" sz="4400" spc="-1" strike="noStrike">
                <a:solidFill>
                  <a:srgbClr val="000000"/>
                </a:solidFill>
                <a:latin typeface="仿宋"/>
                <a:ea typeface="仿宋"/>
              </a:rPr>
              <a:t>(</a:t>
            </a:r>
            <a:r>
              <a:rPr b="0" lang="en-US" sz="4000" spc="-1" strike="noStrike">
                <a:solidFill>
                  <a:srgbClr val="000000"/>
                </a:solidFill>
                <a:latin typeface="DejaVu Sans Mono"/>
                <a:ea typeface="DejaVu Sans Mono"/>
              </a:rPr>
              <a:t>Cooperation</a:t>
            </a:r>
            <a:r>
              <a:rPr b="1" lang="en-US" sz="4400" spc="-1" strike="noStrike">
                <a:solidFill>
                  <a:srgbClr val="000000"/>
                </a:solidFill>
                <a:latin typeface="仿宋"/>
                <a:ea typeface="仿宋"/>
              </a:rPr>
              <a:t>)</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LibreOffice/6.3.6.2$Linux_X86_64 LibreOffice_project/30$Build-2</Application>
  <Words>1173</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2020-07-07T04:03:56Z</dcterms:created>
  <dc:creator>杰文 向</dc:creator>
  <dc:description/>
  <dc:language>en-US</dc:language>
  <cp:lastModifiedBy/>
  <dcterms:modified xsi:type="dcterms:W3CDTF">2020-07-08T17:45:06Z</dcterms:modified>
  <cp:revision>305</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