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4" r:id="rId4"/>
    <p:sldId id="258" r:id="rId5"/>
    <p:sldId id="259" r:id="rId6"/>
    <p:sldId id="274" r:id="rId7"/>
    <p:sldId id="275" r:id="rId8"/>
    <p:sldId id="276" r:id="rId9"/>
    <p:sldId id="260" r:id="rId10"/>
    <p:sldId id="261" r:id="rId11"/>
    <p:sldId id="262" r:id="rId12"/>
    <p:sldId id="263" r:id="rId13"/>
    <p:sldId id="267" r:id="rId14"/>
    <p:sldId id="277" r:id="rId15"/>
    <p:sldId id="268" r:id="rId16"/>
    <p:sldId id="278" r:id="rId17"/>
    <p:sldId id="279" r:id="rId18"/>
    <p:sldId id="269" r:id="rId19"/>
    <p:sldId id="270" r:id="rId20"/>
    <p:sldId id="280" r:id="rId21"/>
    <p:sldId id="265" r:id="rId22"/>
    <p:sldId id="266" r:id="rId23"/>
    <p:sldId id="271" r:id="rId24"/>
    <p:sldId id="272" r:id="rId25"/>
    <p:sldId id="273" r:id="rId2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8" d="100"/>
          <a:sy n="68" d="100"/>
        </p:scale>
        <p:origin x="616" y="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CB6D24A-8675-4B1F-A252-6891F16C03B2}"/>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F37B219D-3D6E-48F8-A74B-5E9131375F1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5707B630-EDBE-4E6E-92FF-46488445FE27}"/>
              </a:ext>
            </a:extLst>
          </p:cNvPr>
          <p:cNvSpPr>
            <a:spLocks noGrp="1"/>
          </p:cNvSpPr>
          <p:nvPr>
            <p:ph type="dt" sz="half" idx="10"/>
          </p:nvPr>
        </p:nvSpPr>
        <p:spPr/>
        <p:txBody>
          <a:bodyPr/>
          <a:lstStyle/>
          <a:p>
            <a:fld id="{2C519152-B8E9-4B3E-A8A3-0C6F69B12E3C}" type="datetimeFigureOut">
              <a:rPr lang="zh-CN" altLang="en-US" smtClean="0"/>
              <a:t>2020/7/8</a:t>
            </a:fld>
            <a:endParaRPr lang="zh-CN" altLang="en-US"/>
          </a:p>
        </p:txBody>
      </p:sp>
      <p:sp>
        <p:nvSpPr>
          <p:cNvPr id="5" name="页脚占位符 4">
            <a:extLst>
              <a:ext uri="{FF2B5EF4-FFF2-40B4-BE49-F238E27FC236}">
                <a16:creationId xmlns:a16="http://schemas.microsoft.com/office/drawing/2014/main" id="{C1095B00-3F69-4B11-ACC2-7CDD41D14C7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A9A7A54-AD72-4FB1-ACC4-7A325AE0A3D1}"/>
              </a:ext>
            </a:extLst>
          </p:cNvPr>
          <p:cNvSpPr>
            <a:spLocks noGrp="1"/>
          </p:cNvSpPr>
          <p:nvPr>
            <p:ph type="sldNum" sz="quarter" idx="12"/>
          </p:nvPr>
        </p:nvSpPr>
        <p:spPr/>
        <p:txBody>
          <a:bodyPr/>
          <a:lstStyle/>
          <a:p>
            <a:fld id="{245145EB-588B-4DD8-A5A5-B7A116EAD3F7}" type="slidenum">
              <a:rPr lang="zh-CN" altLang="en-US" smtClean="0"/>
              <a:t>‹#›</a:t>
            </a:fld>
            <a:endParaRPr lang="zh-CN" altLang="en-US"/>
          </a:p>
        </p:txBody>
      </p:sp>
    </p:spTree>
    <p:extLst>
      <p:ext uri="{BB962C8B-B14F-4D97-AF65-F5344CB8AC3E}">
        <p14:creationId xmlns:p14="http://schemas.microsoft.com/office/powerpoint/2010/main" val="32004004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0A898D0-A384-430B-8D54-A8AFAD6C35C0}"/>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154064C8-4E15-4E24-899D-DA539E7BBF55}"/>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B4C5002-A2CC-496E-8E77-F053662AB9EF}"/>
              </a:ext>
            </a:extLst>
          </p:cNvPr>
          <p:cNvSpPr>
            <a:spLocks noGrp="1"/>
          </p:cNvSpPr>
          <p:nvPr>
            <p:ph type="dt" sz="half" idx="10"/>
          </p:nvPr>
        </p:nvSpPr>
        <p:spPr/>
        <p:txBody>
          <a:bodyPr/>
          <a:lstStyle/>
          <a:p>
            <a:fld id="{2C519152-B8E9-4B3E-A8A3-0C6F69B12E3C}" type="datetimeFigureOut">
              <a:rPr lang="zh-CN" altLang="en-US" smtClean="0"/>
              <a:t>2020/7/8</a:t>
            </a:fld>
            <a:endParaRPr lang="zh-CN" altLang="en-US"/>
          </a:p>
        </p:txBody>
      </p:sp>
      <p:sp>
        <p:nvSpPr>
          <p:cNvPr id="5" name="页脚占位符 4">
            <a:extLst>
              <a:ext uri="{FF2B5EF4-FFF2-40B4-BE49-F238E27FC236}">
                <a16:creationId xmlns:a16="http://schemas.microsoft.com/office/drawing/2014/main" id="{12482D8B-B246-4CED-AFFD-2A6300AE6CF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868CD4D-AA40-4A72-87E3-5312101D2E17}"/>
              </a:ext>
            </a:extLst>
          </p:cNvPr>
          <p:cNvSpPr>
            <a:spLocks noGrp="1"/>
          </p:cNvSpPr>
          <p:nvPr>
            <p:ph type="sldNum" sz="quarter" idx="12"/>
          </p:nvPr>
        </p:nvSpPr>
        <p:spPr/>
        <p:txBody>
          <a:bodyPr/>
          <a:lstStyle/>
          <a:p>
            <a:fld id="{245145EB-588B-4DD8-A5A5-B7A116EAD3F7}" type="slidenum">
              <a:rPr lang="zh-CN" altLang="en-US" smtClean="0"/>
              <a:t>‹#›</a:t>
            </a:fld>
            <a:endParaRPr lang="zh-CN" altLang="en-US"/>
          </a:p>
        </p:txBody>
      </p:sp>
    </p:spTree>
    <p:extLst>
      <p:ext uri="{BB962C8B-B14F-4D97-AF65-F5344CB8AC3E}">
        <p14:creationId xmlns:p14="http://schemas.microsoft.com/office/powerpoint/2010/main" val="457186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17979032-50F5-4FB7-9847-A6B642704E8D}"/>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AA3484BC-C63A-4F3A-A7C2-498ED211759C}"/>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E4A7CC0-7111-4085-8C83-3AFDF5D5A3EE}"/>
              </a:ext>
            </a:extLst>
          </p:cNvPr>
          <p:cNvSpPr>
            <a:spLocks noGrp="1"/>
          </p:cNvSpPr>
          <p:nvPr>
            <p:ph type="dt" sz="half" idx="10"/>
          </p:nvPr>
        </p:nvSpPr>
        <p:spPr/>
        <p:txBody>
          <a:bodyPr/>
          <a:lstStyle/>
          <a:p>
            <a:fld id="{2C519152-B8E9-4B3E-A8A3-0C6F69B12E3C}" type="datetimeFigureOut">
              <a:rPr lang="zh-CN" altLang="en-US" smtClean="0"/>
              <a:t>2020/7/8</a:t>
            </a:fld>
            <a:endParaRPr lang="zh-CN" altLang="en-US"/>
          </a:p>
        </p:txBody>
      </p:sp>
      <p:sp>
        <p:nvSpPr>
          <p:cNvPr id="5" name="页脚占位符 4">
            <a:extLst>
              <a:ext uri="{FF2B5EF4-FFF2-40B4-BE49-F238E27FC236}">
                <a16:creationId xmlns:a16="http://schemas.microsoft.com/office/drawing/2014/main" id="{4945E12C-887D-4ACD-93E6-4B7EABD99B1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4A3FBB6-5932-4E8B-87AB-B2B13426DDAD}"/>
              </a:ext>
            </a:extLst>
          </p:cNvPr>
          <p:cNvSpPr>
            <a:spLocks noGrp="1"/>
          </p:cNvSpPr>
          <p:nvPr>
            <p:ph type="sldNum" sz="quarter" idx="12"/>
          </p:nvPr>
        </p:nvSpPr>
        <p:spPr/>
        <p:txBody>
          <a:bodyPr/>
          <a:lstStyle/>
          <a:p>
            <a:fld id="{245145EB-588B-4DD8-A5A5-B7A116EAD3F7}" type="slidenum">
              <a:rPr lang="zh-CN" altLang="en-US" smtClean="0"/>
              <a:t>‹#›</a:t>
            </a:fld>
            <a:endParaRPr lang="zh-CN" altLang="en-US"/>
          </a:p>
        </p:txBody>
      </p:sp>
    </p:spTree>
    <p:extLst>
      <p:ext uri="{BB962C8B-B14F-4D97-AF65-F5344CB8AC3E}">
        <p14:creationId xmlns:p14="http://schemas.microsoft.com/office/powerpoint/2010/main" val="38582699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8E52628-28E0-48D4-A534-262411BDCEDD}"/>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764A7D65-BF6D-4C24-8CB0-9A4D93AD33A9}"/>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221D360-2CCE-4D92-AA87-49C0D9655258}"/>
              </a:ext>
            </a:extLst>
          </p:cNvPr>
          <p:cNvSpPr>
            <a:spLocks noGrp="1"/>
          </p:cNvSpPr>
          <p:nvPr>
            <p:ph type="dt" sz="half" idx="10"/>
          </p:nvPr>
        </p:nvSpPr>
        <p:spPr/>
        <p:txBody>
          <a:bodyPr/>
          <a:lstStyle/>
          <a:p>
            <a:fld id="{2C519152-B8E9-4B3E-A8A3-0C6F69B12E3C}" type="datetimeFigureOut">
              <a:rPr lang="zh-CN" altLang="en-US" smtClean="0"/>
              <a:t>2020/7/8</a:t>
            </a:fld>
            <a:endParaRPr lang="zh-CN" altLang="en-US"/>
          </a:p>
        </p:txBody>
      </p:sp>
      <p:sp>
        <p:nvSpPr>
          <p:cNvPr id="5" name="页脚占位符 4">
            <a:extLst>
              <a:ext uri="{FF2B5EF4-FFF2-40B4-BE49-F238E27FC236}">
                <a16:creationId xmlns:a16="http://schemas.microsoft.com/office/drawing/2014/main" id="{8E76BEE0-547A-42D2-820E-00C7C31ACE5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51B0ED2-BEAC-47DB-A5C4-E259CA487925}"/>
              </a:ext>
            </a:extLst>
          </p:cNvPr>
          <p:cNvSpPr>
            <a:spLocks noGrp="1"/>
          </p:cNvSpPr>
          <p:nvPr>
            <p:ph type="sldNum" sz="quarter" idx="12"/>
          </p:nvPr>
        </p:nvSpPr>
        <p:spPr/>
        <p:txBody>
          <a:bodyPr/>
          <a:lstStyle/>
          <a:p>
            <a:fld id="{245145EB-588B-4DD8-A5A5-B7A116EAD3F7}" type="slidenum">
              <a:rPr lang="zh-CN" altLang="en-US" smtClean="0"/>
              <a:t>‹#›</a:t>
            </a:fld>
            <a:endParaRPr lang="zh-CN" altLang="en-US"/>
          </a:p>
        </p:txBody>
      </p:sp>
    </p:spTree>
    <p:extLst>
      <p:ext uri="{BB962C8B-B14F-4D97-AF65-F5344CB8AC3E}">
        <p14:creationId xmlns:p14="http://schemas.microsoft.com/office/powerpoint/2010/main" val="16989324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0F4EC4C-5DB0-44BA-ADA5-417A3F7A1274}"/>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958BDEE3-9E9C-4710-9E6B-D7FD7591D73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926C5674-8812-4BB7-BC45-8B41B51C106B}"/>
              </a:ext>
            </a:extLst>
          </p:cNvPr>
          <p:cNvSpPr>
            <a:spLocks noGrp="1"/>
          </p:cNvSpPr>
          <p:nvPr>
            <p:ph type="dt" sz="half" idx="10"/>
          </p:nvPr>
        </p:nvSpPr>
        <p:spPr/>
        <p:txBody>
          <a:bodyPr/>
          <a:lstStyle/>
          <a:p>
            <a:fld id="{2C519152-B8E9-4B3E-A8A3-0C6F69B12E3C}" type="datetimeFigureOut">
              <a:rPr lang="zh-CN" altLang="en-US" smtClean="0"/>
              <a:t>2020/7/8</a:t>
            </a:fld>
            <a:endParaRPr lang="zh-CN" altLang="en-US"/>
          </a:p>
        </p:txBody>
      </p:sp>
      <p:sp>
        <p:nvSpPr>
          <p:cNvPr id="5" name="页脚占位符 4">
            <a:extLst>
              <a:ext uri="{FF2B5EF4-FFF2-40B4-BE49-F238E27FC236}">
                <a16:creationId xmlns:a16="http://schemas.microsoft.com/office/drawing/2014/main" id="{8A6610C8-DA27-4A4C-8108-DA7481DFAF5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1D7881F-88E3-47A2-8D5B-28C48448A8C7}"/>
              </a:ext>
            </a:extLst>
          </p:cNvPr>
          <p:cNvSpPr>
            <a:spLocks noGrp="1"/>
          </p:cNvSpPr>
          <p:nvPr>
            <p:ph type="sldNum" sz="quarter" idx="12"/>
          </p:nvPr>
        </p:nvSpPr>
        <p:spPr/>
        <p:txBody>
          <a:bodyPr/>
          <a:lstStyle/>
          <a:p>
            <a:fld id="{245145EB-588B-4DD8-A5A5-B7A116EAD3F7}" type="slidenum">
              <a:rPr lang="zh-CN" altLang="en-US" smtClean="0"/>
              <a:t>‹#›</a:t>
            </a:fld>
            <a:endParaRPr lang="zh-CN" altLang="en-US"/>
          </a:p>
        </p:txBody>
      </p:sp>
    </p:spTree>
    <p:extLst>
      <p:ext uri="{BB962C8B-B14F-4D97-AF65-F5344CB8AC3E}">
        <p14:creationId xmlns:p14="http://schemas.microsoft.com/office/powerpoint/2010/main" val="42462257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C238EE7-F5C4-49EB-80A7-BE268A509CF7}"/>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AF8469A6-E912-4E03-865A-734D3FCBD0FB}"/>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95898BC6-AAEC-4567-B1C4-0650CA6A2B9D}"/>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C3BD171E-A8A9-4A52-826F-087723433E73}"/>
              </a:ext>
            </a:extLst>
          </p:cNvPr>
          <p:cNvSpPr>
            <a:spLocks noGrp="1"/>
          </p:cNvSpPr>
          <p:nvPr>
            <p:ph type="dt" sz="half" idx="10"/>
          </p:nvPr>
        </p:nvSpPr>
        <p:spPr/>
        <p:txBody>
          <a:bodyPr/>
          <a:lstStyle/>
          <a:p>
            <a:fld id="{2C519152-B8E9-4B3E-A8A3-0C6F69B12E3C}" type="datetimeFigureOut">
              <a:rPr lang="zh-CN" altLang="en-US" smtClean="0"/>
              <a:t>2020/7/8</a:t>
            </a:fld>
            <a:endParaRPr lang="zh-CN" altLang="en-US"/>
          </a:p>
        </p:txBody>
      </p:sp>
      <p:sp>
        <p:nvSpPr>
          <p:cNvPr id="6" name="页脚占位符 5">
            <a:extLst>
              <a:ext uri="{FF2B5EF4-FFF2-40B4-BE49-F238E27FC236}">
                <a16:creationId xmlns:a16="http://schemas.microsoft.com/office/drawing/2014/main" id="{02014417-1D14-4070-9F23-E6473A90937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474FDD1-7D5A-4BF6-936E-629B533EA427}"/>
              </a:ext>
            </a:extLst>
          </p:cNvPr>
          <p:cNvSpPr>
            <a:spLocks noGrp="1"/>
          </p:cNvSpPr>
          <p:nvPr>
            <p:ph type="sldNum" sz="quarter" idx="12"/>
          </p:nvPr>
        </p:nvSpPr>
        <p:spPr/>
        <p:txBody>
          <a:bodyPr/>
          <a:lstStyle/>
          <a:p>
            <a:fld id="{245145EB-588B-4DD8-A5A5-B7A116EAD3F7}" type="slidenum">
              <a:rPr lang="zh-CN" altLang="en-US" smtClean="0"/>
              <a:t>‹#›</a:t>
            </a:fld>
            <a:endParaRPr lang="zh-CN" altLang="en-US"/>
          </a:p>
        </p:txBody>
      </p:sp>
    </p:spTree>
    <p:extLst>
      <p:ext uri="{BB962C8B-B14F-4D97-AF65-F5344CB8AC3E}">
        <p14:creationId xmlns:p14="http://schemas.microsoft.com/office/powerpoint/2010/main" val="35395092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B314E05-725D-452E-A866-467A1749E3BE}"/>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407BA855-AAD3-4B2E-93E1-319A4AE9AB3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4015FF33-B296-4BF1-995A-DE3D291DC6FF}"/>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F125472C-4C3D-40F2-9429-86F9AB2CCF0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CACF83E7-2B52-4F25-955F-E586FB058395}"/>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BB14A924-3614-45A2-9D23-6FE296A1A005}"/>
              </a:ext>
            </a:extLst>
          </p:cNvPr>
          <p:cNvSpPr>
            <a:spLocks noGrp="1"/>
          </p:cNvSpPr>
          <p:nvPr>
            <p:ph type="dt" sz="half" idx="10"/>
          </p:nvPr>
        </p:nvSpPr>
        <p:spPr/>
        <p:txBody>
          <a:bodyPr/>
          <a:lstStyle/>
          <a:p>
            <a:fld id="{2C519152-B8E9-4B3E-A8A3-0C6F69B12E3C}" type="datetimeFigureOut">
              <a:rPr lang="zh-CN" altLang="en-US" smtClean="0"/>
              <a:t>2020/7/8</a:t>
            </a:fld>
            <a:endParaRPr lang="zh-CN" altLang="en-US"/>
          </a:p>
        </p:txBody>
      </p:sp>
      <p:sp>
        <p:nvSpPr>
          <p:cNvPr id="8" name="页脚占位符 7">
            <a:extLst>
              <a:ext uri="{FF2B5EF4-FFF2-40B4-BE49-F238E27FC236}">
                <a16:creationId xmlns:a16="http://schemas.microsoft.com/office/drawing/2014/main" id="{9FE76350-5B35-48AE-BFF0-D449D66D8E6C}"/>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14B1988C-27D6-4D94-B327-A57A858565EB}"/>
              </a:ext>
            </a:extLst>
          </p:cNvPr>
          <p:cNvSpPr>
            <a:spLocks noGrp="1"/>
          </p:cNvSpPr>
          <p:nvPr>
            <p:ph type="sldNum" sz="quarter" idx="12"/>
          </p:nvPr>
        </p:nvSpPr>
        <p:spPr/>
        <p:txBody>
          <a:bodyPr/>
          <a:lstStyle/>
          <a:p>
            <a:fld id="{245145EB-588B-4DD8-A5A5-B7A116EAD3F7}" type="slidenum">
              <a:rPr lang="zh-CN" altLang="en-US" smtClean="0"/>
              <a:t>‹#›</a:t>
            </a:fld>
            <a:endParaRPr lang="zh-CN" altLang="en-US"/>
          </a:p>
        </p:txBody>
      </p:sp>
    </p:spTree>
    <p:extLst>
      <p:ext uri="{BB962C8B-B14F-4D97-AF65-F5344CB8AC3E}">
        <p14:creationId xmlns:p14="http://schemas.microsoft.com/office/powerpoint/2010/main" val="1501052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613E416-1589-43D1-AE41-A3DC490EFF35}"/>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FDA7BC04-AFE2-4D59-B4AA-7969CEB03822}"/>
              </a:ext>
            </a:extLst>
          </p:cNvPr>
          <p:cNvSpPr>
            <a:spLocks noGrp="1"/>
          </p:cNvSpPr>
          <p:nvPr>
            <p:ph type="dt" sz="half" idx="10"/>
          </p:nvPr>
        </p:nvSpPr>
        <p:spPr/>
        <p:txBody>
          <a:bodyPr/>
          <a:lstStyle/>
          <a:p>
            <a:fld id="{2C519152-B8E9-4B3E-A8A3-0C6F69B12E3C}" type="datetimeFigureOut">
              <a:rPr lang="zh-CN" altLang="en-US" smtClean="0"/>
              <a:t>2020/7/8</a:t>
            </a:fld>
            <a:endParaRPr lang="zh-CN" altLang="en-US"/>
          </a:p>
        </p:txBody>
      </p:sp>
      <p:sp>
        <p:nvSpPr>
          <p:cNvPr id="4" name="页脚占位符 3">
            <a:extLst>
              <a:ext uri="{FF2B5EF4-FFF2-40B4-BE49-F238E27FC236}">
                <a16:creationId xmlns:a16="http://schemas.microsoft.com/office/drawing/2014/main" id="{739C1176-38A9-4759-9E3B-78CB82BCB550}"/>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6F0E626D-DAF7-454F-9AF8-402FE746D1B5}"/>
              </a:ext>
            </a:extLst>
          </p:cNvPr>
          <p:cNvSpPr>
            <a:spLocks noGrp="1"/>
          </p:cNvSpPr>
          <p:nvPr>
            <p:ph type="sldNum" sz="quarter" idx="12"/>
          </p:nvPr>
        </p:nvSpPr>
        <p:spPr/>
        <p:txBody>
          <a:bodyPr/>
          <a:lstStyle/>
          <a:p>
            <a:fld id="{245145EB-588B-4DD8-A5A5-B7A116EAD3F7}" type="slidenum">
              <a:rPr lang="zh-CN" altLang="en-US" smtClean="0"/>
              <a:t>‹#›</a:t>
            </a:fld>
            <a:endParaRPr lang="zh-CN" altLang="en-US"/>
          </a:p>
        </p:txBody>
      </p:sp>
    </p:spTree>
    <p:extLst>
      <p:ext uri="{BB962C8B-B14F-4D97-AF65-F5344CB8AC3E}">
        <p14:creationId xmlns:p14="http://schemas.microsoft.com/office/powerpoint/2010/main" val="16228141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017B03CC-8D7E-419F-894F-E5620A1016E8}"/>
              </a:ext>
            </a:extLst>
          </p:cNvPr>
          <p:cNvSpPr>
            <a:spLocks noGrp="1"/>
          </p:cNvSpPr>
          <p:nvPr>
            <p:ph type="dt" sz="half" idx="10"/>
          </p:nvPr>
        </p:nvSpPr>
        <p:spPr/>
        <p:txBody>
          <a:bodyPr/>
          <a:lstStyle/>
          <a:p>
            <a:fld id="{2C519152-B8E9-4B3E-A8A3-0C6F69B12E3C}" type="datetimeFigureOut">
              <a:rPr lang="zh-CN" altLang="en-US" smtClean="0"/>
              <a:t>2020/7/8</a:t>
            </a:fld>
            <a:endParaRPr lang="zh-CN" altLang="en-US"/>
          </a:p>
        </p:txBody>
      </p:sp>
      <p:sp>
        <p:nvSpPr>
          <p:cNvPr id="3" name="页脚占位符 2">
            <a:extLst>
              <a:ext uri="{FF2B5EF4-FFF2-40B4-BE49-F238E27FC236}">
                <a16:creationId xmlns:a16="http://schemas.microsoft.com/office/drawing/2014/main" id="{6AF117D9-25EF-4B3E-92E3-D614572F30D8}"/>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DD554A8C-73FB-4F7C-AF61-F1DFE7ADBA15}"/>
              </a:ext>
            </a:extLst>
          </p:cNvPr>
          <p:cNvSpPr>
            <a:spLocks noGrp="1"/>
          </p:cNvSpPr>
          <p:nvPr>
            <p:ph type="sldNum" sz="quarter" idx="12"/>
          </p:nvPr>
        </p:nvSpPr>
        <p:spPr/>
        <p:txBody>
          <a:bodyPr/>
          <a:lstStyle/>
          <a:p>
            <a:fld id="{245145EB-588B-4DD8-A5A5-B7A116EAD3F7}" type="slidenum">
              <a:rPr lang="zh-CN" altLang="en-US" smtClean="0"/>
              <a:t>‹#›</a:t>
            </a:fld>
            <a:endParaRPr lang="zh-CN" altLang="en-US"/>
          </a:p>
        </p:txBody>
      </p:sp>
    </p:spTree>
    <p:extLst>
      <p:ext uri="{BB962C8B-B14F-4D97-AF65-F5344CB8AC3E}">
        <p14:creationId xmlns:p14="http://schemas.microsoft.com/office/powerpoint/2010/main" val="37633043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CA77E5A-35CD-445D-B12D-26628587644F}"/>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E11EF3BE-1D32-466F-A70C-2108B563CD0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D221FFAB-09C3-48B9-AA99-C936B9D0D7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A8DB4F24-8FD5-45ED-A93D-4CFC6D88D204}"/>
              </a:ext>
            </a:extLst>
          </p:cNvPr>
          <p:cNvSpPr>
            <a:spLocks noGrp="1"/>
          </p:cNvSpPr>
          <p:nvPr>
            <p:ph type="dt" sz="half" idx="10"/>
          </p:nvPr>
        </p:nvSpPr>
        <p:spPr/>
        <p:txBody>
          <a:bodyPr/>
          <a:lstStyle/>
          <a:p>
            <a:fld id="{2C519152-B8E9-4B3E-A8A3-0C6F69B12E3C}" type="datetimeFigureOut">
              <a:rPr lang="zh-CN" altLang="en-US" smtClean="0"/>
              <a:t>2020/7/8</a:t>
            </a:fld>
            <a:endParaRPr lang="zh-CN" altLang="en-US"/>
          </a:p>
        </p:txBody>
      </p:sp>
      <p:sp>
        <p:nvSpPr>
          <p:cNvPr id="6" name="页脚占位符 5">
            <a:extLst>
              <a:ext uri="{FF2B5EF4-FFF2-40B4-BE49-F238E27FC236}">
                <a16:creationId xmlns:a16="http://schemas.microsoft.com/office/drawing/2014/main" id="{F9EAD71F-B5D9-476B-A4A9-F8D1FF13057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74D7F3F-B914-46CC-AC09-86C1989768D9}"/>
              </a:ext>
            </a:extLst>
          </p:cNvPr>
          <p:cNvSpPr>
            <a:spLocks noGrp="1"/>
          </p:cNvSpPr>
          <p:nvPr>
            <p:ph type="sldNum" sz="quarter" idx="12"/>
          </p:nvPr>
        </p:nvSpPr>
        <p:spPr/>
        <p:txBody>
          <a:bodyPr/>
          <a:lstStyle/>
          <a:p>
            <a:fld id="{245145EB-588B-4DD8-A5A5-B7A116EAD3F7}" type="slidenum">
              <a:rPr lang="zh-CN" altLang="en-US" smtClean="0"/>
              <a:t>‹#›</a:t>
            </a:fld>
            <a:endParaRPr lang="zh-CN" altLang="en-US"/>
          </a:p>
        </p:txBody>
      </p:sp>
    </p:spTree>
    <p:extLst>
      <p:ext uri="{BB962C8B-B14F-4D97-AF65-F5344CB8AC3E}">
        <p14:creationId xmlns:p14="http://schemas.microsoft.com/office/powerpoint/2010/main" val="15574591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F950DA0-46ED-47D2-B6CC-000534C5BD83}"/>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A753562F-48D5-42E5-9BFA-35EF2063671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EFA568B6-A953-44BA-88DB-03F7D162C2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00E0CB08-78C7-4615-8C09-C74057A4A43F}"/>
              </a:ext>
            </a:extLst>
          </p:cNvPr>
          <p:cNvSpPr>
            <a:spLocks noGrp="1"/>
          </p:cNvSpPr>
          <p:nvPr>
            <p:ph type="dt" sz="half" idx="10"/>
          </p:nvPr>
        </p:nvSpPr>
        <p:spPr/>
        <p:txBody>
          <a:bodyPr/>
          <a:lstStyle/>
          <a:p>
            <a:fld id="{2C519152-B8E9-4B3E-A8A3-0C6F69B12E3C}" type="datetimeFigureOut">
              <a:rPr lang="zh-CN" altLang="en-US" smtClean="0"/>
              <a:t>2020/7/8</a:t>
            </a:fld>
            <a:endParaRPr lang="zh-CN" altLang="en-US"/>
          </a:p>
        </p:txBody>
      </p:sp>
      <p:sp>
        <p:nvSpPr>
          <p:cNvPr id="6" name="页脚占位符 5">
            <a:extLst>
              <a:ext uri="{FF2B5EF4-FFF2-40B4-BE49-F238E27FC236}">
                <a16:creationId xmlns:a16="http://schemas.microsoft.com/office/drawing/2014/main" id="{FB94FED2-1552-4287-B3C3-D39183C225E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9DACDD1-7200-4424-B373-88BB37356A3B}"/>
              </a:ext>
            </a:extLst>
          </p:cNvPr>
          <p:cNvSpPr>
            <a:spLocks noGrp="1"/>
          </p:cNvSpPr>
          <p:nvPr>
            <p:ph type="sldNum" sz="quarter" idx="12"/>
          </p:nvPr>
        </p:nvSpPr>
        <p:spPr/>
        <p:txBody>
          <a:bodyPr/>
          <a:lstStyle/>
          <a:p>
            <a:fld id="{245145EB-588B-4DD8-A5A5-B7A116EAD3F7}" type="slidenum">
              <a:rPr lang="zh-CN" altLang="en-US" smtClean="0"/>
              <a:t>‹#›</a:t>
            </a:fld>
            <a:endParaRPr lang="zh-CN" altLang="en-US"/>
          </a:p>
        </p:txBody>
      </p:sp>
    </p:spTree>
    <p:extLst>
      <p:ext uri="{BB962C8B-B14F-4D97-AF65-F5344CB8AC3E}">
        <p14:creationId xmlns:p14="http://schemas.microsoft.com/office/powerpoint/2010/main" val="16474525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B52A0B82-9B98-414E-B0F2-A9EBA90395F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671F7657-448C-4867-ACA1-0A24BD0100B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57783FE-06CA-47F4-8DB1-2E49EB44C5C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C519152-B8E9-4B3E-A8A3-0C6F69B12E3C}" type="datetimeFigureOut">
              <a:rPr lang="zh-CN" altLang="en-US" smtClean="0"/>
              <a:t>2020/7/8</a:t>
            </a:fld>
            <a:endParaRPr lang="zh-CN" altLang="en-US"/>
          </a:p>
        </p:txBody>
      </p:sp>
      <p:sp>
        <p:nvSpPr>
          <p:cNvPr id="5" name="页脚占位符 4">
            <a:extLst>
              <a:ext uri="{FF2B5EF4-FFF2-40B4-BE49-F238E27FC236}">
                <a16:creationId xmlns:a16="http://schemas.microsoft.com/office/drawing/2014/main" id="{D65BB268-BF96-41DA-A84C-89DB7FDA256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B18F384F-4020-423B-8933-5678371D322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5145EB-588B-4DD8-A5A5-B7A116EAD3F7}" type="slidenum">
              <a:rPr lang="zh-CN" altLang="en-US" smtClean="0"/>
              <a:t>‹#›</a:t>
            </a:fld>
            <a:endParaRPr lang="zh-CN" altLang="en-US"/>
          </a:p>
        </p:txBody>
      </p:sp>
    </p:spTree>
    <p:extLst>
      <p:ext uri="{BB962C8B-B14F-4D97-AF65-F5344CB8AC3E}">
        <p14:creationId xmlns:p14="http://schemas.microsoft.com/office/powerpoint/2010/main" val="23294321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martinhyj" TargetMode="External"/><Relationship Id="rId2" Type="http://schemas.openxmlformats.org/officeDocument/2006/relationships/hyperlink" Target="https://github.com/jaywhen" TargetMode="Externa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hyperlink" Target="https://github.com/BeteIgeuse"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ithub.com/go-sql-driver/mysql" TargetMode="Externa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s://github.com/PostingMan/PostinTo"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7.jpg"/></Relationships>
</file>

<file path=ppt/slides/_rels/slide8.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9AF8BADB-EB65-4E3B-8965-FB65E3D69DAD}"/>
              </a:ext>
            </a:extLst>
          </p:cNvPr>
          <p:cNvSpPr txBox="1"/>
          <p:nvPr/>
        </p:nvSpPr>
        <p:spPr>
          <a:xfrm>
            <a:off x="4474589" y="2121107"/>
            <a:ext cx="3242821" cy="1015663"/>
          </a:xfrm>
          <a:prstGeom prst="rect">
            <a:avLst/>
          </a:prstGeom>
          <a:noFill/>
        </p:spPr>
        <p:txBody>
          <a:bodyPr wrap="square" rtlCol="0">
            <a:spAutoFit/>
          </a:bodyPr>
          <a:lstStyle/>
          <a:p>
            <a:r>
              <a:rPr lang="en-US" altLang="zh-CN" sz="6000" dirty="0">
                <a:latin typeface="Candara" panose="020E0502030303020204" pitchFamily="34" charset="0"/>
              </a:rPr>
              <a:t>PostinTo</a:t>
            </a:r>
            <a:endParaRPr lang="zh-CN" altLang="en-US" sz="6000" dirty="0">
              <a:latin typeface="Candara" panose="020E0502030303020204" pitchFamily="34" charset="0"/>
            </a:endParaRPr>
          </a:p>
        </p:txBody>
      </p:sp>
      <p:grpSp>
        <p:nvGrpSpPr>
          <p:cNvPr id="14" name="组合 13">
            <a:extLst>
              <a:ext uri="{FF2B5EF4-FFF2-40B4-BE49-F238E27FC236}">
                <a16:creationId xmlns:a16="http://schemas.microsoft.com/office/drawing/2014/main" id="{EA4C8518-FFF5-4056-AC3C-5347459A1421}"/>
              </a:ext>
            </a:extLst>
          </p:cNvPr>
          <p:cNvGrpSpPr/>
          <p:nvPr/>
        </p:nvGrpSpPr>
        <p:grpSpPr>
          <a:xfrm>
            <a:off x="0" y="90809"/>
            <a:ext cx="12192000" cy="757604"/>
            <a:chOff x="0" y="90809"/>
            <a:chExt cx="12192000" cy="757604"/>
          </a:xfrm>
        </p:grpSpPr>
        <p:cxnSp>
          <p:nvCxnSpPr>
            <p:cNvPr id="3" name="直接连接符 2">
              <a:extLst>
                <a:ext uri="{FF2B5EF4-FFF2-40B4-BE49-F238E27FC236}">
                  <a16:creationId xmlns:a16="http://schemas.microsoft.com/office/drawing/2014/main" id="{8041D238-0374-4894-A148-FC47EDE37979}"/>
                </a:ext>
              </a:extLst>
            </p:cNvPr>
            <p:cNvCxnSpPr>
              <a:cxnSpLocks/>
            </p:cNvCxnSpPr>
            <p:nvPr/>
          </p:nvCxnSpPr>
          <p:spPr>
            <a:xfrm>
              <a:off x="0" y="848413"/>
              <a:ext cx="12192000" cy="0"/>
            </a:xfrm>
            <a:prstGeom prst="line">
              <a:avLst/>
            </a:prstGeom>
            <a:ln w="19050"/>
          </p:spPr>
          <p:style>
            <a:lnRef idx="1">
              <a:schemeClr val="dk1"/>
            </a:lnRef>
            <a:fillRef idx="0">
              <a:schemeClr val="dk1"/>
            </a:fillRef>
            <a:effectRef idx="0">
              <a:schemeClr val="dk1"/>
            </a:effectRef>
            <a:fontRef idx="minor">
              <a:schemeClr val="tx1"/>
            </a:fontRef>
          </p:style>
        </p:cxnSp>
        <p:grpSp>
          <p:nvGrpSpPr>
            <p:cNvPr id="13" name="组合 12">
              <a:extLst>
                <a:ext uri="{FF2B5EF4-FFF2-40B4-BE49-F238E27FC236}">
                  <a16:creationId xmlns:a16="http://schemas.microsoft.com/office/drawing/2014/main" id="{62F173B5-412F-4B87-B5C4-178A6DB7CD5E}"/>
                </a:ext>
              </a:extLst>
            </p:cNvPr>
            <p:cNvGrpSpPr/>
            <p:nvPr/>
          </p:nvGrpSpPr>
          <p:grpSpPr>
            <a:xfrm>
              <a:off x="166147" y="90809"/>
              <a:ext cx="2793868" cy="682265"/>
              <a:chOff x="241562" y="1438842"/>
              <a:chExt cx="2793868" cy="682265"/>
            </a:xfrm>
          </p:grpSpPr>
          <p:pic>
            <p:nvPicPr>
              <p:cNvPr id="8" name="图片 7">
                <a:extLst>
                  <a:ext uri="{FF2B5EF4-FFF2-40B4-BE49-F238E27FC236}">
                    <a16:creationId xmlns:a16="http://schemas.microsoft.com/office/drawing/2014/main" id="{88F186AA-6B02-4EFA-BB84-DC7CAD1DAA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1562" y="1438842"/>
                <a:ext cx="682265" cy="682265"/>
              </a:xfrm>
              <a:prstGeom prst="rect">
                <a:avLst/>
              </a:prstGeom>
            </p:spPr>
          </p:pic>
          <p:sp>
            <p:nvSpPr>
              <p:cNvPr id="12" name="文本框 11">
                <a:extLst>
                  <a:ext uri="{FF2B5EF4-FFF2-40B4-BE49-F238E27FC236}">
                    <a16:creationId xmlns:a16="http://schemas.microsoft.com/office/drawing/2014/main" id="{CFD819D3-3F1F-44E2-8911-C6E258FF1994}"/>
                  </a:ext>
                </a:extLst>
              </p:cNvPr>
              <p:cNvSpPr txBox="1"/>
              <p:nvPr/>
            </p:nvSpPr>
            <p:spPr>
              <a:xfrm>
                <a:off x="1238445" y="1595308"/>
                <a:ext cx="1796985" cy="369332"/>
              </a:xfrm>
              <a:prstGeom prst="rect">
                <a:avLst/>
              </a:prstGeom>
              <a:noFill/>
            </p:spPr>
            <p:txBody>
              <a:bodyPr wrap="square" rtlCol="0">
                <a:spAutoFit/>
              </a:bodyPr>
              <a:lstStyle/>
              <a:p>
                <a:r>
                  <a:rPr lang="en-US" altLang="zh-CN" dirty="0">
                    <a:solidFill>
                      <a:srgbClr val="00B0F0"/>
                    </a:solidFill>
                    <a:latin typeface="Moonstreet" panose="02000500000000000000" pitchFamily="2" charset="0"/>
                  </a:rPr>
                  <a:t>POSTINGMAN</a:t>
                </a:r>
                <a:endParaRPr lang="zh-CN" altLang="en-US" dirty="0">
                  <a:solidFill>
                    <a:srgbClr val="00B0F0"/>
                  </a:solidFill>
                  <a:latin typeface="Moonstreet" panose="02000500000000000000" pitchFamily="2" charset="0"/>
                </a:endParaRPr>
              </a:p>
            </p:txBody>
          </p:sp>
        </p:grpSp>
      </p:grpSp>
      <p:sp>
        <p:nvSpPr>
          <p:cNvPr id="15" name="椭圆 14">
            <a:extLst>
              <a:ext uri="{FF2B5EF4-FFF2-40B4-BE49-F238E27FC236}">
                <a16:creationId xmlns:a16="http://schemas.microsoft.com/office/drawing/2014/main" id="{A47914C8-7B9B-4BE8-8ABB-F7BD925E3135}"/>
              </a:ext>
            </a:extLst>
          </p:cNvPr>
          <p:cNvSpPr/>
          <p:nvPr/>
        </p:nvSpPr>
        <p:spPr>
          <a:xfrm>
            <a:off x="4128944" y="2545238"/>
            <a:ext cx="169679" cy="169675"/>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a:extLst>
              <a:ext uri="{FF2B5EF4-FFF2-40B4-BE49-F238E27FC236}">
                <a16:creationId xmlns:a16="http://schemas.microsoft.com/office/drawing/2014/main" id="{0D77C3DB-4214-4115-911A-9FBA18FC15E6}"/>
              </a:ext>
            </a:extLst>
          </p:cNvPr>
          <p:cNvSpPr txBox="1"/>
          <p:nvPr/>
        </p:nvSpPr>
        <p:spPr>
          <a:xfrm>
            <a:off x="3902698" y="3928621"/>
            <a:ext cx="4590854" cy="1754326"/>
          </a:xfrm>
          <a:prstGeom prst="rect">
            <a:avLst/>
          </a:prstGeom>
          <a:noFill/>
        </p:spPr>
        <p:txBody>
          <a:bodyPr wrap="square" rtlCol="0">
            <a:spAutoFit/>
          </a:bodyPr>
          <a:lstStyle/>
          <a:p>
            <a:r>
              <a:rPr kumimoji="1" lang="en-US" altLang="zh-CN" dirty="0">
                <a:cs typeface="Cascadia Mono" panose="020B0609020000020004" pitchFamily="49" charset="0"/>
              </a:rPr>
              <a:t>VERSION</a:t>
            </a:r>
            <a:r>
              <a:rPr kumimoji="1" lang="en-US" altLang="zh-CN" dirty="0">
                <a:latin typeface="Cascadia Mono" panose="020B0609020000020004" pitchFamily="49" charset="0"/>
                <a:cs typeface="Cascadia Mono" panose="020B0609020000020004" pitchFamily="49" charset="0"/>
              </a:rPr>
              <a:t> </a:t>
            </a:r>
            <a:r>
              <a:rPr kumimoji="1" lang="en-US" altLang="zh-CN" dirty="0">
                <a:latin typeface="Cascadia Code ExtraLight" panose="020B0609020000020004" pitchFamily="49" charset="0"/>
                <a:cs typeface="Cascadia Code ExtraLight" panose="020B0609020000020004" pitchFamily="49" charset="0"/>
              </a:rPr>
              <a:t>1.2.0</a:t>
            </a:r>
          </a:p>
          <a:p>
            <a:endParaRPr kumimoji="1" lang="en-US" altLang="zh-CN" dirty="0">
              <a:latin typeface="Cascadia Code ExtraLight" panose="020B0609020000020004" pitchFamily="49" charset="0"/>
              <a:cs typeface="Cascadia Code ExtraLight" panose="020B0609020000020004" pitchFamily="49" charset="0"/>
            </a:endParaRPr>
          </a:p>
          <a:p>
            <a:r>
              <a:rPr kumimoji="1" lang="en-US" altLang="zh-CN" dirty="0"/>
              <a:t>Developer</a:t>
            </a:r>
            <a:r>
              <a:rPr kumimoji="1" lang="zh-CN" altLang="en-US" dirty="0"/>
              <a:t>：向杰文、王子涵、李涛</a:t>
            </a:r>
            <a:endParaRPr kumimoji="1" lang="en-US" altLang="zh-CN" dirty="0"/>
          </a:p>
          <a:p>
            <a:endParaRPr kumimoji="1" lang="en-US" altLang="zh-CN" dirty="0"/>
          </a:p>
          <a:p>
            <a:r>
              <a:rPr kumimoji="1" lang="en-US" altLang="zh-CN" dirty="0"/>
              <a:t>Group</a:t>
            </a:r>
            <a:r>
              <a:rPr kumimoji="1" lang="zh-CN" altLang="en-US" dirty="0"/>
              <a:t>：</a:t>
            </a:r>
            <a:r>
              <a:rPr kumimoji="1" lang="en-US" altLang="zh-CN" dirty="0"/>
              <a:t>21</a:t>
            </a:r>
          </a:p>
          <a:p>
            <a:endParaRPr lang="zh-CN" altLang="en-US" dirty="0"/>
          </a:p>
        </p:txBody>
      </p:sp>
      <p:grpSp>
        <p:nvGrpSpPr>
          <p:cNvPr id="36" name="组合 35">
            <a:extLst>
              <a:ext uri="{FF2B5EF4-FFF2-40B4-BE49-F238E27FC236}">
                <a16:creationId xmlns:a16="http://schemas.microsoft.com/office/drawing/2014/main" id="{4EC6D599-67AE-42D8-9AF8-A201C71B40E5}"/>
              </a:ext>
            </a:extLst>
          </p:cNvPr>
          <p:cNvGrpSpPr/>
          <p:nvPr/>
        </p:nvGrpSpPr>
        <p:grpSpPr>
          <a:xfrm>
            <a:off x="3902697" y="3997960"/>
            <a:ext cx="3648173" cy="2591376"/>
            <a:chOff x="3902697" y="3997960"/>
            <a:chExt cx="3648173" cy="2591376"/>
          </a:xfrm>
        </p:grpSpPr>
        <p:cxnSp>
          <p:nvCxnSpPr>
            <p:cNvPr id="20" name="直接连接符 19">
              <a:extLst>
                <a:ext uri="{FF2B5EF4-FFF2-40B4-BE49-F238E27FC236}">
                  <a16:creationId xmlns:a16="http://schemas.microsoft.com/office/drawing/2014/main" id="{00D4A312-3C4C-44D9-BE76-FA36B1538CD4}"/>
                </a:ext>
              </a:extLst>
            </p:cNvPr>
            <p:cNvCxnSpPr>
              <a:cxnSpLocks/>
            </p:cNvCxnSpPr>
            <p:nvPr/>
          </p:nvCxnSpPr>
          <p:spPr>
            <a:xfrm>
              <a:off x="3902697" y="4409463"/>
              <a:ext cx="1875934" cy="0"/>
            </a:xfrm>
            <a:prstGeom prst="line">
              <a:avLst/>
            </a:prstGeom>
          </p:spPr>
          <p:style>
            <a:lnRef idx="1">
              <a:schemeClr val="dk1"/>
            </a:lnRef>
            <a:fillRef idx="0">
              <a:schemeClr val="dk1"/>
            </a:fillRef>
            <a:effectRef idx="0">
              <a:schemeClr val="dk1"/>
            </a:effectRef>
            <a:fontRef idx="minor">
              <a:schemeClr val="tx1"/>
            </a:fontRef>
          </p:style>
        </p:cxnSp>
        <p:cxnSp>
          <p:nvCxnSpPr>
            <p:cNvPr id="21" name="直接连接符 20">
              <a:extLst>
                <a:ext uri="{FF2B5EF4-FFF2-40B4-BE49-F238E27FC236}">
                  <a16:creationId xmlns:a16="http://schemas.microsoft.com/office/drawing/2014/main" id="{F5E942D3-955E-46E8-ABD6-7D16C8A982BB}"/>
                </a:ext>
              </a:extLst>
            </p:cNvPr>
            <p:cNvCxnSpPr>
              <a:cxnSpLocks/>
            </p:cNvCxnSpPr>
            <p:nvPr/>
          </p:nvCxnSpPr>
          <p:spPr>
            <a:xfrm>
              <a:off x="3902697" y="4910654"/>
              <a:ext cx="3648173" cy="0"/>
            </a:xfrm>
            <a:prstGeom prst="line">
              <a:avLst/>
            </a:prstGeom>
          </p:spPr>
          <p:style>
            <a:lnRef idx="1">
              <a:schemeClr val="dk1"/>
            </a:lnRef>
            <a:fillRef idx="0">
              <a:schemeClr val="dk1"/>
            </a:fillRef>
            <a:effectRef idx="0">
              <a:schemeClr val="dk1"/>
            </a:effectRef>
            <a:fontRef idx="minor">
              <a:schemeClr val="tx1"/>
            </a:fontRef>
          </p:style>
        </p:cxnSp>
        <p:cxnSp>
          <p:nvCxnSpPr>
            <p:cNvPr id="22" name="直接连接符 21">
              <a:extLst>
                <a:ext uri="{FF2B5EF4-FFF2-40B4-BE49-F238E27FC236}">
                  <a16:creationId xmlns:a16="http://schemas.microsoft.com/office/drawing/2014/main" id="{FD3D5373-B6CA-4A6B-AEF0-825EA4B5C3C7}"/>
                </a:ext>
              </a:extLst>
            </p:cNvPr>
            <p:cNvCxnSpPr>
              <a:cxnSpLocks/>
            </p:cNvCxnSpPr>
            <p:nvPr/>
          </p:nvCxnSpPr>
          <p:spPr>
            <a:xfrm>
              <a:off x="3902697" y="5476263"/>
              <a:ext cx="1687398" cy="0"/>
            </a:xfrm>
            <a:prstGeom prst="line">
              <a:avLst/>
            </a:prstGeom>
          </p:spPr>
          <p:style>
            <a:lnRef idx="1">
              <a:schemeClr val="dk1"/>
            </a:lnRef>
            <a:fillRef idx="0">
              <a:schemeClr val="dk1"/>
            </a:fillRef>
            <a:effectRef idx="0">
              <a:schemeClr val="dk1"/>
            </a:effectRef>
            <a:fontRef idx="minor">
              <a:schemeClr val="tx1"/>
            </a:fontRef>
          </p:style>
        </p:cxnSp>
        <p:cxnSp>
          <p:nvCxnSpPr>
            <p:cNvPr id="27" name="直接连接符 26">
              <a:extLst>
                <a:ext uri="{FF2B5EF4-FFF2-40B4-BE49-F238E27FC236}">
                  <a16:creationId xmlns:a16="http://schemas.microsoft.com/office/drawing/2014/main" id="{99BDE1C0-0B91-4663-BC47-B2A910CBB820}"/>
                </a:ext>
              </a:extLst>
            </p:cNvPr>
            <p:cNvCxnSpPr>
              <a:cxnSpLocks/>
            </p:cNvCxnSpPr>
            <p:nvPr/>
          </p:nvCxnSpPr>
          <p:spPr>
            <a:xfrm>
              <a:off x="3902698" y="3997960"/>
              <a:ext cx="0" cy="1478303"/>
            </a:xfrm>
            <a:prstGeom prst="line">
              <a:avLst/>
            </a:prstGeom>
          </p:spPr>
          <p:style>
            <a:lnRef idx="1">
              <a:schemeClr val="dk1"/>
            </a:lnRef>
            <a:fillRef idx="0">
              <a:schemeClr val="dk1"/>
            </a:fillRef>
            <a:effectRef idx="0">
              <a:schemeClr val="dk1"/>
            </a:effectRef>
            <a:fontRef idx="minor">
              <a:schemeClr val="tx1"/>
            </a:fontRef>
          </p:style>
        </p:cxnSp>
        <p:cxnSp>
          <p:nvCxnSpPr>
            <p:cNvPr id="34" name="直接连接符 33">
              <a:extLst>
                <a:ext uri="{FF2B5EF4-FFF2-40B4-BE49-F238E27FC236}">
                  <a16:creationId xmlns:a16="http://schemas.microsoft.com/office/drawing/2014/main" id="{09BF7860-5E10-49A8-BE0C-23EA3359D80D}"/>
                </a:ext>
              </a:extLst>
            </p:cNvPr>
            <p:cNvCxnSpPr/>
            <p:nvPr/>
          </p:nvCxnSpPr>
          <p:spPr>
            <a:xfrm>
              <a:off x="5590095" y="5476263"/>
              <a:ext cx="0" cy="111307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5" name="椭圆 34">
            <a:extLst>
              <a:ext uri="{FF2B5EF4-FFF2-40B4-BE49-F238E27FC236}">
                <a16:creationId xmlns:a16="http://schemas.microsoft.com/office/drawing/2014/main" id="{3AB5FEA1-4DD4-48B6-ADC4-16071BB12969}"/>
              </a:ext>
            </a:extLst>
          </p:cNvPr>
          <p:cNvSpPr/>
          <p:nvPr/>
        </p:nvSpPr>
        <p:spPr>
          <a:xfrm>
            <a:off x="5542962" y="6589333"/>
            <a:ext cx="94268" cy="94268"/>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2564903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D584924C-BDF7-4203-9381-97E2BCB210C1}"/>
              </a:ext>
            </a:extLst>
          </p:cNvPr>
          <p:cNvSpPr txBox="1"/>
          <p:nvPr/>
        </p:nvSpPr>
        <p:spPr>
          <a:xfrm>
            <a:off x="2762053" y="2413337"/>
            <a:ext cx="7296347" cy="2031325"/>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hlinkClick r:id="rId2"/>
              </a:rPr>
              <a:t>向杰文</a:t>
            </a:r>
            <a:r>
              <a:rPr lang="zh-CN" altLang="en-US" dirty="0"/>
              <a:t>：服务器配置、服务端程序编写、数据报文设计、项目打包</a:t>
            </a:r>
            <a:endParaRPr lang="en-US" altLang="zh-CN" dirty="0"/>
          </a:p>
          <a:p>
            <a:pPr marL="285750" indent="-285750">
              <a:buFont typeface="Arial" panose="020B0604020202020204" pitchFamily="34" charset="0"/>
              <a:buChar char="•"/>
            </a:pPr>
            <a:endParaRPr lang="en-US" altLang="zh-CN" dirty="0"/>
          </a:p>
          <a:p>
            <a:endParaRPr lang="en-US" altLang="zh-CN" dirty="0"/>
          </a:p>
          <a:p>
            <a:pPr marL="285750" indent="-285750">
              <a:buFont typeface="Arial" panose="020B0604020202020204" pitchFamily="34" charset="0"/>
              <a:buChar char="•"/>
            </a:pPr>
            <a:r>
              <a:rPr lang="zh-CN" altLang="en-US" dirty="0">
                <a:hlinkClick r:id="rId3"/>
              </a:rPr>
              <a:t>李涛</a:t>
            </a:r>
            <a:r>
              <a:rPr lang="zh-CN" altLang="en-US" dirty="0"/>
              <a:t>：客户端程序编写</a:t>
            </a:r>
            <a:endParaRPr lang="en-US" altLang="zh-CN" dirty="0"/>
          </a:p>
          <a:p>
            <a:pPr marL="285750" indent="-285750">
              <a:buFont typeface="Arial" panose="020B0604020202020204" pitchFamily="34" charset="0"/>
              <a:buChar char="•"/>
            </a:pPr>
            <a:endParaRPr lang="en-US" altLang="zh-CN" dirty="0"/>
          </a:p>
          <a:p>
            <a:endParaRPr lang="en-US" altLang="zh-CN" dirty="0"/>
          </a:p>
          <a:p>
            <a:pPr marL="285750" indent="-285750">
              <a:buFont typeface="Arial" panose="020B0604020202020204" pitchFamily="34" charset="0"/>
              <a:buChar char="•"/>
            </a:pPr>
            <a:r>
              <a:rPr lang="zh-CN" altLang="en-US" dirty="0">
                <a:hlinkClick r:id="rId4"/>
              </a:rPr>
              <a:t>王子涵</a:t>
            </a:r>
            <a:r>
              <a:rPr lang="zh-CN" altLang="en-US" dirty="0"/>
              <a:t>：项目</a:t>
            </a:r>
            <a:r>
              <a:rPr lang="en-US" altLang="zh-CN" dirty="0"/>
              <a:t>README</a:t>
            </a:r>
            <a:r>
              <a:rPr lang="zh-CN" altLang="en-US" dirty="0"/>
              <a:t>（中英）撰写、项目相关说明图绘制、</a:t>
            </a:r>
            <a:r>
              <a:rPr lang="en-US" altLang="zh-CN" dirty="0"/>
              <a:t>UI</a:t>
            </a:r>
            <a:r>
              <a:rPr lang="zh-CN" altLang="en-US" dirty="0"/>
              <a:t>配色</a:t>
            </a:r>
          </a:p>
        </p:txBody>
      </p:sp>
      <p:grpSp>
        <p:nvGrpSpPr>
          <p:cNvPr id="3" name="组合 2">
            <a:extLst>
              <a:ext uri="{FF2B5EF4-FFF2-40B4-BE49-F238E27FC236}">
                <a16:creationId xmlns:a16="http://schemas.microsoft.com/office/drawing/2014/main" id="{265003C0-3648-466F-B3E9-0EA611710183}"/>
              </a:ext>
            </a:extLst>
          </p:cNvPr>
          <p:cNvGrpSpPr/>
          <p:nvPr/>
        </p:nvGrpSpPr>
        <p:grpSpPr>
          <a:xfrm>
            <a:off x="0" y="90809"/>
            <a:ext cx="12192000" cy="757604"/>
            <a:chOff x="0" y="90809"/>
            <a:chExt cx="12192000" cy="757604"/>
          </a:xfrm>
        </p:grpSpPr>
        <p:cxnSp>
          <p:nvCxnSpPr>
            <p:cNvPr id="5" name="直接连接符 4">
              <a:extLst>
                <a:ext uri="{FF2B5EF4-FFF2-40B4-BE49-F238E27FC236}">
                  <a16:creationId xmlns:a16="http://schemas.microsoft.com/office/drawing/2014/main" id="{EB5408E9-4ABE-4DBD-A568-B0F24EF2D5FC}"/>
                </a:ext>
              </a:extLst>
            </p:cNvPr>
            <p:cNvCxnSpPr>
              <a:cxnSpLocks/>
            </p:cNvCxnSpPr>
            <p:nvPr/>
          </p:nvCxnSpPr>
          <p:spPr>
            <a:xfrm>
              <a:off x="0" y="848413"/>
              <a:ext cx="12192000" cy="0"/>
            </a:xfrm>
            <a:prstGeom prst="line">
              <a:avLst/>
            </a:prstGeom>
            <a:ln w="19050"/>
          </p:spPr>
          <p:style>
            <a:lnRef idx="1">
              <a:schemeClr val="dk1"/>
            </a:lnRef>
            <a:fillRef idx="0">
              <a:schemeClr val="dk1"/>
            </a:fillRef>
            <a:effectRef idx="0">
              <a:schemeClr val="dk1"/>
            </a:effectRef>
            <a:fontRef idx="minor">
              <a:schemeClr val="tx1"/>
            </a:fontRef>
          </p:style>
        </p:cxnSp>
        <p:grpSp>
          <p:nvGrpSpPr>
            <p:cNvPr id="6" name="组合 5">
              <a:extLst>
                <a:ext uri="{FF2B5EF4-FFF2-40B4-BE49-F238E27FC236}">
                  <a16:creationId xmlns:a16="http://schemas.microsoft.com/office/drawing/2014/main" id="{C2972E4C-ABA7-4880-9012-B7D9929E4B6E}"/>
                </a:ext>
              </a:extLst>
            </p:cNvPr>
            <p:cNvGrpSpPr/>
            <p:nvPr/>
          </p:nvGrpSpPr>
          <p:grpSpPr>
            <a:xfrm>
              <a:off x="166147" y="90809"/>
              <a:ext cx="2793868" cy="682265"/>
              <a:chOff x="241562" y="1438842"/>
              <a:chExt cx="2793868" cy="682265"/>
            </a:xfrm>
          </p:grpSpPr>
          <p:pic>
            <p:nvPicPr>
              <p:cNvPr id="7" name="图片 6">
                <a:extLst>
                  <a:ext uri="{FF2B5EF4-FFF2-40B4-BE49-F238E27FC236}">
                    <a16:creationId xmlns:a16="http://schemas.microsoft.com/office/drawing/2014/main" id="{7DAB3A0C-E402-446F-A8D2-961B49366F1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41562" y="1438842"/>
                <a:ext cx="682265" cy="682265"/>
              </a:xfrm>
              <a:prstGeom prst="rect">
                <a:avLst/>
              </a:prstGeom>
            </p:spPr>
          </p:pic>
          <p:sp>
            <p:nvSpPr>
              <p:cNvPr id="8" name="文本框 7">
                <a:extLst>
                  <a:ext uri="{FF2B5EF4-FFF2-40B4-BE49-F238E27FC236}">
                    <a16:creationId xmlns:a16="http://schemas.microsoft.com/office/drawing/2014/main" id="{4DDE0B56-3773-418C-AB43-3F580E36A6DE}"/>
                  </a:ext>
                </a:extLst>
              </p:cNvPr>
              <p:cNvSpPr txBox="1"/>
              <p:nvPr/>
            </p:nvSpPr>
            <p:spPr>
              <a:xfrm>
                <a:off x="1238445" y="1595308"/>
                <a:ext cx="1796985" cy="369332"/>
              </a:xfrm>
              <a:prstGeom prst="rect">
                <a:avLst/>
              </a:prstGeom>
              <a:noFill/>
            </p:spPr>
            <p:txBody>
              <a:bodyPr wrap="square" rtlCol="0">
                <a:spAutoFit/>
              </a:bodyPr>
              <a:lstStyle/>
              <a:p>
                <a:r>
                  <a:rPr lang="en-US" altLang="zh-CN" dirty="0">
                    <a:solidFill>
                      <a:srgbClr val="00B0F0"/>
                    </a:solidFill>
                    <a:latin typeface="Moonstreet" panose="02000500000000000000" pitchFamily="2" charset="0"/>
                  </a:rPr>
                  <a:t>POSTINGMAN</a:t>
                </a:r>
                <a:endParaRPr lang="zh-CN" altLang="en-US" dirty="0">
                  <a:solidFill>
                    <a:srgbClr val="00B0F0"/>
                  </a:solidFill>
                  <a:latin typeface="Moonstreet" panose="02000500000000000000" pitchFamily="2" charset="0"/>
                </a:endParaRPr>
              </a:p>
            </p:txBody>
          </p:sp>
        </p:grpSp>
      </p:grpSp>
      <p:sp>
        <p:nvSpPr>
          <p:cNvPr id="2" name="文本框 1">
            <a:extLst>
              <a:ext uri="{FF2B5EF4-FFF2-40B4-BE49-F238E27FC236}">
                <a16:creationId xmlns:a16="http://schemas.microsoft.com/office/drawing/2014/main" id="{13362FA3-FA4E-4092-B713-D0C6ACC478F9}"/>
              </a:ext>
            </a:extLst>
          </p:cNvPr>
          <p:cNvSpPr txBox="1"/>
          <p:nvPr/>
        </p:nvSpPr>
        <p:spPr>
          <a:xfrm>
            <a:off x="8914615" y="247275"/>
            <a:ext cx="3073138" cy="677108"/>
          </a:xfrm>
          <a:prstGeom prst="rect">
            <a:avLst/>
          </a:prstGeom>
          <a:noFill/>
        </p:spPr>
        <p:txBody>
          <a:bodyPr wrap="square" rtlCol="0">
            <a:spAutoFit/>
          </a:bodyPr>
          <a:lstStyle/>
          <a:p>
            <a:r>
              <a:rPr lang="zh-CN" altLang="en-US" sz="2000" b="1" dirty="0">
                <a:latin typeface="仿宋" panose="02010609060101010101" pitchFamily="49" charset="-122"/>
                <a:ea typeface="仿宋" panose="02010609060101010101" pitchFamily="49" charset="-122"/>
              </a:rPr>
              <a:t>项目分工</a:t>
            </a:r>
            <a:r>
              <a:rPr lang="en-US" altLang="zh-CN" sz="2000" b="1" dirty="0">
                <a:latin typeface="仿宋" panose="02010609060101010101" pitchFamily="49" charset="-122"/>
                <a:ea typeface="仿宋" panose="02010609060101010101" pitchFamily="49" charset="-122"/>
              </a:rPr>
              <a:t>(</a:t>
            </a:r>
            <a:r>
              <a:rPr lang="en-US" altLang="zh-CN" dirty="0">
                <a:latin typeface="DejaVu Sans Mono" panose="020B0609030804020204" pitchFamily="49" charset="0"/>
                <a:ea typeface="DejaVu Sans Mono" panose="020B0609030804020204" pitchFamily="49" charset="0"/>
                <a:cs typeface="DejaVu Sans Mono" panose="020B0609030804020204" pitchFamily="49" charset="0"/>
              </a:rPr>
              <a:t>Cooperation</a:t>
            </a:r>
            <a:r>
              <a:rPr lang="en-US" altLang="zh-CN" sz="2000" b="1" dirty="0">
                <a:latin typeface="仿宋" panose="02010609060101010101" pitchFamily="49" charset="-122"/>
                <a:ea typeface="仿宋" panose="02010609060101010101" pitchFamily="49" charset="-122"/>
              </a:rPr>
              <a:t>)</a:t>
            </a:r>
            <a:endParaRPr lang="zh-CN" altLang="en-US" sz="2000" b="1" dirty="0">
              <a:latin typeface="仿宋" panose="02010609060101010101" pitchFamily="49" charset="-122"/>
              <a:ea typeface="仿宋" panose="02010609060101010101" pitchFamily="49" charset="-122"/>
            </a:endParaRPr>
          </a:p>
          <a:p>
            <a:endParaRPr lang="zh-CN" altLang="en-US" dirty="0"/>
          </a:p>
        </p:txBody>
      </p:sp>
    </p:spTree>
    <p:extLst>
      <p:ext uri="{BB962C8B-B14F-4D97-AF65-F5344CB8AC3E}">
        <p14:creationId xmlns:p14="http://schemas.microsoft.com/office/powerpoint/2010/main" val="17259134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C5771337-E878-4F66-A8A4-A0C145CA88AB}"/>
              </a:ext>
            </a:extLst>
          </p:cNvPr>
          <p:cNvSpPr>
            <a:spLocks noGrp="1"/>
          </p:cNvSpPr>
          <p:nvPr>
            <p:ph type="title"/>
          </p:nvPr>
        </p:nvSpPr>
        <p:spPr>
          <a:xfrm>
            <a:off x="1295400" y="2686050"/>
            <a:ext cx="9601200" cy="1485900"/>
          </a:xfrm>
        </p:spPr>
        <p:txBody>
          <a:bodyPr/>
          <a:lstStyle/>
          <a:p>
            <a:pPr algn="ctr"/>
            <a:r>
              <a:rPr kumimoji="1" lang="zh-CN" altLang="en-US" b="1" dirty="0">
                <a:latin typeface="仿宋" panose="02010609060101010101" pitchFamily="49" charset="-122"/>
                <a:ea typeface="仿宋" panose="02010609060101010101" pitchFamily="49" charset="-122"/>
              </a:rPr>
              <a:t>技术难点的解决</a:t>
            </a:r>
            <a:r>
              <a:rPr kumimoji="1" lang="en-US" altLang="zh-CN" b="1" dirty="0">
                <a:latin typeface="仿宋" panose="02010609060101010101" pitchFamily="49" charset="-122"/>
                <a:ea typeface="仿宋" panose="02010609060101010101" pitchFamily="49" charset="-122"/>
              </a:rPr>
              <a:t>(</a:t>
            </a:r>
            <a:r>
              <a:rPr kumimoji="1" lang="en-US" altLang="zh-CN" sz="4000" dirty="0">
                <a:latin typeface="DejaVu Sans Mono" panose="020B0609030804020204" pitchFamily="49" charset="0"/>
                <a:ea typeface="DejaVu Sans Mono" panose="020B0609030804020204" pitchFamily="49" charset="0"/>
                <a:cs typeface="DejaVu Sans Mono" panose="020B0609030804020204" pitchFamily="49" charset="0"/>
              </a:rPr>
              <a:t>Solutions</a:t>
            </a:r>
            <a:r>
              <a:rPr kumimoji="1" lang="en-US" altLang="zh-CN" b="1" dirty="0">
                <a:latin typeface="仿宋" panose="02010609060101010101" pitchFamily="49" charset="-122"/>
                <a:ea typeface="仿宋" panose="02010609060101010101" pitchFamily="49" charset="-122"/>
              </a:rPr>
              <a:t>)</a:t>
            </a:r>
            <a:endParaRPr kumimoji="1" lang="zh-CN" altLang="en-US" b="1" dirty="0">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10095326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EB9A8AA5-B36A-4F27-B447-40087EEFA4A9}"/>
              </a:ext>
            </a:extLst>
          </p:cNvPr>
          <p:cNvSpPr txBox="1"/>
          <p:nvPr/>
        </p:nvSpPr>
        <p:spPr>
          <a:xfrm>
            <a:off x="166147" y="1227743"/>
            <a:ext cx="2950590" cy="369332"/>
          </a:xfrm>
          <a:prstGeom prst="rect">
            <a:avLst/>
          </a:prstGeom>
          <a:noFill/>
        </p:spPr>
        <p:txBody>
          <a:bodyPr wrap="square" rtlCol="0">
            <a:spAutoFit/>
          </a:bodyPr>
          <a:lstStyle/>
          <a:p>
            <a:r>
              <a:rPr lang="zh-CN" altLang="en-US" dirty="0">
                <a:latin typeface="仿宋" panose="02010609060101010101" pitchFamily="49" charset="-122"/>
                <a:ea typeface="仿宋" panose="02010609060101010101" pitchFamily="49" charset="-122"/>
              </a:rPr>
              <a:t>客户端不同页面之间的切换</a:t>
            </a:r>
            <a:r>
              <a:rPr lang="en-US" altLang="zh-CN" dirty="0">
                <a:latin typeface="仿宋" panose="02010609060101010101" pitchFamily="49" charset="-122"/>
                <a:ea typeface="仿宋" panose="02010609060101010101" pitchFamily="49" charset="-122"/>
              </a:rPr>
              <a:t>:</a:t>
            </a:r>
            <a:endParaRPr lang="zh-CN" altLang="en-US" dirty="0">
              <a:latin typeface="仿宋" panose="02010609060101010101" pitchFamily="49" charset="-122"/>
              <a:ea typeface="仿宋" panose="02010609060101010101" pitchFamily="49" charset="-122"/>
            </a:endParaRPr>
          </a:p>
        </p:txBody>
      </p:sp>
      <p:sp>
        <p:nvSpPr>
          <p:cNvPr id="3" name="文本框 2">
            <a:extLst>
              <a:ext uri="{FF2B5EF4-FFF2-40B4-BE49-F238E27FC236}">
                <a16:creationId xmlns:a16="http://schemas.microsoft.com/office/drawing/2014/main" id="{E7CE9548-3DC1-4721-BDD2-B304A16A480C}"/>
              </a:ext>
            </a:extLst>
          </p:cNvPr>
          <p:cNvSpPr txBox="1"/>
          <p:nvPr/>
        </p:nvSpPr>
        <p:spPr>
          <a:xfrm>
            <a:off x="1660688" y="2375554"/>
            <a:ext cx="8870623" cy="369332"/>
          </a:xfrm>
          <a:prstGeom prst="rect">
            <a:avLst/>
          </a:prstGeom>
          <a:noFill/>
        </p:spPr>
        <p:txBody>
          <a:bodyPr wrap="square" rtlCol="0">
            <a:spAutoFit/>
          </a:bodyPr>
          <a:lstStyle/>
          <a:p>
            <a:r>
              <a:rPr lang="zh-CN" altLang="en-US" dirty="0">
                <a:latin typeface="仿宋" panose="02010609060101010101" pitchFamily="49" charset="-122"/>
                <a:ea typeface="仿宋" panose="02010609060101010101" pitchFamily="49" charset="-122"/>
              </a:rPr>
              <a:t>使用</a:t>
            </a:r>
            <a:r>
              <a:rPr lang="en-US" altLang="zh-CN" dirty="0">
                <a:latin typeface="仿宋" panose="02010609060101010101" pitchFamily="49" charset="-122"/>
                <a:ea typeface="仿宋" panose="02010609060101010101" pitchFamily="49" charset="-122"/>
              </a:rPr>
              <a:t>StackView+Loader</a:t>
            </a:r>
            <a:r>
              <a:rPr lang="zh-CN" altLang="en-US" dirty="0">
                <a:latin typeface="仿宋" panose="02010609060101010101" pitchFamily="49" charset="-122"/>
                <a:ea typeface="仿宋" panose="02010609060101010101" pitchFamily="49" charset="-122"/>
              </a:rPr>
              <a:t>来进行页面之间的切换，在逻辑上简单，在功能实现上易行</a:t>
            </a:r>
          </a:p>
        </p:txBody>
      </p:sp>
      <p:grpSp>
        <p:nvGrpSpPr>
          <p:cNvPr id="4" name="组合 3">
            <a:extLst>
              <a:ext uri="{FF2B5EF4-FFF2-40B4-BE49-F238E27FC236}">
                <a16:creationId xmlns:a16="http://schemas.microsoft.com/office/drawing/2014/main" id="{459C39AD-BF10-41D1-8707-2DEAC059CDAA}"/>
              </a:ext>
            </a:extLst>
          </p:cNvPr>
          <p:cNvGrpSpPr/>
          <p:nvPr/>
        </p:nvGrpSpPr>
        <p:grpSpPr>
          <a:xfrm>
            <a:off x="0" y="90809"/>
            <a:ext cx="12192000" cy="757604"/>
            <a:chOff x="0" y="90809"/>
            <a:chExt cx="12192000" cy="757604"/>
          </a:xfrm>
        </p:grpSpPr>
        <p:cxnSp>
          <p:nvCxnSpPr>
            <p:cNvPr id="5" name="直接连接符 4">
              <a:extLst>
                <a:ext uri="{FF2B5EF4-FFF2-40B4-BE49-F238E27FC236}">
                  <a16:creationId xmlns:a16="http://schemas.microsoft.com/office/drawing/2014/main" id="{AB4E50DD-6EA9-4F78-98D3-935FB0082F08}"/>
                </a:ext>
              </a:extLst>
            </p:cNvPr>
            <p:cNvCxnSpPr>
              <a:cxnSpLocks/>
            </p:cNvCxnSpPr>
            <p:nvPr/>
          </p:nvCxnSpPr>
          <p:spPr>
            <a:xfrm>
              <a:off x="0" y="848413"/>
              <a:ext cx="12192000" cy="0"/>
            </a:xfrm>
            <a:prstGeom prst="line">
              <a:avLst/>
            </a:prstGeom>
            <a:ln w="19050"/>
          </p:spPr>
          <p:style>
            <a:lnRef idx="1">
              <a:schemeClr val="dk1"/>
            </a:lnRef>
            <a:fillRef idx="0">
              <a:schemeClr val="dk1"/>
            </a:fillRef>
            <a:effectRef idx="0">
              <a:schemeClr val="dk1"/>
            </a:effectRef>
            <a:fontRef idx="minor">
              <a:schemeClr val="tx1"/>
            </a:fontRef>
          </p:style>
        </p:cxnSp>
        <p:grpSp>
          <p:nvGrpSpPr>
            <p:cNvPr id="6" name="组合 5">
              <a:extLst>
                <a:ext uri="{FF2B5EF4-FFF2-40B4-BE49-F238E27FC236}">
                  <a16:creationId xmlns:a16="http://schemas.microsoft.com/office/drawing/2014/main" id="{4F859021-5688-4C8D-825A-6292FD4A911D}"/>
                </a:ext>
              </a:extLst>
            </p:cNvPr>
            <p:cNvGrpSpPr/>
            <p:nvPr/>
          </p:nvGrpSpPr>
          <p:grpSpPr>
            <a:xfrm>
              <a:off x="166147" y="90809"/>
              <a:ext cx="2793868" cy="682265"/>
              <a:chOff x="241562" y="1438842"/>
              <a:chExt cx="2793868" cy="682265"/>
            </a:xfrm>
          </p:grpSpPr>
          <p:pic>
            <p:nvPicPr>
              <p:cNvPr id="7" name="图片 6">
                <a:extLst>
                  <a:ext uri="{FF2B5EF4-FFF2-40B4-BE49-F238E27FC236}">
                    <a16:creationId xmlns:a16="http://schemas.microsoft.com/office/drawing/2014/main" id="{AADD39BC-D623-45B7-B75A-089BAFD877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1562" y="1438842"/>
                <a:ext cx="682265" cy="682265"/>
              </a:xfrm>
              <a:prstGeom prst="rect">
                <a:avLst/>
              </a:prstGeom>
            </p:spPr>
          </p:pic>
          <p:sp>
            <p:nvSpPr>
              <p:cNvPr id="8" name="文本框 7">
                <a:extLst>
                  <a:ext uri="{FF2B5EF4-FFF2-40B4-BE49-F238E27FC236}">
                    <a16:creationId xmlns:a16="http://schemas.microsoft.com/office/drawing/2014/main" id="{A64B5AA7-F6D1-4825-BF7C-FC949BA5E7AA}"/>
                  </a:ext>
                </a:extLst>
              </p:cNvPr>
              <p:cNvSpPr txBox="1"/>
              <p:nvPr/>
            </p:nvSpPr>
            <p:spPr>
              <a:xfrm>
                <a:off x="1238445" y="1595308"/>
                <a:ext cx="1796985" cy="369332"/>
              </a:xfrm>
              <a:prstGeom prst="rect">
                <a:avLst/>
              </a:prstGeom>
              <a:noFill/>
            </p:spPr>
            <p:txBody>
              <a:bodyPr wrap="square" rtlCol="0">
                <a:spAutoFit/>
              </a:bodyPr>
              <a:lstStyle/>
              <a:p>
                <a:r>
                  <a:rPr lang="en-US" altLang="zh-CN" dirty="0">
                    <a:solidFill>
                      <a:srgbClr val="00B0F0"/>
                    </a:solidFill>
                    <a:latin typeface="Moonstreet" panose="02000500000000000000" pitchFamily="2" charset="0"/>
                  </a:rPr>
                  <a:t>POSTINGMAN</a:t>
                </a:r>
                <a:endParaRPr lang="zh-CN" altLang="en-US" dirty="0">
                  <a:solidFill>
                    <a:srgbClr val="00B0F0"/>
                  </a:solidFill>
                  <a:latin typeface="Moonstreet" panose="02000500000000000000" pitchFamily="2" charset="0"/>
                </a:endParaRPr>
              </a:p>
            </p:txBody>
          </p:sp>
        </p:grpSp>
      </p:grpSp>
      <p:sp>
        <p:nvSpPr>
          <p:cNvPr id="9" name="文本框 8">
            <a:extLst>
              <a:ext uri="{FF2B5EF4-FFF2-40B4-BE49-F238E27FC236}">
                <a16:creationId xmlns:a16="http://schemas.microsoft.com/office/drawing/2014/main" id="{D1CA60E2-7904-41EB-8489-3DCC05124560}"/>
              </a:ext>
            </a:extLst>
          </p:cNvPr>
          <p:cNvSpPr txBox="1"/>
          <p:nvPr/>
        </p:nvSpPr>
        <p:spPr>
          <a:xfrm>
            <a:off x="8672660" y="247275"/>
            <a:ext cx="3271101" cy="369332"/>
          </a:xfrm>
          <a:prstGeom prst="rect">
            <a:avLst/>
          </a:prstGeom>
          <a:noFill/>
        </p:spPr>
        <p:txBody>
          <a:bodyPr wrap="square" rtlCol="0">
            <a:spAutoFit/>
          </a:bodyPr>
          <a:lstStyle/>
          <a:p>
            <a:r>
              <a:rPr kumimoji="1" lang="zh-CN" altLang="en-US" b="1" dirty="0">
                <a:latin typeface="仿宋" panose="02010609060101010101" pitchFamily="49" charset="-122"/>
                <a:ea typeface="仿宋" panose="02010609060101010101" pitchFamily="49" charset="-122"/>
              </a:rPr>
              <a:t>技术难点的解决</a:t>
            </a:r>
            <a:r>
              <a:rPr kumimoji="1" lang="en-US" altLang="zh-CN" b="1" dirty="0">
                <a:latin typeface="仿宋" panose="02010609060101010101" pitchFamily="49" charset="-122"/>
                <a:ea typeface="仿宋" panose="02010609060101010101" pitchFamily="49" charset="-122"/>
              </a:rPr>
              <a:t>(</a:t>
            </a:r>
            <a:r>
              <a:rPr kumimoji="1" lang="en-US" altLang="zh-CN" dirty="0">
                <a:latin typeface="DejaVu Sans Mono" panose="020B0609030804020204" pitchFamily="49" charset="0"/>
                <a:ea typeface="DejaVu Sans Mono" panose="020B0609030804020204" pitchFamily="49" charset="0"/>
                <a:cs typeface="DejaVu Sans Mono" panose="020B0609030804020204" pitchFamily="49" charset="0"/>
              </a:rPr>
              <a:t>Solutions</a:t>
            </a:r>
            <a:r>
              <a:rPr kumimoji="1" lang="en-US" altLang="zh-CN" b="1" dirty="0">
                <a:latin typeface="仿宋" panose="02010609060101010101" pitchFamily="49" charset="-122"/>
                <a:ea typeface="仿宋" panose="02010609060101010101" pitchFamily="49" charset="-122"/>
              </a:rPr>
              <a:t>)</a:t>
            </a:r>
            <a:endParaRPr lang="zh-CN" altLang="en-US" dirty="0"/>
          </a:p>
        </p:txBody>
      </p:sp>
      <p:pic>
        <p:nvPicPr>
          <p:cNvPr id="11" name="图片 10">
            <a:extLst>
              <a:ext uri="{FF2B5EF4-FFF2-40B4-BE49-F238E27FC236}">
                <a16:creationId xmlns:a16="http://schemas.microsoft.com/office/drawing/2014/main" id="{928D9FF0-C121-4BD8-8352-AF37783B23F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80224" y="2967896"/>
            <a:ext cx="5219048" cy="3542857"/>
          </a:xfrm>
          <a:prstGeom prst="rect">
            <a:avLst/>
          </a:prstGeom>
        </p:spPr>
      </p:pic>
    </p:spTree>
    <p:extLst>
      <p:ext uri="{BB962C8B-B14F-4D97-AF65-F5344CB8AC3E}">
        <p14:creationId xmlns:p14="http://schemas.microsoft.com/office/powerpoint/2010/main" val="14544102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D4F57712-5460-4B7B-A985-0BA0C382FB94}"/>
              </a:ext>
            </a:extLst>
          </p:cNvPr>
          <p:cNvSpPr txBox="1"/>
          <p:nvPr/>
        </p:nvSpPr>
        <p:spPr>
          <a:xfrm>
            <a:off x="166147" y="1120104"/>
            <a:ext cx="3864990" cy="369332"/>
          </a:xfrm>
          <a:prstGeom prst="rect">
            <a:avLst/>
          </a:prstGeom>
          <a:noFill/>
        </p:spPr>
        <p:txBody>
          <a:bodyPr wrap="square" rtlCol="0">
            <a:spAutoFit/>
          </a:bodyPr>
          <a:lstStyle/>
          <a:p>
            <a:r>
              <a:rPr lang="zh-CN" altLang="en-US" dirty="0">
                <a:latin typeface="仿宋" panose="02010609060101010101" pitchFamily="49" charset="-122"/>
                <a:ea typeface="仿宋" panose="02010609060101010101" pitchFamily="49" charset="-122"/>
              </a:rPr>
              <a:t>客户端向服务端发送</a:t>
            </a:r>
            <a:r>
              <a:rPr lang="en-US" altLang="zh-CN" dirty="0">
                <a:latin typeface="仿宋" panose="02010609060101010101" pitchFamily="49" charset="-122"/>
                <a:ea typeface="仿宋" panose="02010609060101010101" pitchFamily="49" charset="-122"/>
              </a:rPr>
              <a:t>UDP</a:t>
            </a:r>
            <a:r>
              <a:rPr lang="zh-CN" altLang="en-US" dirty="0">
                <a:latin typeface="仿宋" panose="02010609060101010101" pitchFamily="49" charset="-122"/>
                <a:ea typeface="仿宋" panose="02010609060101010101" pitchFamily="49" charset="-122"/>
              </a:rPr>
              <a:t>数据报文</a:t>
            </a:r>
            <a:r>
              <a:rPr lang="en-US" altLang="zh-CN" dirty="0">
                <a:latin typeface="仿宋" panose="02010609060101010101" pitchFamily="49" charset="-122"/>
                <a:ea typeface="仿宋" panose="02010609060101010101" pitchFamily="49" charset="-122"/>
              </a:rPr>
              <a:t>:</a:t>
            </a:r>
            <a:endParaRPr lang="zh-CN" altLang="en-US" dirty="0">
              <a:latin typeface="仿宋" panose="02010609060101010101" pitchFamily="49" charset="-122"/>
              <a:ea typeface="仿宋" panose="02010609060101010101" pitchFamily="49" charset="-122"/>
            </a:endParaRPr>
          </a:p>
        </p:txBody>
      </p:sp>
      <p:sp>
        <p:nvSpPr>
          <p:cNvPr id="5" name="文本框 4">
            <a:extLst>
              <a:ext uri="{FF2B5EF4-FFF2-40B4-BE49-F238E27FC236}">
                <a16:creationId xmlns:a16="http://schemas.microsoft.com/office/drawing/2014/main" id="{B015CE44-3E3A-48E3-8226-0FADCA1AA1CF}"/>
              </a:ext>
            </a:extLst>
          </p:cNvPr>
          <p:cNvSpPr txBox="1"/>
          <p:nvPr/>
        </p:nvSpPr>
        <p:spPr>
          <a:xfrm>
            <a:off x="1835084" y="2074692"/>
            <a:ext cx="8521831" cy="1200329"/>
          </a:xfrm>
          <a:prstGeom prst="rect">
            <a:avLst/>
          </a:prstGeom>
          <a:noFill/>
        </p:spPr>
        <p:txBody>
          <a:bodyPr wrap="square" rtlCol="0">
            <a:spAutoFit/>
          </a:bodyPr>
          <a:lstStyle/>
          <a:p>
            <a:r>
              <a:rPr lang="en-US" altLang="zh-CN" dirty="0"/>
              <a:t>	</a:t>
            </a:r>
            <a:r>
              <a:rPr lang="zh-CN" altLang="en-US" dirty="0">
                <a:latin typeface="仿宋" panose="02010609060101010101" pitchFamily="49" charset="-122"/>
                <a:ea typeface="仿宋" panose="02010609060101010101" pitchFamily="49" charset="-122"/>
              </a:rPr>
              <a:t>使用</a:t>
            </a:r>
            <a:r>
              <a:rPr lang="en-US" altLang="zh-CN" dirty="0">
                <a:latin typeface="仿宋" panose="02010609060101010101" pitchFamily="49" charset="-122"/>
                <a:ea typeface="仿宋" panose="02010609060101010101" pitchFamily="49" charset="-122"/>
              </a:rPr>
              <a:t>C++</a:t>
            </a:r>
            <a:r>
              <a:rPr lang="zh-CN" altLang="en-US" dirty="0">
                <a:latin typeface="仿宋" panose="02010609060101010101" pitchFamily="49" charset="-122"/>
                <a:ea typeface="仿宋" panose="02010609060101010101" pitchFamily="49" charset="-122"/>
              </a:rPr>
              <a:t>在服务端实现一个类，该类具有发送数据报文、接受报文并响应处理的方法，将该类在</a:t>
            </a:r>
            <a:r>
              <a:rPr lang="en-US" altLang="zh-CN" dirty="0">
                <a:latin typeface="仿宋" panose="02010609060101010101" pitchFamily="49" charset="-122"/>
                <a:ea typeface="仿宋" panose="02010609060101010101" pitchFamily="49" charset="-122"/>
              </a:rPr>
              <a:t>main.cpp</a:t>
            </a:r>
            <a:r>
              <a:rPr lang="zh-CN" altLang="en-US" dirty="0">
                <a:latin typeface="仿宋" panose="02010609060101010101" pitchFamily="49" charset="-122"/>
                <a:ea typeface="仿宋" panose="02010609060101010101" pitchFamily="49" charset="-122"/>
              </a:rPr>
              <a:t>中用</a:t>
            </a:r>
            <a:r>
              <a:rPr lang="en-US" altLang="zh-CN" dirty="0">
                <a:latin typeface="仿宋" panose="02010609060101010101" pitchFamily="49" charset="-122"/>
                <a:ea typeface="仿宋" panose="02010609060101010101" pitchFamily="49" charset="-122"/>
              </a:rPr>
              <a:t>setContextProperty</a:t>
            </a:r>
            <a:r>
              <a:rPr lang="zh-CN" altLang="en-US" dirty="0">
                <a:latin typeface="仿宋" panose="02010609060101010101" pitchFamily="49" charset="-122"/>
                <a:ea typeface="仿宋" panose="02010609060101010101" pitchFamily="49" charset="-122"/>
              </a:rPr>
              <a:t>设置</a:t>
            </a:r>
            <a:r>
              <a:rPr lang="en-US" altLang="zh-CN" dirty="0">
                <a:latin typeface="仿宋" panose="02010609060101010101" pitchFamily="49" charset="-122"/>
                <a:ea typeface="仿宋" panose="02010609060101010101" pitchFamily="49" charset="-122"/>
              </a:rPr>
              <a:t>qml</a:t>
            </a:r>
            <a:r>
              <a:rPr lang="zh-CN" altLang="en-US" dirty="0">
                <a:latin typeface="仿宋" panose="02010609060101010101" pitchFamily="49" charset="-122"/>
                <a:ea typeface="仿宋" panose="02010609060101010101" pitchFamily="49" charset="-122"/>
              </a:rPr>
              <a:t>上下文属性，使得其将</a:t>
            </a:r>
            <a:r>
              <a:rPr lang="en-US" altLang="zh-CN" dirty="0">
                <a:latin typeface="仿宋" panose="02010609060101010101" pitchFamily="49" charset="-122"/>
                <a:ea typeface="仿宋" panose="02010609060101010101" pitchFamily="49" charset="-122"/>
              </a:rPr>
              <a:t>backend</a:t>
            </a:r>
            <a:r>
              <a:rPr lang="zh-CN" altLang="en-US" dirty="0">
                <a:latin typeface="仿宋" panose="02010609060101010101" pitchFamily="49" charset="-122"/>
                <a:ea typeface="仿宋" panose="02010609060101010101" pitchFamily="49" charset="-122"/>
              </a:rPr>
              <a:t>类暴露为一个友好的全局对象接口在</a:t>
            </a:r>
            <a:r>
              <a:rPr lang="en-US" altLang="zh-CN" dirty="0">
                <a:latin typeface="仿宋" panose="02010609060101010101" pitchFamily="49" charset="-122"/>
                <a:ea typeface="仿宋" panose="02010609060101010101" pitchFamily="49" charset="-122"/>
              </a:rPr>
              <a:t>qml</a:t>
            </a:r>
            <a:r>
              <a:rPr lang="zh-CN" altLang="en-US" dirty="0">
                <a:latin typeface="仿宋" panose="02010609060101010101" pitchFamily="49" charset="-122"/>
                <a:ea typeface="仿宋" panose="02010609060101010101" pitchFamily="49" charset="-122"/>
              </a:rPr>
              <a:t>中使用，这样就可以在</a:t>
            </a:r>
            <a:r>
              <a:rPr lang="en-US" altLang="zh-CN" dirty="0">
                <a:latin typeface="仿宋" panose="02010609060101010101" pitchFamily="49" charset="-122"/>
                <a:ea typeface="仿宋" panose="02010609060101010101" pitchFamily="49" charset="-122"/>
              </a:rPr>
              <a:t>qml</a:t>
            </a:r>
            <a:r>
              <a:rPr lang="zh-CN" altLang="en-US" dirty="0">
                <a:latin typeface="仿宋" panose="02010609060101010101" pitchFamily="49" charset="-122"/>
                <a:ea typeface="仿宋" panose="02010609060101010101" pitchFamily="49" charset="-122"/>
              </a:rPr>
              <a:t>中发送数据报文给服务端</a:t>
            </a:r>
          </a:p>
        </p:txBody>
      </p:sp>
      <p:grpSp>
        <p:nvGrpSpPr>
          <p:cNvPr id="6" name="组合 5">
            <a:extLst>
              <a:ext uri="{FF2B5EF4-FFF2-40B4-BE49-F238E27FC236}">
                <a16:creationId xmlns:a16="http://schemas.microsoft.com/office/drawing/2014/main" id="{2505838E-E6F3-4F4E-A8EC-24FE0DEE6644}"/>
              </a:ext>
            </a:extLst>
          </p:cNvPr>
          <p:cNvGrpSpPr/>
          <p:nvPr/>
        </p:nvGrpSpPr>
        <p:grpSpPr>
          <a:xfrm>
            <a:off x="0" y="90809"/>
            <a:ext cx="12192000" cy="757604"/>
            <a:chOff x="0" y="90809"/>
            <a:chExt cx="12192000" cy="757604"/>
          </a:xfrm>
        </p:grpSpPr>
        <p:cxnSp>
          <p:nvCxnSpPr>
            <p:cNvPr id="7" name="直接连接符 6">
              <a:extLst>
                <a:ext uri="{FF2B5EF4-FFF2-40B4-BE49-F238E27FC236}">
                  <a16:creationId xmlns:a16="http://schemas.microsoft.com/office/drawing/2014/main" id="{B328844E-5655-4518-B1DF-9B35D67C0655}"/>
                </a:ext>
              </a:extLst>
            </p:cNvPr>
            <p:cNvCxnSpPr>
              <a:cxnSpLocks/>
            </p:cNvCxnSpPr>
            <p:nvPr/>
          </p:nvCxnSpPr>
          <p:spPr>
            <a:xfrm>
              <a:off x="0" y="848413"/>
              <a:ext cx="12192000" cy="0"/>
            </a:xfrm>
            <a:prstGeom prst="line">
              <a:avLst/>
            </a:prstGeom>
            <a:ln w="19050"/>
          </p:spPr>
          <p:style>
            <a:lnRef idx="1">
              <a:schemeClr val="dk1"/>
            </a:lnRef>
            <a:fillRef idx="0">
              <a:schemeClr val="dk1"/>
            </a:fillRef>
            <a:effectRef idx="0">
              <a:schemeClr val="dk1"/>
            </a:effectRef>
            <a:fontRef idx="minor">
              <a:schemeClr val="tx1"/>
            </a:fontRef>
          </p:style>
        </p:cxnSp>
        <p:grpSp>
          <p:nvGrpSpPr>
            <p:cNvPr id="8" name="组合 7">
              <a:extLst>
                <a:ext uri="{FF2B5EF4-FFF2-40B4-BE49-F238E27FC236}">
                  <a16:creationId xmlns:a16="http://schemas.microsoft.com/office/drawing/2014/main" id="{5BA0C9F4-6D6D-4682-A46B-14B885271F21}"/>
                </a:ext>
              </a:extLst>
            </p:cNvPr>
            <p:cNvGrpSpPr/>
            <p:nvPr/>
          </p:nvGrpSpPr>
          <p:grpSpPr>
            <a:xfrm>
              <a:off x="166147" y="90809"/>
              <a:ext cx="2793868" cy="682265"/>
              <a:chOff x="241562" y="1438842"/>
              <a:chExt cx="2793868" cy="682265"/>
            </a:xfrm>
          </p:grpSpPr>
          <p:pic>
            <p:nvPicPr>
              <p:cNvPr id="9" name="图片 8">
                <a:extLst>
                  <a:ext uri="{FF2B5EF4-FFF2-40B4-BE49-F238E27FC236}">
                    <a16:creationId xmlns:a16="http://schemas.microsoft.com/office/drawing/2014/main" id="{9E02DDB9-857B-4231-97AF-4594761231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1562" y="1438842"/>
                <a:ext cx="682265" cy="682265"/>
              </a:xfrm>
              <a:prstGeom prst="rect">
                <a:avLst/>
              </a:prstGeom>
            </p:spPr>
          </p:pic>
          <p:sp>
            <p:nvSpPr>
              <p:cNvPr id="10" name="文本框 9">
                <a:extLst>
                  <a:ext uri="{FF2B5EF4-FFF2-40B4-BE49-F238E27FC236}">
                    <a16:creationId xmlns:a16="http://schemas.microsoft.com/office/drawing/2014/main" id="{22F09CC7-04B5-40F9-96E3-8F0DAD86FA8A}"/>
                  </a:ext>
                </a:extLst>
              </p:cNvPr>
              <p:cNvSpPr txBox="1"/>
              <p:nvPr/>
            </p:nvSpPr>
            <p:spPr>
              <a:xfrm>
                <a:off x="1238445" y="1595308"/>
                <a:ext cx="1796985" cy="369332"/>
              </a:xfrm>
              <a:prstGeom prst="rect">
                <a:avLst/>
              </a:prstGeom>
              <a:noFill/>
            </p:spPr>
            <p:txBody>
              <a:bodyPr wrap="square" rtlCol="0">
                <a:spAutoFit/>
              </a:bodyPr>
              <a:lstStyle/>
              <a:p>
                <a:r>
                  <a:rPr lang="en-US" altLang="zh-CN" dirty="0">
                    <a:solidFill>
                      <a:srgbClr val="00B0F0"/>
                    </a:solidFill>
                    <a:latin typeface="Moonstreet" panose="02000500000000000000" pitchFamily="2" charset="0"/>
                  </a:rPr>
                  <a:t>POSTINGMAN</a:t>
                </a:r>
                <a:endParaRPr lang="zh-CN" altLang="en-US" dirty="0">
                  <a:solidFill>
                    <a:srgbClr val="00B0F0"/>
                  </a:solidFill>
                  <a:latin typeface="Moonstreet" panose="02000500000000000000" pitchFamily="2" charset="0"/>
                </a:endParaRPr>
              </a:p>
            </p:txBody>
          </p:sp>
        </p:grpSp>
      </p:grpSp>
      <p:sp>
        <p:nvSpPr>
          <p:cNvPr id="11" name="文本框 10">
            <a:extLst>
              <a:ext uri="{FF2B5EF4-FFF2-40B4-BE49-F238E27FC236}">
                <a16:creationId xmlns:a16="http://schemas.microsoft.com/office/drawing/2014/main" id="{2054C3BA-C6A3-4D5A-B736-5D859628C6A5}"/>
              </a:ext>
            </a:extLst>
          </p:cNvPr>
          <p:cNvSpPr txBox="1"/>
          <p:nvPr/>
        </p:nvSpPr>
        <p:spPr>
          <a:xfrm>
            <a:off x="8672660" y="247275"/>
            <a:ext cx="3271101" cy="369332"/>
          </a:xfrm>
          <a:prstGeom prst="rect">
            <a:avLst/>
          </a:prstGeom>
          <a:noFill/>
        </p:spPr>
        <p:txBody>
          <a:bodyPr wrap="square" rtlCol="0">
            <a:spAutoFit/>
          </a:bodyPr>
          <a:lstStyle/>
          <a:p>
            <a:r>
              <a:rPr kumimoji="1" lang="zh-CN" altLang="en-US" b="1" dirty="0">
                <a:latin typeface="仿宋" panose="02010609060101010101" pitchFamily="49" charset="-122"/>
                <a:ea typeface="仿宋" panose="02010609060101010101" pitchFamily="49" charset="-122"/>
              </a:rPr>
              <a:t>技术难点的解决</a:t>
            </a:r>
            <a:r>
              <a:rPr kumimoji="1" lang="en-US" altLang="zh-CN" b="1" dirty="0">
                <a:latin typeface="仿宋" panose="02010609060101010101" pitchFamily="49" charset="-122"/>
                <a:ea typeface="仿宋" panose="02010609060101010101" pitchFamily="49" charset="-122"/>
              </a:rPr>
              <a:t>(</a:t>
            </a:r>
            <a:r>
              <a:rPr kumimoji="1" lang="en-US" altLang="zh-CN" dirty="0">
                <a:latin typeface="DejaVu Sans Mono" panose="020B0609030804020204" pitchFamily="49" charset="0"/>
                <a:ea typeface="DejaVu Sans Mono" panose="020B0609030804020204" pitchFamily="49" charset="0"/>
                <a:cs typeface="DejaVu Sans Mono" panose="020B0609030804020204" pitchFamily="49" charset="0"/>
              </a:rPr>
              <a:t>Solutions</a:t>
            </a:r>
            <a:r>
              <a:rPr kumimoji="1" lang="en-US" altLang="zh-CN" b="1" dirty="0">
                <a:latin typeface="仿宋" panose="02010609060101010101" pitchFamily="49" charset="-122"/>
                <a:ea typeface="仿宋" panose="02010609060101010101" pitchFamily="49" charset="-122"/>
              </a:rPr>
              <a:t>)</a:t>
            </a:r>
            <a:endParaRPr lang="zh-CN" altLang="en-US" dirty="0"/>
          </a:p>
        </p:txBody>
      </p:sp>
      <p:pic>
        <p:nvPicPr>
          <p:cNvPr id="13" name="图片 12">
            <a:extLst>
              <a:ext uri="{FF2B5EF4-FFF2-40B4-BE49-F238E27FC236}">
                <a16:creationId xmlns:a16="http://schemas.microsoft.com/office/drawing/2014/main" id="{8DBC320E-D408-4B5D-99F8-49EB893891E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4915" y="3860277"/>
            <a:ext cx="10548715" cy="1405325"/>
          </a:xfrm>
          <a:prstGeom prst="rect">
            <a:avLst/>
          </a:prstGeom>
        </p:spPr>
      </p:pic>
    </p:spTree>
    <p:extLst>
      <p:ext uri="{BB962C8B-B14F-4D97-AF65-F5344CB8AC3E}">
        <p14:creationId xmlns:p14="http://schemas.microsoft.com/office/powerpoint/2010/main" val="40635667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a:extLst>
              <a:ext uri="{FF2B5EF4-FFF2-40B4-BE49-F238E27FC236}">
                <a16:creationId xmlns:a16="http://schemas.microsoft.com/office/drawing/2014/main" id="{FD1F2A66-83F1-4478-B41F-0ECB8B917DED}"/>
              </a:ext>
            </a:extLst>
          </p:cNvPr>
          <p:cNvGrpSpPr/>
          <p:nvPr/>
        </p:nvGrpSpPr>
        <p:grpSpPr>
          <a:xfrm>
            <a:off x="0" y="90809"/>
            <a:ext cx="12192000" cy="757604"/>
            <a:chOff x="0" y="90809"/>
            <a:chExt cx="12192000" cy="757604"/>
          </a:xfrm>
        </p:grpSpPr>
        <p:cxnSp>
          <p:nvCxnSpPr>
            <p:cNvPr id="5" name="直接连接符 4">
              <a:extLst>
                <a:ext uri="{FF2B5EF4-FFF2-40B4-BE49-F238E27FC236}">
                  <a16:creationId xmlns:a16="http://schemas.microsoft.com/office/drawing/2014/main" id="{19369B13-A2AF-419D-A721-31D084AD71CC}"/>
                </a:ext>
              </a:extLst>
            </p:cNvPr>
            <p:cNvCxnSpPr>
              <a:cxnSpLocks/>
            </p:cNvCxnSpPr>
            <p:nvPr/>
          </p:nvCxnSpPr>
          <p:spPr>
            <a:xfrm>
              <a:off x="0" y="848413"/>
              <a:ext cx="12192000" cy="0"/>
            </a:xfrm>
            <a:prstGeom prst="line">
              <a:avLst/>
            </a:prstGeom>
            <a:ln w="19050"/>
          </p:spPr>
          <p:style>
            <a:lnRef idx="1">
              <a:schemeClr val="dk1"/>
            </a:lnRef>
            <a:fillRef idx="0">
              <a:schemeClr val="dk1"/>
            </a:fillRef>
            <a:effectRef idx="0">
              <a:schemeClr val="dk1"/>
            </a:effectRef>
            <a:fontRef idx="minor">
              <a:schemeClr val="tx1"/>
            </a:fontRef>
          </p:style>
        </p:cxnSp>
        <p:grpSp>
          <p:nvGrpSpPr>
            <p:cNvPr id="6" name="组合 5">
              <a:extLst>
                <a:ext uri="{FF2B5EF4-FFF2-40B4-BE49-F238E27FC236}">
                  <a16:creationId xmlns:a16="http://schemas.microsoft.com/office/drawing/2014/main" id="{3B6BCFB6-D097-456B-AEDE-2A2DC8897EE5}"/>
                </a:ext>
              </a:extLst>
            </p:cNvPr>
            <p:cNvGrpSpPr/>
            <p:nvPr/>
          </p:nvGrpSpPr>
          <p:grpSpPr>
            <a:xfrm>
              <a:off x="166147" y="90809"/>
              <a:ext cx="2793868" cy="682265"/>
              <a:chOff x="241562" y="1438842"/>
              <a:chExt cx="2793868" cy="682265"/>
            </a:xfrm>
          </p:grpSpPr>
          <p:pic>
            <p:nvPicPr>
              <p:cNvPr id="7" name="图片 6">
                <a:extLst>
                  <a:ext uri="{FF2B5EF4-FFF2-40B4-BE49-F238E27FC236}">
                    <a16:creationId xmlns:a16="http://schemas.microsoft.com/office/drawing/2014/main" id="{4D2DC579-5D9C-4CFB-91E8-3EF12ADB0E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1562" y="1438842"/>
                <a:ext cx="682265" cy="682265"/>
              </a:xfrm>
              <a:prstGeom prst="rect">
                <a:avLst/>
              </a:prstGeom>
            </p:spPr>
          </p:pic>
          <p:sp>
            <p:nvSpPr>
              <p:cNvPr id="8" name="文本框 7">
                <a:extLst>
                  <a:ext uri="{FF2B5EF4-FFF2-40B4-BE49-F238E27FC236}">
                    <a16:creationId xmlns:a16="http://schemas.microsoft.com/office/drawing/2014/main" id="{5796D360-5244-4768-8247-07AAAA05154B}"/>
                  </a:ext>
                </a:extLst>
              </p:cNvPr>
              <p:cNvSpPr txBox="1"/>
              <p:nvPr/>
            </p:nvSpPr>
            <p:spPr>
              <a:xfrm>
                <a:off x="1238445" y="1595308"/>
                <a:ext cx="1796985" cy="369332"/>
              </a:xfrm>
              <a:prstGeom prst="rect">
                <a:avLst/>
              </a:prstGeom>
              <a:noFill/>
            </p:spPr>
            <p:txBody>
              <a:bodyPr wrap="square" rtlCol="0">
                <a:spAutoFit/>
              </a:bodyPr>
              <a:lstStyle/>
              <a:p>
                <a:r>
                  <a:rPr lang="en-US" altLang="zh-CN" dirty="0">
                    <a:solidFill>
                      <a:srgbClr val="00B0F0"/>
                    </a:solidFill>
                    <a:latin typeface="Moonstreet" panose="02000500000000000000" pitchFamily="2" charset="0"/>
                  </a:rPr>
                  <a:t>POSTINGMAN</a:t>
                </a:r>
                <a:endParaRPr lang="zh-CN" altLang="en-US" dirty="0">
                  <a:solidFill>
                    <a:srgbClr val="00B0F0"/>
                  </a:solidFill>
                  <a:latin typeface="Moonstreet" panose="02000500000000000000" pitchFamily="2" charset="0"/>
                </a:endParaRPr>
              </a:p>
            </p:txBody>
          </p:sp>
        </p:grpSp>
      </p:grpSp>
      <p:pic>
        <p:nvPicPr>
          <p:cNvPr id="10" name="图片 9">
            <a:extLst>
              <a:ext uri="{FF2B5EF4-FFF2-40B4-BE49-F238E27FC236}">
                <a16:creationId xmlns:a16="http://schemas.microsoft.com/office/drawing/2014/main" id="{6A5E6654-C094-4F5B-973F-B5F08B61DAB6}"/>
              </a:ext>
            </a:extLst>
          </p:cNvPr>
          <p:cNvPicPr>
            <a:picLocks noChangeAspect="1"/>
          </p:cNvPicPr>
          <p:nvPr/>
        </p:nvPicPr>
        <p:blipFill rotWithShape="1">
          <a:blip r:embed="rId3">
            <a:extLst>
              <a:ext uri="{28A0092B-C50C-407E-A947-70E740481C1C}">
                <a14:useLocalDpi xmlns:a14="http://schemas.microsoft.com/office/drawing/2010/main" val="0"/>
              </a:ext>
            </a:extLst>
          </a:blip>
          <a:srcRect l="959"/>
          <a:stretch/>
        </p:blipFill>
        <p:spPr>
          <a:xfrm>
            <a:off x="2282072" y="1399119"/>
            <a:ext cx="7627855" cy="4718603"/>
          </a:xfrm>
          <a:prstGeom prst="rect">
            <a:avLst/>
          </a:prstGeom>
        </p:spPr>
      </p:pic>
      <p:sp>
        <p:nvSpPr>
          <p:cNvPr id="11" name="文本框 10">
            <a:extLst>
              <a:ext uri="{FF2B5EF4-FFF2-40B4-BE49-F238E27FC236}">
                <a16:creationId xmlns:a16="http://schemas.microsoft.com/office/drawing/2014/main" id="{5718FC4E-530B-4B95-8E24-7A975B1DB31C}"/>
              </a:ext>
            </a:extLst>
          </p:cNvPr>
          <p:cNvSpPr txBox="1"/>
          <p:nvPr/>
        </p:nvSpPr>
        <p:spPr>
          <a:xfrm>
            <a:off x="8672660" y="247275"/>
            <a:ext cx="3271101" cy="369332"/>
          </a:xfrm>
          <a:prstGeom prst="rect">
            <a:avLst/>
          </a:prstGeom>
          <a:noFill/>
        </p:spPr>
        <p:txBody>
          <a:bodyPr wrap="square" rtlCol="0">
            <a:spAutoFit/>
          </a:bodyPr>
          <a:lstStyle/>
          <a:p>
            <a:r>
              <a:rPr kumimoji="1" lang="zh-CN" altLang="en-US" b="1" dirty="0">
                <a:latin typeface="仿宋" panose="02010609060101010101" pitchFamily="49" charset="-122"/>
                <a:ea typeface="仿宋" panose="02010609060101010101" pitchFamily="49" charset="-122"/>
              </a:rPr>
              <a:t>技术难点的解决</a:t>
            </a:r>
            <a:r>
              <a:rPr kumimoji="1" lang="en-US" altLang="zh-CN" b="1" dirty="0">
                <a:latin typeface="仿宋" panose="02010609060101010101" pitchFamily="49" charset="-122"/>
                <a:ea typeface="仿宋" panose="02010609060101010101" pitchFamily="49" charset="-122"/>
              </a:rPr>
              <a:t>(</a:t>
            </a:r>
            <a:r>
              <a:rPr kumimoji="1" lang="en-US" altLang="zh-CN" dirty="0">
                <a:latin typeface="DejaVu Sans Mono" panose="020B0609030804020204" pitchFamily="49" charset="0"/>
                <a:ea typeface="DejaVu Sans Mono" panose="020B0609030804020204" pitchFamily="49" charset="0"/>
                <a:cs typeface="DejaVu Sans Mono" panose="020B0609030804020204" pitchFamily="49" charset="0"/>
              </a:rPr>
              <a:t>Solutions</a:t>
            </a:r>
            <a:r>
              <a:rPr kumimoji="1" lang="en-US" altLang="zh-CN" b="1" dirty="0">
                <a:latin typeface="仿宋" panose="02010609060101010101" pitchFamily="49" charset="-122"/>
                <a:ea typeface="仿宋" panose="02010609060101010101" pitchFamily="49" charset="-122"/>
              </a:rPr>
              <a:t>)</a:t>
            </a:r>
            <a:endParaRPr lang="zh-CN" altLang="en-US" dirty="0"/>
          </a:p>
        </p:txBody>
      </p:sp>
    </p:spTree>
    <p:extLst>
      <p:ext uri="{BB962C8B-B14F-4D97-AF65-F5344CB8AC3E}">
        <p14:creationId xmlns:p14="http://schemas.microsoft.com/office/powerpoint/2010/main" val="31665149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66FD97BB-24FF-4260-950B-3150C334AF9C}"/>
              </a:ext>
            </a:extLst>
          </p:cNvPr>
          <p:cNvSpPr txBox="1"/>
          <p:nvPr/>
        </p:nvSpPr>
        <p:spPr>
          <a:xfrm>
            <a:off x="166147" y="1168236"/>
            <a:ext cx="2064470" cy="369332"/>
          </a:xfrm>
          <a:prstGeom prst="rect">
            <a:avLst/>
          </a:prstGeom>
          <a:noFill/>
        </p:spPr>
        <p:txBody>
          <a:bodyPr wrap="square" rtlCol="0">
            <a:spAutoFit/>
          </a:bodyPr>
          <a:lstStyle/>
          <a:p>
            <a:r>
              <a:rPr lang="zh-CN" altLang="en-US" dirty="0">
                <a:latin typeface="仿宋" panose="02010609060101010101" pitchFamily="49" charset="-122"/>
                <a:ea typeface="仿宋" panose="02010609060101010101" pitchFamily="49" charset="-122"/>
              </a:rPr>
              <a:t>显示房间信息</a:t>
            </a:r>
            <a:r>
              <a:rPr lang="en-US" altLang="zh-CN" dirty="0">
                <a:latin typeface="仿宋" panose="02010609060101010101" pitchFamily="49" charset="-122"/>
                <a:ea typeface="仿宋" panose="02010609060101010101" pitchFamily="49" charset="-122"/>
              </a:rPr>
              <a:t>:</a:t>
            </a:r>
            <a:endParaRPr lang="zh-CN" altLang="en-US" dirty="0">
              <a:latin typeface="仿宋" panose="02010609060101010101" pitchFamily="49" charset="-122"/>
              <a:ea typeface="仿宋" panose="02010609060101010101" pitchFamily="49" charset="-122"/>
            </a:endParaRPr>
          </a:p>
        </p:txBody>
      </p:sp>
      <p:sp>
        <p:nvSpPr>
          <p:cNvPr id="6" name="文本框 5">
            <a:extLst>
              <a:ext uri="{FF2B5EF4-FFF2-40B4-BE49-F238E27FC236}">
                <a16:creationId xmlns:a16="http://schemas.microsoft.com/office/drawing/2014/main" id="{7C82F0BB-57E6-42F6-A9B2-EED006D8F7D2}"/>
              </a:ext>
            </a:extLst>
          </p:cNvPr>
          <p:cNvSpPr txBox="1"/>
          <p:nvPr/>
        </p:nvSpPr>
        <p:spPr>
          <a:xfrm>
            <a:off x="1326037" y="2551837"/>
            <a:ext cx="9539926" cy="1754326"/>
          </a:xfrm>
          <a:prstGeom prst="rect">
            <a:avLst/>
          </a:prstGeom>
          <a:noFill/>
        </p:spPr>
        <p:txBody>
          <a:bodyPr wrap="square" rtlCol="0">
            <a:spAutoFit/>
          </a:bodyPr>
          <a:lstStyle/>
          <a:p>
            <a:r>
              <a:rPr lang="en-US" altLang="zh-CN" dirty="0"/>
              <a:t>	</a:t>
            </a:r>
            <a:r>
              <a:rPr lang="zh-CN" altLang="en-US" dirty="0">
                <a:latin typeface="仿宋" panose="02010609060101010101" pitchFamily="49" charset="-122"/>
                <a:ea typeface="仿宋" panose="02010609060101010101" pitchFamily="49" charset="-122"/>
              </a:rPr>
              <a:t>当用户创建一个房间后会往服务端发送一条创建房间的报文信号，服务端会在房间这个数据结构中添加一个成员。当其他用户进入显示房间信息的界面时，客户端会向服务端发送一条请求房间信息的报文，服务端此时遍历房间</a:t>
            </a:r>
            <a:r>
              <a:rPr lang="en-US" altLang="zh-CN" dirty="0">
                <a:latin typeface="仿宋" panose="02010609060101010101" pitchFamily="49" charset="-122"/>
                <a:ea typeface="仿宋" panose="02010609060101010101" pitchFamily="49" charset="-122"/>
              </a:rPr>
              <a:t>map</a:t>
            </a:r>
            <a:r>
              <a:rPr lang="zh-CN" altLang="en-US" dirty="0">
                <a:latin typeface="仿宋" panose="02010609060101010101" pitchFamily="49" charset="-122"/>
                <a:ea typeface="仿宋" panose="02010609060101010101" pitchFamily="49" charset="-122"/>
              </a:rPr>
              <a:t>的数据结构，然后将每一条房间信息发送给客户端，客户端接收到信息后通过</a:t>
            </a:r>
            <a:r>
              <a:rPr lang="en-US" altLang="zh-CN" dirty="0">
                <a:latin typeface="仿宋" panose="02010609060101010101" pitchFamily="49" charset="-122"/>
                <a:ea typeface="仿宋" panose="02010609060101010101" pitchFamily="49" charset="-122"/>
              </a:rPr>
              <a:t>emit</a:t>
            </a:r>
            <a:r>
              <a:rPr lang="zh-CN" altLang="en-US" dirty="0">
                <a:latin typeface="仿宋" panose="02010609060101010101" pitchFamily="49" charset="-122"/>
                <a:ea typeface="仿宋" panose="02010609060101010101" pitchFamily="49" charset="-122"/>
              </a:rPr>
              <a:t>一个函数来响应信息，通过往</a:t>
            </a:r>
            <a:r>
              <a:rPr lang="en-US" altLang="zh-CN" dirty="0">
                <a:latin typeface="仿宋" panose="02010609060101010101" pitchFamily="49" charset="-122"/>
                <a:ea typeface="仿宋" panose="02010609060101010101" pitchFamily="49" charset="-122"/>
              </a:rPr>
              <a:t>listview</a:t>
            </a:r>
            <a:r>
              <a:rPr lang="zh-CN" altLang="en-US" dirty="0">
                <a:latin typeface="仿宋" panose="02010609060101010101" pitchFamily="49" charset="-122"/>
                <a:ea typeface="仿宋" panose="02010609060101010101" pitchFamily="49" charset="-122"/>
              </a:rPr>
              <a:t>追加信息的形式显示房间信息。这种方法也应用于本项目的显示房间成员信息、聊天消息的显示上面。</a:t>
            </a:r>
          </a:p>
        </p:txBody>
      </p:sp>
      <p:grpSp>
        <p:nvGrpSpPr>
          <p:cNvPr id="7" name="组合 6">
            <a:extLst>
              <a:ext uri="{FF2B5EF4-FFF2-40B4-BE49-F238E27FC236}">
                <a16:creationId xmlns:a16="http://schemas.microsoft.com/office/drawing/2014/main" id="{64DDC7D9-76EB-4837-A4E2-78E9EE99CDDB}"/>
              </a:ext>
            </a:extLst>
          </p:cNvPr>
          <p:cNvGrpSpPr/>
          <p:nvPr/>
        </p:nvGrpSpPr>
        <p:grpSpPr>
          <a:xfrm>
            <a:off x="0" y="90809"/>
            <a:ext cx="12192000" cy="757604"/>
            <a:chOff x="0" y="90809"/>
            <a:chExt cx="12192000" cy="757604"/>
          </a:xfrm>
        </p:grpSpPr>
        <p:cxnSp>
          <p:nvCxnSpPr>
            <p:cNvPr id="8" name="直接连接符 7">
              <a:extLst>
                <a:ext uri="{FF2B5EF4-FFF2-40B4-BE49-F238E27FC236}">
                  <a16:creationId xmlns:a16="http://schemas.microsoft.com/office/drawing/2014/main" id="{BD5D984F-39F0-492E-8AC7-7969EA462E4B}"/>
                </a:ext>
              </a:extLst>
            </p:cNvPr>
            <p:cNvCxnSpPr>
              <a:cxnSpLocks/>
            </p:cNvCxnSpPr>
            <p:nvPr/>
          </p:nvCxnSpPr>
          <p:spPr>
            <a:xfrm>
              <a:off x="0" y="848413"/>
              <a:ext cx="12192000" cy="0"/>
            </a:xfrm>
            <a:prstGeom prst="line">
              <a:avLst/>
            </a:prstGeom>
            <a:ln w="19050"/>
          </p:spPr>
          <p:style>
            <a:lnRef idx="1">
              <a:schemeClr val="dk1"/>
            </a:lnRef>
            <a:fillRef idx="0">
              <a:schemeClr val="dk1"/>
            </a:fillRef>
            <a:effectRef idx="0">
              <a:schemeClr val="dk1"/>
            </a:effectRef>
            <a:fontRef idx="minor">
              <a:schemeClr val="tx1"/>
            </a:fontRef>
          </p:style>
        </p:cxnSp>
        <p:grpSp>
          <p:nvGrpSpPr>
            <p:cNvPr id="9" name="组合 8">
              <a:extLst>
                <a:ext uri="{FF2B5EF4-FFF2-40B4-BE49-F238E27FC236}">
                  <a16:creationId xmlns:a16="http://schemas.microsoft.com/office/drawing/2014/main" id="{DB49D886-7177-410C-9366-6245C6C70093}"/>
                </a:ext>
              </a:extLst>
            </p:cNvPr>
            <p:cNvGrpSpPr/>
            <p:nvPr/>
          </p:nvGrpSpPr>
          <p:grpSpPr>
            <a:xfrm>
              <a:off x="166147" y="90809"/>
              <a:ext cx="2793868" cy="682265"/>
              <a:chOff x="241562" y="1438842"/>
              <a:chExt cx="2793868" cy="682265"/>
            </a:xfrm>
          </p:grpSpPr>
          <p:pic>
            <p:nvPicPr>
              <p:cNvPr id="10" name="图片 9">
                <a:extLst>
                  <a:ext uri="{FF2B5EF4-FFF2-40B4-BE49-F238E27FC236}">
                    <a16:creationId xmlns:a16="http://schemas.microsoft.com/office/drawing/2014/main" id="{9164A0F5-3DBF-4F72-B8DC-5889D57702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1562" y="1438842"/>
                <a:ext cx="682265" cy="682265"/>
              </a:xfrm>
              <a:prstGeom prst="rect">
                <a:avLst/>
              </a:prstGeom>
            </p:spPr>
          </p:pic>
          <p:sp>
            <p:nvSpPr>
              <p:cNvPr id="11" name="文本框 10">
                <a:extLst>
                  <a:ext uri="{FF2B5EF4-FFF2-40B4-BE49-F238E27FC236}">
                    <a16:creationId xmlns:a16="http://schemas.microsoft.com/office/drawing/2014/main" id="{CDD97DD5-24EB-48CB-AE47-019E735A4D21}"/>
                  </a:ext>
                </a:extLst>
              </p:cNvPr>
              <p:cNvSpPr txBox="1"/>
              <p:nvPr/>
            </p:nvSpPr>
            <p:spPr>
              <a:xfrm>
                <a:off x="1238445" y="1595308"/>
                <a:ext cx="1796985" cy="369332"/>
              </a:xfrm>
              <a:prstGeom prst="rect">
                <a:avLst/>
              </a:prstGeom>
              <a:noFill/>
            </p:spPr>
            <p:txBody>
              <a:bodyPr wrap="square" rtlCol="0">
                <a:spAutoFit/>
              </a:bodyPr>
              <a:lstStyle/>
              <a:p>
                <a:r>
                  <a:rPr lang="en-US" altLang="zh-CN" dirty="0">
                    <a:solidFill>
                      <a:srgbClr val="00B0F0"/>
                    </a:solidFill>
                    <a:latin typeface="Moonstreet" panose="02000500000000000000" pitchFamily="2" charset="0"/>
                  </a:rPr>
                  <a:t>POSTINGMAN</a:t>
                </a:r>
                <a:endParaRPr lang="zh-CN" altLang="en-US" dirty="0">
                  <a:solidFill>
                    <a:srgbClr val="00B0F0"/>
                  </a:solidFill>
                  <a:latin typeface="Moonstreet" panose="02000500000000000000" pitchFamily="2" charset="0"/>
                </a:endParaRPr>
              </a:p>
            </p:txBody>
          </p:sp>
        </p:grpSp>
      </p:grpSp>
      <p:sp>
        <p:nvSpPr>
          <p:cNvPr id="12" name="文本框 11">
            <a:extLst>
              <a:ext uri="{FF2B5EF4-FFF2-40B4-BE49-F238E27FC236}">
                <a16:creationId xmlns:a16="http://schemas.microsoft.com/office/drawing/2014/main" id="{7E0B7CB0-A20E-42BE-959B-66F56F6AA0BD}"/>
              </a:ext>
            </a:extLst>
          </p:cNvPr>
          <p:cNvSpPr txBox="1"/>
          <p:nvPr/>
        </p:nvSpPr>
        <p:spPr>
          <a:xfrm>
            <a:off x="8672660" y="247275"/>
            <a:ext cx="3271101" cy="369332"/>
          </a:xfrm>
          <a:prstGeom prst="rect">
            <a:avLst/>
          </a:prstGeom>
          <a:noFill/>
        </p:spPr>
        <p:txBody>
          <a:bodyPr wrap="square" rtlCol="0">
            <a:spAutoFit/>
          </a:bodyPr>
          <a:lstStyle/>
          <a:p>
            <a:r>
              <a:rPr kumimoji="1" lang="zh-CN" altLang="en-US" b="1" dirty="0">
                <a:latin typeface="仿宋" panose="02010609060101010101" pitchFamily="49" charset="-122"/>
                <a:ea typeface="仿宋" panose="02010609060101010101" pitchFamily="49" charset="-122"/>
              </a:rPr>
              <a:t>技术难点的解决</a:t>
            </a:r>
            <a:r>
              <a:rPr kumimoji="1" lang="en-US" altLang="zh-CN" b="1" dirty="0">
                <a:latin typeface="仿宋" panose="02010609060101010101" pitchFamily="49" charset="-122"/>
                <a:ea typeface="仿宋" panose="02010609060101010101" pitchFamily="49" charset="-122"/>
              </a:rPr>
              <a:t>(</a:t>
            </a:r>
            <a:r>
              <a:rPr kumimoji="1" lang="en-US" altLang="zh-CN" dirty="0">
                <a:latin typeface="DejaVu Sans Mono" panose="020B0609030804020204" pitchFamily="49" charset="0"/>
                <a:ea typeface="DejaVu Sans Mono" panose="020B0609030804020204" pitchFamily="49" charset="0"/>
                <a:cs typeface="DejaVu Sans Mono" panose="020B0609030804020204" pitchFamily="49" charset="0"/>
              </a:rPr>
              <a:t>Solutions</a:t>
            </a:r>
            <a:r>
              <a:rPr kumimoji="1" lang="en-US" altLang="zh-CN" b="1" dirty="0">
                <a:latin typeface="仿宋" panose="02010609060101010101" pitchFamily="49" charset="-122"/>
                <a:ea typeface="仿宋" panose="02010609060101010101" pitchFamily="49" charset="-122"/>
              </a:rPr>
              <a:t>)</a:t>
            </a:r>
            <a:endParaRPr lang="zh-CN" altLang="en-US" dirty="0"/>
          </a:p>
        </p:txBody>
      </p:sp>
    </p:spTree>
    <p:extLst>
      <p:ext uri="{BB962C8B-B14F-4D97-AF65-F5344CB8AC3E}">
        <p14:creationId xmlns:p14="http://schemas.microsoft.com/office/powerpoint/2010/main" val="16953639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a:extLst>
              <a:ext uri="{FF2B5EF4-FFF2-40B4-BE49-F238E27FC236}">
                <a16:creationId xmlns:a16="http://schemas.microsoft.com/office/drawing/2014/main" id="{280D435F-F490-4F5B-B044-5AC6D67F3500}"/>
              </a:ext>
            </a:extLst>
          </p:cNvPr>
          <p:cNvGrpSpPr/>
          <p:nvPr/>
        </p:nvGrpSpPr>
        <p:grpSpPr>
          <a:xfrm>
            <a:off x="0" y="90809"/>
            <a:ext cx="12192000" cy="757604"/>
            <a:chOff x="0" y="90809"/>
            <a:chExt cx="12192000" cy="757604"/>
          </a:xfrm>
        </p:grpSpPr>
        <p:cxnSp>
          <p:nvCxnSpPr>
            <p:cNvPr id="5" name="直接连接符 4">
              <a:extLst>
                <a:ext uri="{FF2B5EF4-FFF2-40B4-BE49-F238E27FC236}">
                  <a16:creationId xmlns:a16="http://schemas.microsoft.com/office/drawing/2014/main" id="{DB1F8DC7-02D2-4E0B-8DDF-69072E41FC72}"/>
                </a:ext>
              </a:extLst>
            </p:cNvPr>
            <p:cNvCxnSpPr>
              <a:cxnSpLocks/>
            </p:cNvCxnSpPr>
            <p:nvPr/>
          </p:nvCxnSpPr>
          <p:spPr>
            <a:xfrm>
              <a:off x="0" y="848413"/>
              <a:ext cx="12192000" cy="0"/>
            </a:xfrm>
            <a:prstGeom prst="line">
              <a:avLst/>
            </a:prstGeom>
            <a:ln w="19050"/>
          </p:spPr>
          <p:style>
            <a:lnRef idx="1">
              <a:schemeClr val="dk1"/>
            </a:lnRef>
            <a:fillRef idx="0">
              <a:schemeClr val="dk1"/>
            </a:fillRef>
            <a:effectRef idx="0">
              <a:schemeClr val="dk1"/>
            </a:effectRef>
            <a:fontRef idx="minor">
              <a:schemeClr val="tx1"/>
            </a:fontRef>
          </p:style>
        </p:cxnSp>
        <p:grpSp>
          <p:nvGrpSpPr>
            <p:cNvPr id="6" name="组合 5">
              <a:extLst>
                <a:ext uri="{FF2B5EF4-FFF2-40B4-BE49-F238E27FC236}">
                  <a16:creationId xmlns:a16="http://schemas.microsoft.com/office/drawing/2014/main" id="{1B70812E-B3E0-4E7D-B982-ED1A6895A0C4}"/>
                </a:ext>
              </a:extLst>
            </p:cNvPr>
            <p:cNvGrpSpPr/>
            <p:nvPr/>
          </p:nvGrpSpPr>
          <p:grpSpPr>
            <a:xfrm>
              <a:off x="166147" y="90809"/>
              <a:ext cx="2793868" cy="682265"/>
              <a:chOff x="241562" y="1438842"/>
              <a:chExt cx="2793868" cy="682265"/>
            </a:xfrm>
          </p:grpSpPr>
          <p:pic>
            <p:nvPicPr>
              <p:cNvPr id="7" name="图片 6">
                <a:extLst>
                  <a:ext uri="{FF2B5EF4-FFF2-40B4-BE49-F238E27FC236}">
                    <a16:creationId xmlns:a16="http://schemas.microsoft.com/office/drawing/2014/main" id="{5E718359-5D3E-490C-9F0C-4516FCF4B8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1562" y="1438842"/>
                <a:ext cx="682265" cy="682265"/>
              </a:xfrm>
              <a:prstGeom prst="rect">
                <a:avLst/>
              </a:prstGeom>
            </p:spPr>
          </p:pic>
          <p:sp>
            <p:nvSpPr>
              <p:cNvPr id="8" name="文本框 7">
                <a:extLst>
                  <a:ext uri="{FF2B5EF4-FFF2-40B4-BE49-F238E27FC236}">
                    <a16:creationId xmlns:a16="http://schemas.microsoft.com/office/drawing/2014/main" id="{BEE420BB-78EF-4E9D-89F7-7FA868A4D8E0}"/>
                  </a:ext>
                </a:extLst>
              </p:cNvPr>
              <p:cNvSpPr txBox="1"/>
              <p:nvPr/>
            </p:nvSpPr>
            <p:spPr>
              <a:xfrm>
                <a:off x="1238445" y="1595308"/>
                <a:ext cx="1796985" cy="369332"/>
              </a:xfrm>
              <a:prstGeom prst="rect">
                <a:avLst/>
              </a:prstGeom>
              <a:noFill/>
            </p:spPr>
            <p:txBody>
              <a:bodyPr wrap="square" rtlCol="0">
                <a:spAutoFit/>
              </a:bodyPr>
              <a:lstStyle/>
              <a:p>
                <a:r>
                  <a:rPr lang="en-US" altLang="zh-CN" dirty="0">
                    <a:solidFill>
                      <a:srgbClr val="00B0F0"/>
                    </a:solidFill>
                    <a:latin typeface="Moonstreet" panose="02000500000000000000" pitchFamily="2" charset="0"/>
                  </a:rPr>
                  <a:t>POSTINGMAN</a:t>
                </a:r>
                <a:endParaRPr lang="zh-CN" altLang="en-US" dirty="0">
                  <a:solidFill>
                    <a:srgbClr val="00B0F0"/>
                  </a:solidFill>
                  <a:latin typeface="Moonstreet" panose="02000500000000000000" pitchFamily="2" charset="0"/>
                </a:endParaRPr>
              </a:p>
            </p:txBody>
          </p:sp>
        </p:grpSp>
      </p:grpSp>
      <p:pic>
        <p:nvPicPr>
          <p:cNvPr id="10" name="图片 9">
            <a:extLst>
              <a:ext uri="{FF2B5EF4-FFF2-40B4-BE49-F238E27FC236}">
                <a16:creationId xmlns:a16="http://schemas.microsoft.com/office/drawing/2014/main" id="{8ADECCA0-7865-4573-A07B-3AD7B45F091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9181" y="1264664"/>
            <a:ext cx="10373638" cy="4966453"/>
          </a:xfrm>
          <a:prstGeom prst="rect">
            <a:avLst/>
          </a:prstGeom>
        </p:spPr>
      </p:pic>
      <p:sp>
        <p:nvSpPr>
          <p:cNvPr id="13" name="文本框 12">
            <a:extLst>
              <a:ext uri="{FF2B5EF4-FFF2-40B4-BE49-F238E27FC236}">
                <a16:creationId xmlns:a16="http://schemas.microsoft.com/office/drawing/2014/main" id="{A7D25729-DCF9-4393-82DD-B4EE79A6FBFA}"/>
              </a:ext>
            </a:extLst>
          </p:cNvPr>
          <p:cNvSpPr txBox="1"/>
          <p:nvPr/>
        </p:nvSpPr>
        <p:spPr>
          <a:xfrm>
            <a:off x="8672660" y="247275"/>
            <a:ext cx="3271101" cy="369332"/>
          </a:xfrm>
          <a:prstGeom prst="rect">
            <a:avLst/>
          </a:prstGeom>
          <a:noFill/>
        </p:spPr>
        <p:txBody>
          <a:bodyPr wrap="square" rtlCol="0">
            <a:spAutoFit/>
          </a:bodyPr>
          <a:lstStyle/>
          <a:p>
            <a:r>
              <a:rPr kumimoji="1" lang="zh-CN" altLang="en-US" b="1" dirty="0">
                <a:latin typeface="仿宋" panose="02010609060101010101" pitchFamily="49" charset="-122"/>
                <a:ea typeface="仿宋" panose="02010609060101010101" pitchFamily="49" charset="-122"/>
              </a:rPr>
              <a:t>技术难点的解决</a:t>
            </a:r>
            <a:r>
              <a:rPr kumimoji="1" lang="en-US" altLang="zh-CN" b="1" dirty="0">
                <a:latin typeface="仿宋" panose="02010609060101010101" pitchFamily="49" charset="-122"/>
                <a:ea typeface="仿宋" panose="02010609060101010101" pitchFamily="49" charset="-122"/>
              </a:rPr>
              <a:t>(</a:t>
            </a:r>
            <a:r>
              <a:rPr kumimoji="1" lang="en-US" altLang="zh-CN" dirty="0">
                <a:latin typeface="DejaVu Sans Mono" panose="020B0609030804020204" pitchFamily="49" charset="0"/>
                <a:ea typeface="DejaVu Sans Mono" panose="020B0609030804020204" pitchFamily="49" charset="0"/>
                <a:cs typeface="DejaVu Sans Mono" panose="020B0609030804020204" pitchFamily="49" charset="0"/>
              </a:rPr>
              <a:t>Solutions</a:t>
            </a:r>
            <a:r>
              <a:rPr kumimoji="1" lang="en-US" altLang="zh-CN" b="1" dirty="0">
                <a:latin typeface="仿宋" panose="02010609060101010101" pitchFamily="49" charset="-122"/>
                <a:ea typeface="仿宋" panose="02010609060101010101" pitchFamily="49" charset="-122"/>
              </a:rPr>
              <a:t>)</a:t>
            </a:r>
            <a:endParaRPr lang="zh-CN" altLang="en-US" dirty="0"/>
          </a:p>
        </p:txBody>
      </p:sp>
    </p:spTree>
    <p:extLst>
      <p:ext uri="{BB962C8B-B14F-4D97-AF65-F5344CB8AC3E}">
        <p14:creationId xmlns:p14="http://schemas.microsoft.com/office/powerpoint/2010/main" val="16577296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a:extLst>
              <a:ext uri="{FF2B5EF4-FFF2-40B4-BE49-F238E27FC236}">
                <a16:creationId xmlns:a16="http://schemas.microsoft.com/office/drawing/2014/main" id="{4008EC40-B04D-4958-8D9D-07AE44D7C719}"/>
              </a:ext>
            </a:extLst>
          </p:cNvPr>
          <p:cNvGrpSpPr/>
          <p:nvPr/>
        </p:nvGrpSpPr>
        <p:grpSpPr>
          <a:xfrm>
            <a:off x="0" y="90809"/>
            <a:ext cx="12192000" cy="757604"/>
            <a:chOff x="0" y="90809"/>
            <a:chExt cx="12192000" cy="757604"/>
          </a:xfrm>
        </p:grpSpPr>
        <p:cxnSp>
          <p:nvCxnSpPr>
            <p:cNvPr id="5" name="直接连接符 4">
              <a:extLst>
                <a:ext uri="{FF2B5EF4-FFF2-40B4-BE49-F238E27FC236}">
                  <a16:creationId xmlns:a16="http://schemas.microsoft.com/office/drawing/2014/main" id="{30F7142B-9AF4-46D8-96C0-6D03346C34F0}"/>
                </a:ext>
              </a:extLst>
            </p:cNvPr>
            <p:cNvCxnSpPr>
              <a:cxnSpLocks/>
            </p:cNvCxnSpPr>
            <p:nvPr/>
          </p:nvCxnSpPr>
          <p:spPr>
            <a:xfrm>
              <a:off x="0" y="848413"/>
              <a:ext cx="12192000" cy="0"/>
            </a:xfrm>
            <a:prstGeom prst="line">
              <a:avLst/>
            </a:prstGeom>
            <a:ln w="19050"/>
          </p:spPr>
          <p:style>
            <a:lnRef idx="1">
              <a:schemeClr val="dk1"/>
            </a:lnRef>
            <a:fillRef idx="0">
              <a:schemeClr val="dk1"/>
            </a:fillRef>
            <a:effectRef idx="0">
              <a:schemeClr val="dk1"/>
            </a:effectRef>
            <a:fontRef idx="minor">
              <a:schemeClr val="tx1"/>
            </a:fontRef>
          </p:style>
        </p:cxnSp>
        <p:grpSp>
          <p:nvGrpSpPr>
            <p:cNvPr id="6" name="组合 5">
              <a:extLst>
                <a:ext uri="{FF2B5EF4-FFF2-40B4-BE49-F238E27FC236}">
                  <a16:creationId xmlns:a16="http://schemas.microsoft.com/office/drawing/2014/main" id="{1BA95CD0-004E-498A-99E0-B9918B9F728E}"/>
                </a:ext>
              </a:extLst>
            </p:cNvPr>
            <p:cNvGrpSpPr/>
            <p:nvPr/>
          </p:nvGrpSpPr>
          <p:grpSpPr>
            <a:xfrm>
              <a:off x="166147" y="90809"/>
              <a:ext cx="2793868" cy="682265"/>
              <a:chOff x="241562" y="1438842"/>
              <a:chExt cx="2793868" cy="682265"/>
            </a:xfrm>
          </p:grpSpPr>
          <p:pic>
            <p:nvPicPr>
              <p:cNvPr id="7" name="图片 6">
                <a:extLst>
                  <a:ext uri="{FF2B5EF4-FFF2-40B4-BE49-F238E27FC236}">
                    <a16:creationId xmlns:a16="http://schemas.microsoft.com/office/drawing/2014/main" id="{687FEE62-5E99-42AF-8AB2-D1ED9477C4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1562" y="1438842"/>
                <a:ext cx="682265" cy="682265"/>
              </a:xfrm>
              <a:prstGeom prst="rect">
                <a:avLst/>
              </a:prstGeom>
            </p:spPr>
          </p:pic>
          <p:sp>
            <p:nvSpPr>
              <p:cNvPr id="8" name="文本框 7">
                <a:extLst>
                  <a:ext uri="{FF2B5EF4-FFF2-40B4-BE49-F238E27FC236}">
                    <a16:creationId xmlns:a16="http://schemas.microsoft.com/office/drawing/2014/main" id="{4E455761-817D-4D49-8AC7-753E36E12777}"/>
                  </a:ext>
                </a:extLst>
              </p:cNvPr>
              <p:cNvSpPr txBox="1"/>
              <p:nvPr/>
            </p:nvSpPr>
            <p:spPr>
              <a:xfrm>
                <a:off x="1238445" y="1595308"/>
                <a:ext cx="1796985" cy="369332"/>
              </a:xfrm>
              <a:prstGeom prst="rect">
                <a:avLst/>
              </a:prstGeom>
              <a:noFill/>
            </p:spPr>
            <p:txBody>
              <a:bodyPr wrap="square" rtlCol="0">
                <a:spAutoFit/>
              </a:bodyPr>
              <a:lstStyle/>
              <a:p>
                <a:r>
                  <a:rPr lang="en-US" altLang="zh-CN" dirty="0">
                    <a:solidFill>
                      <a:srgbClr val="00B0F0"/>
                    </a:solidFill>
                    <a:latin typeface="Moonstreet" panose="02000500000000000000" pitchFamily="2" charset="0"/>
                  </a:rPr>
                  <a:t>POSTINGMAN</a:t>
                </a:r>
                <a:endParaRPr lang="zh-CN" altLang="en-US" dirty="0">
                  <a:solidFill>
                    <a:srgbClr val="00B0F0"/>
                  </a:solidFill>
                  <a:latin typeface="Moonstreet" panose="02000500000000000000" pitchFamily="2" charset="0"/>
                </a:endParaRPr>
              </a:p>
            </p:txBody>
          </p:sp>
        </p:grpSp>
      </p:grpSp>
      <p:pic>
        <p:nvPicPr>
          <p:cNvPr id="9" name="图片 8">
            <a:extLst>
              <a:ext uri="{FF2B5EF4-FFF2-40B4-BE49-F238E27FC236}">
                <a16:creationId xmlns:a16="http://schemas.microsoft.com/office/drawing/2014/main" id="{87962D81-78B8-4F04-8F9C-018F2FD25EB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8908" y="1971337"/>
            <a:ext cx="6094184" cy="2915326"/>
          </a:xfrm>
          <a:prstGeom prst="rect">
            <a:avLst/>
          </a:prstGeom>
        </p:spPr>
      </p:pic>
      <p:sp>
        <p:nvSpPr>
          <p:cNvPr id="10" name="文本框 9">
            <a:extLst>
              <a:ext uri="{FF2B5EF4-FFF2-40B4-BE49-F238E27FC236}">
                <a16:creationId xmlns:a16="http://schemas.microsoft.com/office/drawing/2014/main" id="{10633114-A909-43A6-8604-919805426C41}"/>
              </a:ext>
            </a:extLst>
          </p:cNvPr>
          <p:cNvSpPr txBox="1"/>
          <p:nvPr/>
        </p:nvSpPr>
        <p:spPr>
          <a:xfrm>
            <a:off x="8672660" y="247275"/>
            <a:ext cx="3271101" cy="369332"/>
          </a:xfrm>
          <a:prstGeom prst="rect">
            <a:avLst/>
          </a:prstGeom>
          <a:noFill/>
        </p:spPr>
        <p:txBody>
          <a:bodyPr wrap="square" rtlCol="0">
            <a:spAutoFit/>
          </a:bodyPr>
          <a:lstStyle/>
          <a:p>
            <a:r>
              <a:rPr kumimoji="1" lang="zh-CN" altLang="en-US" b="1" dirty="0">
                <a:latin typeface="仿宋" panose="02010609060101010101" pitchFamily="49" charset="-122"/>
                <a:ea typeface="仿宋" panose="02010609060101010101" pitchFamily="49" charset="-122"/>
              </a:rPr>
              <a:t>技术难点的解决</a:t>
            </a:r>
            <a:r>
              <a:rPr kumimoji="1" lang="en-US" altLang="zh-CN" b="1" dirty="0">
                <a:latin typeface="仿宋" panose="02010609060101010101" pitchFamily="49" charset="-122"/>
                <a:ea typeface="仿宋" panose="02010609060101010101" pitchFamily="49" charset="-122"/>
              </a:rPr>
              <a:t>(</a:t>
            </a:r>
            <a:r>
              <a:rPr kumimoji="1" lang="en-US" altLang="zh-CN" dirty="0">
                <a:latin typeface="DejaVu Sans Mono" panose="020B0609030804020204" pitchFamily="49" charset="0"/>
                <a:ea typeface="DejaVu Sans Mono" panose="020B0609030804020204" pitchFamily="49" charset="0"/>
                <a:cs typeface="DejaVu Sans Mono" panose="020B0609030804020204" pitchFamily="49" charset="0"/>
              </a:rPr>
              <a:t>Solutions</a:t>
            </a:r>
            <a:r>
              <a:rPr kumimoji="1" lang="en-US" altLang="zh-CN" b="1" dirty="0">
                <a:latin typeface="仿宋" panose="02010609060101010101" pitchFamily="49" charset="-122"/>
                <a:ea typeface="仿宋" panose="02010609060101010101" pitchFamily="49" charset="-122"/>
              </a:rPr>
              <a:t>)</a:t>
            </a:r>
            <a:endParaRPr lang="zh-CN" altLang="en-US" dirty="0"/>
          </a:p>
        </p:txBody>
      </p:sp>
    </p:spTree>
    <p:extLst>
      <p:ext uri="{BB962C8B-B14F-4D97-AF65-F5344CB8AC3E}">
        <p14:creationId xmlns:p14="http://schemas.microsoft.com/office/powerpoint/2010/main" val="37222456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7A299E4B-B9A1-4410-B782-CC49558C0BFA}"/>
              </a:ext>
            </a:extLst>
          </p:cNvPr>
          <p:cNvSpPr txBox="1"/>
          <p:nvPr/>
        </p:nvSpPr>
        <p:spPr>
          <a:xfrm>
            <a:off x="166147" y="1266212"/>
            <a:ext cx="3035431" cy="369332"/>
          </a:xfrm>
          <a:prstGeom prst="rect">
            <a:avLst/>
          </a:prstGeom>
          <a:noFill/>
        </p:spPr>
        <p:txBody>
          <a:bodyPr wrap="square" rtlCol="0">
            <a:spAutoFit/>
          </a:bodyPr>
          <a:lstStyle/>
          <a:p>
            <a:r>
              <a:rPr lang="zh-CN" altLang="en-US" dirty="0">
                <a:latin typeface="仿宋" panose="02010609060101010101" pitchFamily="49" charset="-122"/>
                <a:ea typeface="仿宋" panose="02010609060101010101" pitchFamily="49" charset="-122"/>
              </a:rPr>
              <a:t>并发处理客户端发来的消息</a:t>
            </a:r>
            <a:r>
              <a:rPr lang="en-US" altLang="zh-CN" dirty="0">
                <a:latin typeface="仿宋" panose="02010609060101010101" pitchFamily="49" charset="-122"/>
                <a:ea typeface="仿宋" panose="02010609060101010101" pitchFamily="49" charset="-122"/>
              </a:rPr>
              <a:t>:</a:t>
            </a:r>
            <a:endParaRPr lang="zh-CN" altLang="en-US" dirty="0">
              <a:latin typeface="仿宋" panose="02010609060101010101" pitchFamily="49" charset="-122"/>
              <a:ea typeface="仿宋" panose="02010609060101010101" pitchFamily="49" charset="-122"/>
            </a:endParaRPr>
          </a:p>
        </p:txBody>
      </p:sp>
      <p:sp>
        <p:nvSpPr>
          <p:cNvPr id="5" name="文本框 4">
            <a:extLst>
              <a:ext uri="{FF2B5EF4-FFF2-40B4-BE49-F238E27FC236}">
                <a16:creationId xmlns:a16="http://schemas.microsoft.com/office/drawing/2014/main" id="{EB796222-CAA0-4AF4-AD09-51DCC3011900}"/>
              </a:ext>
            </a:extLst>
          </p:cNvPr>
          <p:cNvSpPr txBox="1"/>
          <p:nvPr/>
        </p:nvSpPr>
        <p:spPr>
          <a:xfrm>
            <a:off x="1688969" y="2149312"/>
            <a:ext cx="8814062" cy="1754326"/>
          </a:xfrm>
          <a:prstGeom prst="rect">
            <a:avLst/>
          </a:prstGeom>
          <a:noFill/>
        </p:spPr>
        <p:txBody>
          <a:bodyPr wrap="square" rtlCol="0">
            <a:spAutoFit/>
          </a:bodyPr>
          <a:lstStyle/>
          <a:p>
            <a:r>
              <a:rPr lang="en-US" altLang="zh-CN" dirty="0">
                <a:latin typeface="仿宋" panose="02010609060101010101" pitchFamily="49" charset="-122"/>
                <a:ea typeface="仿宋" panose="02010609060101010101" pitchFamily="49" charset="-122"/>
              </a:rPr>
              <a:t>	Go</a:t>
            </a:r>
            <a:r>
              <a:rPr lang="zh-CN" altLang="en-US" dirty="0">
                <a:latin typeface="仿宋" panose="02010609060101010101" pitchFamily="49" charset="-122"/>
                <a:ea typeface="仿宋" panose="02010609060101010101" pitchFamily="49" charset="-122"/>
              </a:rPr>
              <a:t>天生带有并发的属性，所以在并发上面使用</a:t>
            </a:r>
            <a:r>
              <a:rPr lang="en-US" altLang="zh-CN" dirty="0">
                <a:latin typeface="仿宋" panose="02010609060101010101" pitchFamily="49" charset="-122"/>
                <a:ea typeface="仿宋" panose="02010609060101010101" pitchFamily="49" charset="-122"/>
              </a:rPr>
              <a:t>Go</a:t>
            </a:r>
            <a:r>
              <a:rPr lang="zh-CN" altLang="en-US" dirty="0">
                <a:latin typeface="仿宋" panose="02010609060101010101" pitchFamily="49" charset="-122"/>
                <a:ea typeface="仿宋" panose="02010609060101010101" pitchFamily="49" charset="-122"/>
              </a:rPr>
              <a:t>语言相对于</a:t>
            </a:r>
            <a:r>
              <a:rPr lang="en-US" altLang="zh-CN" dirty="0">
                <a:latin typeface="仿宋" panose="02010609060101010101" pitchFamily="49" charset="-122"/>
                <a:ea typeface="仿宋" panose="02010609060101010101" pitchFamily="49" charset="-122"/>
              </a:rPr>
              <a:t>C++</a:t>
            </a:r>
            <a:r>
              <a:rPr lang="zh-CN" altLang="en-US" dirty="0">
                <a:latin typeface="仿宋" panose="02010609060101010101" pitchFamily="49" charset="-122"/>
                <a:ea typeface="仿宋" panose="02010609060101010101" pitchFamily="49" charset="-122"/>
              </a:rPr>
              <a:t>在编码上简单 一些。</a:t>
            </a:r>
            <a:endParaRPr lang="en-US" altLang="zh-CN" dirty="0">
              <a:latin typeface="仿宋" panose="02010609060101010101" pitchFamily="49" charset="-122"/>
              <a:ea typeface="仿宋" panose="02010609060101010101" pitchFamily="49" charset="-122"/>
            </a:endParaRPr>
          </a:p>
          <a:p>
            <a:r>
              <a:rPr lang="zh-CN" altLang="en-US" dirty="0">
                <a:latin typeface="仿宋" panose="02010609060101010101" pitchFamily="49" charset="-122"/>
                <a:ea typeface="仿宋" panose="02010609060101010101" pitchFamily="49" charset="-122"/>
              </a:rPr>
              <a:t>在本项目中，服务端处理用户发来的数据包是通过一个函数来实现的，该函数根据发送来的报文的不同做出不同的响应。</a:t>
            </a:r>
            <a:endParaRPr lang="en-US" altLang="zh-CN" dirty="0">
              <a:latin typeface="仿宋" panose="02010609060101010101" pitchFamily="49" charset="-122"/>
              <a:ea typeface="仿宋" panose="02010609060101010101" pitchFamily="49" charset="-122"/>
            </a:endParaRPr>
          </a:p>
          <a:p>
            <a:r>
              <a:rPr lang="zh-CN" altLang="en-US" dirty="0">
                <a:latin typeface="仿宋" panose="02010609060101010101" pitchFamily="49" charset="-122"/>
                <a:ea typeface="仿宋" panose="02010609060101010101" pitchFamily="49" charset="-122"/>
              </a:rPr>
              <a:t>在服务端程序的</a:t>
            </a:r>
            <a:r>
              <a:rPr lang="en-US" altLang="zh-CN" dirty="0">
                <a:latin typeface="仿宋" panose="02010609060101010101" pitchFamily="49" charset="-122"/>
                <a:ea typeface="仿宋" panose="02010609060101010101" pitchFamily="49" charset="-122"/>
              </a:rPr>
              <a:t>main</a:t>
            </a:r>
            <a:r>
              <a:rPr lang="zh-CN" altLang="en-US" dirty="0">
                <a:latin typeface="仿宋" panose="02010609060101010101" pitchFamily="49" charset="-122"/>
                <a:ea typeface="仿宋" panose="02010609060101010101" pitchFamily="49" charset="-122"/>
              </a:rPr>
              <a:t>函数中，我们使用</a:t>
            </a:r>
            <a:r>
              <a:rPr lang="en-US" altLang="zh-CN" dirty="0">
                <a:latin typeface="仿宋" panose="02010609060101010101" pitchFamily="49" charset="-122"/>
                <a:ea typeface="仿宋" panose="02010609060101010101" pitchFamily="49" charset="-122"/>
              </a:rPr>
              <a:t>go + </a:t>
            </a:r>
            <a:r>
              <a:rPr lang="zh-CN" altLang="en-US" dirty="0">
                <a:latin typeface="仿宋" panose="02010609060101010101" pitchFamily="49" charset="-122"/>
                <a:ea typeface="仿宋" panose="02010609060101010101" pitchFamily="49" charset="-122"/>
              </a:rPr>
              <a:t>函数的形式来并发的启用一组协程来处理不同的消息</a:t>
            </a:r>
          </a:p>
        </p:txBody>
      </p:sp>
      <p:grpSp>
        <p:nvGrpSpPr>
          <p:cNvPr id="6" name="组合 5">
            <a:extLst>
              <a:ext uri="{FF2B5EF4-FFF2-40B4-BE49-F238E27FC236}">
                <a16:creationId xmlns:a16="http://schemas.microsoft.com/office/drawing/2014/main" id="{2AFFB79D-D6A1-4BA4-8CDB-51713BB30D02}"/>
              </a:ext>
            </a:extLst>
          </p:cNvPr>
          <p:cNvGrpSpPr/>
          <p:nvPr/>
        </p:nvGrpSpPr>
        <p:grpSpPr>
          <a:xfrm>
            <a:off x="0" y="90809"/>
            <a:ext cx="12192000" cy="757604"/>
            <a:chOff x="0" y="90809"/>
            <a:chExt cx="12192000" cy="757604"/>
          </a:xfrm>
        </p:grpSpPr>
        <p:cxnSp>
          <p:nvCxnSpPr>
            <p:cNvPr id="7" name="直接连接符 6">
              <a:extLst>
                <a:ext uri="{FF2B5EF4-FFF2-40B4-BE49-F238E27FC236}">
                  <a16:creationId xmlns:a16="http://schemas.microsoft.com/office/drawing/2014/main" id="{B66C8FA7-1C9B-4C66-97DD-121C8B33DCCA}"/>
                </a:ext>
              </a:extLst>
            </p:cNvPr>
            <p:cNvCxnSpPr>
              <a:cxnSpLocks/>
            </p:cNvCxnSpPr>
            <p:nvPr/>
          </p:nvCxnSpPr>
          <p:spPr>
            <a:xfrm>
              <a:off x="0" y="848413"/>
              <a:ext cx="12192000" cy="0"/>
            </a:xfrm>
            <a:prstGeom prst="line">
              <a:avLst/>
            </a:prstGeom>
            <a:ln w="19050"/>
          </p:spPr>
          <p:style>
            <a:lnRef idx="1">
              <a:schemeClr val="dk1"/>
            </a:lnRef>
            <a:fillRef idx="0">
              <a:schemeClr val="dk1"/>
            </a:fillRef>
            <a:effectRef idx="0">
              <a:schemeClr val="dk1"/>
            </a:effectRef>
            <a:fontRef idx="minor">
              <a:schemeClr val="tx1"/>
            </a:fontRef>
          </p:style>
        </p:cxnSp>
        <p:grpSp>
          <p:nvGrpSpPr>
            <p:cNvPr id="8" name="组合 7">
              <a:extLst>
                <a:ext uri="{FF2B5EF4-FFF2-40B4-BE49-F238E27FC236}">
                  <a16:creationId xmlns:a16="http://schemas.microsoft.com/office/drawing/2014/main" id="{0C92BEFD-92F4-4CEE-9809-E0657501AC0E}"/>
                </a:ext>
              </a:extLst>
            </p:cNvPr>
            <p:cNvGrpSpPr/>
            <p:nvPr/>
          </p:nvGrpSpPr>
          <p:grpSpPr>
            <a:xfrm>
              <a:off x="166147" y="90809"/>
              <a:ext cx="2793868" cy="682265"/>
              <a:chOff x="241562" y="1438842"/>
              <a:chExt cx="2793868" cy="682265"/>
            </a:xfrm>
          </p:grpSpPr>
          <p:pic>
            <p:nvPicPr>
              <p:cNvPr id="9" name="图片 8">
                <a:extLst>
                  <a:ext uri="{FF2B5EF4-FFF2-40B4-BE49-F238E27FC236}">
                    <a16:creationId xmlns:a16="http://schemas.microsoft.com/office/drawing/2014/main" id="{E17CC88D-6CEE-4C74-8C8A-68C5FF0C4C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1562" y="1438842"/>
                <a:ext cx="682265" cy="682265"/>
              </a:xfrm>
              <a:prstGeom prst="rect">
                <a:avLst/>
              </a:prstGeom>
            </p:spPr>
          </p:pic>
          <p:sp>
            <p:nvSpPr>
              <p:cNvPr id="10" name="文本框 9">
                <a:extLst>
                  <a:ext uri="{FF2B5EF4-FFF2-40B4-BE49-F238E27FC236}">
                    <a16:creationId xmlns:a16="http://schemas.microsoft.com/office/drawing/2014/main" id="{28A6A85C-062E-4E05-AD7C-3C9B9B065CA6}"/>
                  </a:ext>
                </a:extLst>
              </p:cNvPr>
              <p:cNvSpPr txBox="1"/>
              <p:nvPr/>
            </p:nvSpPr>
            <p:spPr>
              <a:xfrm>
                <a:off x="1238445" y="1595308"/>
                <a:ext cx="1796985" cy="369332"/>
              </a:xfrm>
              <a:prstGeom prst="rect">
                <a:avLst/>
              </a:prstGeom>
              <a:noFill/>
            </p:spPr>
            <p:txBody>
              <a:bodyPr wrap="square" rtlCol="0">
                <a:spAutoFit/>
              </a:bodyPr>
              <a:lstStyle/>
              <a:p>
                <a:r>
                  <a:rPr lang="en-US" altLang="zh-CN" dirty="0">
                    <a:solidFill>
                      <a:srgbClr val="00B0F0"/>
                    </a:solidFill>
                    <a:latin typeface="Moonstreet" panose="02000500000000000000" pitchFamily="2" charset="0"/>
                  </a:rPr>
                  <a:t>POSTINGMAN</a:t>
                </a:r>
                <a:endParaRPr lang="zh-CN" altLang="en-US" dirty="0">
                  <a:solidFill>
                    <a:srgbClr val="00B0F0"/>
                  </a:solidFill>
                  <a:latin typeface="Moonstreet" panose="02000500000000000000" pitchFamily="2" charset="0"/>
                </a:endParaRPr>
              </a:p>
            </p:txBody>
          </p:sp>
        </p:grpSp>
      </p:grpSp>
      <p:sp>
        <p:nvSpPr>
          <p:cNvPr id="11" name="文本框 10">
            <a:extLst>
              <a:ext uri="{FF2B5EF4-FFF2-40B4-BE49-F238E27FC236}">
                <a16:creationId xmlns:a16="http://schemas.microsoft.com/office/drawing/2014/main" id="{3E391391-E59B-4727-ABBA-5976DE86E846}"/>
              </a:ext>
            </a:extLst>
          </p:cNvPr>
          <p:cNvSpPr txBox="1"/>
          <p:nvPr/>
        </p:nvSpPr>
        <p:spPr>
          <a:xfrm>
            <a:off x="8672660" y="247275"/>
            <a:ext cx="3271101" cy="369332"/>
          </a:xfrm>
          <a:prstGeom prst="rect">
            <a:avLst/>
          </a:prstGeom>
          <a:noFill/>
        </p:spPr>
        <p:txBody>
          <a:bodyPr wrap="square" rtlCol="0">
            <a:spAutoFit/>
          </a:bodyPr>
          <a:lstStyle/>
          <a:p>
            <a:r>
              <a:rPr kumimoji="1" lang="zh-CN" altLang="en-US" b="1" dirty="0">
                <a:latin typeface="仿宋" panose="02010609060101010101" pitchFamily="49" charset="-122"/>
                <a:ea typeface="仿宋" panose="02010609060101010101" pitchFamily="49" charset="-122"/>
              </a:rPr>
              <a:t>技术难点的解决</a:t>
            </a:r>
            <a:r>
              <a:rPr kumimoji="1" lang="en-US" altLang="zh-CN" b="1" dirty="0">
                <a:latin typeface="仿宋" panose="02010609060101010101" pitchFamily="49" charset="-122"/>
                <a:ea typeface="仿宋" panose="02010609060101010101" pitchFamily="49" charset="-122"/>
              </a:rPr>
              <a:t>(</a:t>
            </a:r>
            <a:r>
              <a:rPr kumimoji="1" lang="en-US" altLang="zh-CN" dirty="0">
                <a:latin typeface="DejaVu Sans Mono" panose="020B0609030804020204" pitchFamily="49" charset="0"/>
                <a:ea typeface="DejaVu Sans Mono" panose="020B0609030804020204" pitchFamily="49" charset="0"/>
                <a:cs typeface="DejaVu Sans Mono" panose="020B0609030804020204" pitchFamily="49" charset="0"/>
              </a:rPr>
              <a:t>Solutions</a:t>
            </a:r>
            <a:r>
              <a:rPr kumimoji="1" lang="en-US" altLang="zh-CN" b="1" dirty="0">
                <a:latin typeface="仿宋" panose="02010609060101010101" pitchFamily="49" charset="-122"/>
                <a:ea typeface="仿宋" panose="02010609060101010101" pitchFamily="49" charset="-122"/>
              </a:rPr>
              <a:t>)</a:t>
            </a:r>
            <a:endParaRPr lang="zh-CN" altLang="en-US" dirty="0"/>
          </a:p>
        </p:txBody>
      </p:sp>
      <p:pic>
        <p:nvPicPr>
          <p:cNvPr id="12" name="图片 11">
            <a:extLst>
              <a:ext uri="{FF2B5EF4-FFF2-40B4-BE49-F238E27FC236}">
                <a16:creationId xmlns:a16="http://schemas.microsoft.com/office/drawing/2014/main" id="{545B3894-C283-439D-86B9-497438D78F35}"/>
              </a:ext>
            </a:extLst>
          </p:cNvPr>
          <p:cNvPicPr>
            <a:picLocks noChangeAspect="1"/>
          </p:cNvPicPr>
          <p:nvPr/>
        </p:nvPicPr>
        <p:blipFill rotWithShape="1">
          <a:blip r:embed="rId3">
            <a:extLst>
              <a:ext uri="{28A0092B-C50C-407E-A947-70E740481C1C}">
                <a14:useLocalDpi xmlns:a14="http://schemas.microsoft.com/office/drawing/2010/main" val="0"/>
              </a:ext>
            </a:extLst>
          </a:blip>
          <a:srcRect t="59861"/>
          <a:stretch/>
        </p:blipFill>
        <p:spPr>
          <a:xfrm>
            <a:off x="3042403" y="4153949"/>
            <a:ext cx="6107194" cy="2101174"/>
          </a:xfrm>
          <a:prstGeom prst="rect">
            <a:avLst/>
          </a:prstGeom>
        </p:spPr>
      </p:pic>
    </p:spTree>
    <p:extLst>
      <p:ext uri="{BB962C8B-B14F-4D97-AF65-F5344CB8AC3E}">
        <p14:creationId xmlns:p14="http://schemas.microsoft.com/office/powerpoint/2010/main" val="10976470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A49B9398-D4C2-406D-ACEF-A07EA26CABE5}"/>
              </a:ext>
            </a:extLst>
          </p:cNvPr>
          <p:cNvSpPr txBox="1"/>
          <p:nvPr/>
        </p:nvSpPr>
        <p:spPr>
          <a:xfrm>
            <a:off x="166147" y="1161681"/>
            <a:ext cx="2743200" cy="369332"/>
          </a:xfrm>
          <a:prstGeom prst="rect">
            <a:avLst/>
          </a:prstGeom>
          <a:noFill/>
        </p:spPr>
        <p:txBody>
          <a:bodyPr wrap="square" rtlCol="0">
            <a:spAutoFit/>
          </a:bodyPr>
          <a:lstStyle/>
          <a:p>
            <a:r>
              <a:rPr lang="zh-CN" altLang="en-US" dirty="0">
                <a:latin typeface="仿宋" panose="02010609060101010101" pitchFamily="49" charset="-122"/>
                <a:ea typeface="仿宋" panose="02010609060101010101" pitchFamily="49" charset="-122"/>
              </a:rPr>
              <a:t>服务端数据库的操作</a:t>
            </a:r>
            <a:r>
              <a:rPr lang="en-US" altLang="zh-CN" dirty="0">
                <a:latin typeface="仿宋" panose="02010609060101010101" pitchFamily="49" charset="-122"/>
                <a:ea typeface="仿宋" panose="02010609060101010101" pitchFamily="49" charset="-122"/>
              </a:rPr>
              <a:t>:</a:t>
            </a:r>
            <a:endParaRPr lang="zh-CN" altLang="en-US" dirty="0">
              <a:latin typeface="仿宋" panose="02010609060101010101" pitchFamily="49" charset="-122"/>
              <a:ea typeface="仿宋" panose="02010609060101010101" pitchFamily="49" charset="-122"/>
            </a:endParaRPr>
          </a:p>
        </p:txBody>
      </p:sp>
      <p:sp>
        <p:nvSpPr>
          <p:cNvPr id="5" name="文本框 4">
            <a:extLst>
              <a:ext uri="{FF2B5EF4-FFF2-40B4-BE49-F238E27FC236}">
                <a16:creationId xmlns:a16="http://schemas.microsoft.com/office/drawing/2014/main" id="{EEAA6A2D-191A-4B84-A023-A50ED8A16FE6}"/>
              </a:ext>
            </a:extLst>
          </p:cNvPr>
          <p:cNvSpPr txBox="1"/>
          <p:nvPr/>
        </p:nvSpPr>
        <p:spPr>
          <a:xfrm>
            <a:off x="2009480" y="1844280"/>
            <a:ext cx="8173039" cy="369332"/>
          </a:xfrm>
          <a:prstGeom prst="rect">
            <a:avLst/>
          </a:prstGeom>
          <a:noFill/>
        </p:spPr>
        <p:txBody>
          <a:bodyPr wrap="square" rtlCol="0">
            <a:spAutoFit/>
          </a:bodyPr>
          <a:lstStyle/>
          <a:p>
            <a:r>
              <a:rPr lang="zh-CN" altLang="en-US" dirty="0">
                <a:latin typeface="仿宋" panose="02010609060101010101" pitchFamily="49" charset="-122"/>
                <a:ea typeface="仿宋" panose="02010609060101010101" pitchFamily="49" charset="-122"/>
              </a:rPr>
              <a:t>使用第三方的数据库驱动包</a:t>
            </a:r>
            <a:r>
              <a:rPr lang="en-US" altLang="zh-CN" dirty="0">
                <a:latin typeface="仿宋" panose="02010609060101010101" pitchFamily="49" charset="-122"/>
                <a:ea typeface="仿宋" panose="02010609060101010101" pitchFamily="49" charset="-122"/>
                <a:hlinkClick r:id="rId2"/>
              </a:rPr>
              <a:t>go-</a:t>
            </a:r>
            <a:r>
              <a:rPr lang="en-US" altLang="zh-CN" dirty="0" err="1">
                <a:latin typeface="仿宋" panose="02010609060101010101" pitchFamily="49" charset="-122"/>
                <a:ea typeface="仿宋" panose="02010609060101010101" pitchFamily="49" charset="-122"/>
                <a:hlinkClick r:id="rId2"/>
              </a:rPr>
              <a:t>sql</a:t>
            </a:r>
            <a:r>
              <a:rPr lang="en-US" altLang="zh-CN" dirty="0">
                <a:latin typeface="仿宋" panose="02010609060101010101" pitchFamily="49" charset="-122"/>
                <a:ea typeface="仿宋" panose="02010609060101010101" pitchFamily="49" charset="-122"/>
                <a:hlinkClick r:id="rId2"/>
              </a:rPr>
              <a:t>-driver</a:t>
            </a:r>
            <a:r>
              <a:rPr lang="zh-CN" altLang="en-US" dirty="0">
                <a:latin typeface="仿宋" panose="02010609060101010101" pitchFamily="49" charset="-122"/>
                <a:ea typeface="仿宋" panose="02010609060101010101" pitchFamily="49" charset="-122"/>
              </a:rPr>
              <a:t>来实现对数据库的操作</a:t>
            </a:r>
          </a:p>
        </p:txBody>
      </p:sp>
      <p:grpSp>
        <p:nvGrpSpPr>
          <p:cNvPr id="6" name="组合 5">
            <a:extLst>
              <a:ext uri="{FF2B5EF4-FFF2-40B4-BE49-F238E27FC236}">
                <a16:creationId xmlns:a16="http://schemas.microsoft.com/office/drawing/2014/main" id="{BDDEE8EE-325B-4633-B83D-B80048C3F355}"/>
              </a:ext>
            </a:extLst>
          </p:cNvPr>
          <p:cNvGrpSpPr/>
          <p:nvPr/>
        </p:nvGrpSpPr>
        <p:grpSpPr>
          <a:xfrm>
            <a:off x="0" y="90809"/>
            <a:ext cx="12192000" cy="757604"/>
            <a:chOff x="0" y="90809"/>
            <a:chExt cx="12192000" cy="757604"/>
          </a:xfrm>
        </p:grpSpPr>
        <p:cxnSp>
          <p:nvCxnSpPr>
            <p:cNvPr id="7" name="直接连接符 6">
              <a:extLst>
                <a:ext uri="{FF2B5EF4-FFF2-40B4-BE49-F238E27FC236}">
                  <a16:creationId xmlns:a16="http://schemas.microsoft.com/office/drawing/2014/main" id="{B619D016-9648-4B3C-B557-0CF4DE809AD0}"/>
                </a:ext>
              </a:extLst>
            </p:cNvPr>
            <p:cNvCxnSpPr>
              <a:cxnSpLocks/>
            </p:cNvCxnSpPr>
            <p:nvPr/>
          </p:nvCxnSpPr>
          <p:spPr>
            <a:xfrm>
              <a:off x="0" y="848413"/>
              <a:ext cx="12192000" cy="0"/>
            </a:xfrm>
            <a:prstGeom prst="line">
              <a:avLst/>
            </a:prstGeom>
            <a:ln w="19050"/>
          </p:spPr>
          <p:style>
            <a:lnRef idx="1">
              <a:schemeClr val="dk1"/>
            </a:lnRef>
            <a:fillRef idx="0">
              <a:schemeClr val="dk1"/>
            </a:fillRef>
            <a:effectRef idx="0">
              <a:schemeClr val="dk1"/>
            </a:effectRef>
            <a:fontRef idx="minor">
              <a:schemeClr val="tx1"/>
            </a:fontRef>
          </p:style>
        </p:cxnSp>
        <p:grpSp>
          <p:nvGrpSpPr>
            <p:cNvPr id="8" name="组合 7">
              <a:extLst>
                <a:ext uri="{FF2B5EF4-FFF2-40B4-BE49-F238E27FC236}">
                  <a16:creationId xmlns:a16="http://schemas.microsoft.com/office/drawing/2014/main" id="{41334B04-CB6F-4FFB-AE30-CECFA29B4D22}"/>
                </a:ext>
              </a:extLst>
            </p:cNvPr>
            <p:cNvGrpSpPr/>
            <p:nvPr/>
          </p:nvGrpSpPr>
          <p:grpSpPr>
            <a:xfrm>
              <a:off x="166147" y="90809"/>
              <a:ext cx="2793868" cy="682265"/>
              <a:chOff x="241562" y="1438842"/>
              <a:chExt cx="2793868" cy="682265"/>
            </a:xfrm>
          </p:grpSpPr>
          <p:pic>
            <p:nvPicPr>
              <p:cNvPr id="9" name="图片 8">
                <a:extLst>
                  <a:ext uri="{FF2B5EF4-FFF2-40B4-BE49-F238E27FC236}">
                    <a16:creationId xmlns:a16="http://schemas.microsoft.com/office/drawing/2014/main" id="{6E44C645-A505-481A-A435-DCD70311B31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1562" y="1438842"/>
                <a:ext cx="682265" cy="682265"/>
              </a:xfrm>
              <a:prstGeom prst="rect">
                <a:avLst/>
              </a:prstGeom>
            </p:spPr>
          </p:pic>
          <p:sp>
            <p:nvSpPr>
              <p:cNvPr id="10" name="文本框 9">
                <a:extLst>
                  <a:ext uri="{FF2B5EF4-FFF2-40B4-BE49-F238E27FC236}">
                    <a16:creationId xmlns:a16="http://schemas.microsoft.com/office/drawing/2014/main" id="{CA080273-3A42-457A-8D50-F2311894E6D7}"/>
                  </a:ext>
                </a:extLst>
              </p:cNvPr>
              <p:cNvSpPr txBox="1"/>
              <p:nvPr/>
            </p:nvSpPr>
            <p:spPr>
              <a:xfrm>
                <a:off x="1238445" y="1595308"/>
                <a:ext cx="1796985" cy="369332"/>
              </a:xfrm>
              <a:prstGeom prst="rect">
                <a:avLst/>
              </a:prstGeom>
              <a:noFill/>
            </p:spPr>
            <p:txBody>
              <a:bodyPr wrap="square" rtlCol="0">
                <a:spAutoFit/>
              </a:bodyPr>
              <a:lstStyle/>
              <a:p>
                <a:r>
                  <a:rPr lang="en-US" altLang="zh-CN" dirty="0">
                    <a:solidFill>
                      <a:srgbClr val="00B0F0"/>
                    </a:solidFill>
                    <a:latin typeface="Moonstreet" panose="02000500000000000000" pitchFamily="2" charset="0"/>
                  </a:rPr>
                  <a:t>POSTINGMAN</a:t>
                </a:r>
                <a:endParaRPr lang="zh-CN" altLang="en-US" dirty="0">
                  <a:solidFill>
                    <a:srgbClr val="00B0F0"/>
                  </a:solidFill>
                  <a:latin typeface="Moonstreet" panose="02000500000000000000" pitchFamily="2" charset="0"/>
                </a:endParaRPr>
              </a:p>
            </p:txBody>
          </p:sp>
        </p:grpSp>
      </p:grpSp>
      <p:sp>
        <p:nvSpPr>
          <p:cNvPr id="11" name="文本框 10">
            <a:extLst>
              <a:ext uri="{FF2B5EF4-FFF2-40B4-BE49-F238E27FC236}">
                <a16:creationId xmlns:a16="http://schemas.microsoft.com/office/drawing/2014/main" id="{0789F8E4-DB1F-47C4-B9EF-E4DA481FD1B7}"/>
              </a:ext>
            </a:extLst>
          </p:cNvPr>
          <p:cNvSpPr txBox="1"/>
          <p:nvPr/>
        </p:nvSpPr>
        <p:spPr>
          <a:xfrm>
            <a:off x="8672660" y="247275"/>
            <a:ext cx="3271101" cy="369332"/>
          </a:xfrm>
          <a:prstGeom prst="rect">
            <a:avLst/>
          </a:prstGeom>
          <a:noFill/>
        </p:spPr>
        <p:txBody>
          <a:bodyPr wrap="square" rtlCol="0">
            <a:spAutoFit/>
          </a:bodyPr>
          <a:lstStyle/>
          <a:p>
            <a:r>
              <a:rPr kumimoji="1" lang="zh-CN" altLang="en-US" b="1" dirty="0">
                <a:latin typeface="仿宋" panose="02010609060101010101" pitchFamily="49" charset="-122"/>
                <a:ea typeface="仿宋" panose="02010609060101010101" pitchFamily="49" charset="-122"/>
              </a:rPr>
              <a:t>技术难点的解决</a:t>
            </a:r>
            <a:r>
              <a:rPr kumimoji="1" lang="en-US" altLang="zh-CN" b="1" dirty="0">
                <a:latin typeface="仿宋" panose="02010609060101010101" pitchFamily="49" charset="-122"/>
                <a:ea typeface="仿宋" panose="02010609060101010101" pitchFamily="49" charset="-122"/>
              </a:rPr>
              <a:t>(</a:t>
            </a:r>
            <a:r>
              <a:rPr kumimoji="1" lang="en-US" altLang="zh-CN" dirty="0">
                <a:latin typeface="DejaVu Sans Mono" panose="020B0609030804020204" pitchFamily="49" charset="0"/>
                <a:ea typeface="DejaVu Sans Mono" panose="020B0609030804020204" pitchFamily="49" charset="0"/>
                <a:cs typeface="DejaVu Sans Mono" panose="020B0609030804020204" pitchFamily="49" charset="0"/>
              </a:rPr>
              <a:t>Solutions</a:t>
            </a:r>
            <a:r>
              <a:rPr kumimoji="1" lang="en-US" altLang="zh-CN" b="1" dirty="0">
                <a:latin typeface="仿宋" panose="02010609060101010101" pitchFamily="49" charset="-122"/>
                <a:ea typeface="仿宋" panose="02010609060101010101" pitchFamily="49" charset="-122"/>
              </a:rPr>
              <a:t>)</a:t>
            </a:r>
            <a:endParaRPr lang="zh-CN" altLang="en-US" dirty="0"/>
          </a:p>
        </p:txBody>
      </p:sp>
      <p:pic>
        <p:nvPicPr>
          <p:cNvPr id="3" name="图片 2">
            <a:extLst>
              <a:ext uri="{FF2B5EF4-FFF2-40B4-BE49-F238E27FC236}">
                <a16:creationId xmlns:a16="http://schemas.microsoft.com/office/drawing/2014/main" id="{D6A20160-DABF-4A4E-BEC2-B6A1B8D0A29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25547" y="2526879"/>
            <a:ext cx="7940906" cy="3773896"/>
          </a:xfrm>
          <a:prstGeom prst="rect">
            <a:avLst/>
          </a:prstGeom>
        </p:spPr>
      </p:pic>
    </p:spTree>
    <p:extLst>
      <p:ext uri="{BB962C8B-B14F-4D97-AF65-F5344CB8AC3E}">
        <p14:creationId xmlns:p14="http://schemas.microsoft.com/office/powerpoint/2010/main" val="13995320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00C8A7C8-1CE8-4A52-93A7-C0CC4D239550}"/>
              </a:ext>
            </a:extLst>
          </p:cNvPr>
          <p:cNvSpPr>
            <a:spLocks noGrp="1"/>
          </p:cNvSpPr>
          <p:nvPr>
            <p:ph type="title"/>
          </p:nvPr>
        </p:nvSpPr>
        <p:spPr>
          <a:xfrm>
            <a:off x="1295400" y="2686050"/>
            <a:ext cx="9601200" cy="1485900"/>
          </a:xfrm>
        </p:spPr>
        <p:txBody>
          <a:bodyPr>
            <a:normAutofit/>
          </a:bodyPr>
          <a:lstStyle/>
          <a:p>
            <a:pPr algn="ctr"/>
            <a:r>
              <a:rPr kumimoji="1" lang="zh-CN" altLang="en-US" b="1" dirty="0">
                <a:latin typeface="仿宋" panose="02010609060101010101" pitchFamily="49" charset="-122"/>
                <a:ea typeface="仿宋" panose="02010609060101010101" pitchFamily="49" charset="-122"/>
              </a:rPr>
              <a:t>项目介绍</a:t>
            </a:r>
            <a:r>
              <a:rPr kumimoji="1" lang="en-US" altLang="zh-CN" dirty="0"/>
              <a:t>(</a:t>
            </a:r>
            <a:r>
              <a:rPr kumimoji="1" lang="en-US" altLang="zh-CN" sz="4000" dirty="0">
                <a:latin typeface="DejaVu Sans Mono" panose="020B0609030804020204" pitchFamily="49" charset="0"/>
                <a:ea typeface="DejaVu Sans Mono" panose="020B0609030804020204" pitchFamily="49" charset="0"/>
                <a:cs typeface="DejaVu Sans Mono" panose="020B0609030804020204" pitchFamily="49" charset="0"/>
              </a:rPr>
              <a:t>Introduce</a:t>
            </a:r>
            <a:r>
              <a:rPr kumimoji="1" lang="en-US" altLang="zh-CN" dirty="0"/>
              <a:t>)</a:t>
            </a:r>
            <a:endParaRPr kumimoji="1" lang="zh-CN" altLang="en-US" dirty="0"/>
          </a:p>
        </p:txBody>
      </p:sp>
    </p:spTree>
    <p:extLst>
      <p:ext uri="{BB962C8B-B14F-4D97-AF65-F5344CB8AC3E}">
        <p14:creationId xmlns:p14="http://schemas.microsoft.com/office/powerpoint/2010/main" val="30853542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21A49BDB-5208-46B4-8533-F1B50C8753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12635" y="1255773"/>
            <a:ext cx="6966729" cy="5217142"/>
          </a:xfrm>
          <a:prstGeom prst="rect">
            <a:avLst/>
          </a:prstGeom>
        </p:spPr>
      </p:pic>
      <p:grpSp>
        <p:nvGrpSpPr>
          <p:cNvPr id="6" name="组合 5">
            <a:extLst>
              <a:ext uri="{FF2B5EF4-FFF2-40B4-BE49-F238E27FC236}">
                <a16:creationId xmlns:a16="http://schemas.microsoft.com/office/drawing/2014/main" id="{6392A24C-DC57-4710-9131-6146D556C749}"/>
              </a:ext>
            </a:extLst>
          </p:cNvPr>
          <p:cNvGrpSpPr/>
          <p:nvPr/>
        </p:nvGrpSpPr>
        <p:grpSpPr>
          <a:xfrm>
            <a:off x="0" y="90809"/>
            <a:ext cx="12192000" cy="757604"/>
            <a:chOff x="0" y="90809"/>
            <a:chExt cx="12192000" cy="757604"/>
          </a:xfrm>
        </p:grpSpPr>
        <p:cxnSp>
          <p:nvCxnSpPr>
            <p:cNvPr id="7" name="直接连接符 6">
              <a:extLst>
                <a:ext uri="{FF2B5EF4-FFF2-40B4-BE49-F238E27FC236}">
                  <a16:creationId xmlns:a16="http://schemas.microsoft.com/office/drawing/2014/main" id="{1CDB73FD-EC51-4399-AADB-03CDC8FF5D42}"/>
                </a:ext>
              </a:extLst>
            </p:cNvPr>
            <p:cNvCxnSpPr>
              <a:cxnSpLocks/>
            </p:cNvCxnSpPr>
            <p:nvPr/>
          </p:nvCxnSpPr>
          <p:spPr>
            <a:xfrm>
              <a:off x="0" y="848413"/>
              <a:ext cx="12192000" cy="0"/>
            </a:xfrm>
            <a:prstGeom prst="line">
              <a:avLst/>
            </a:prstGeom>
            <a:ln w="19050"/>
          </p:spPr>
          <p:style>
            <a:lnRef idx="1">
              <a:schemeClr val="dk1"/>
            </a:lnRef>
            <a:fillRef idx="0">
              <a:schemeClr val="dk1"/>
            </a:fillRef>
            <a:effectRef idx="0">
              <a:schemeClr val="dk1"/>
            </a:effectRef>
            <a:fontRef idx="minor">
              <a:schemeClr val="tx1"/>
            </a:fontRef>
          </p:style>
        </p:cxnSp>
        <p:grpSp>
          <p:nvGrpSpPr>
            <p:cNvPr id="8" name="组合 7">
              <a:extLst>
                <a:ext uri="{FF2B5EF4-FFF2-40B4-BE49-F238E27FC236}">
                  <a16:creationId xmlns:a16="http://schemas.microsoft.com/office/drawing/2014/main" id="{8C7C975F-3CBC-49C0-A15A-B21D2A192AE4}"/>
                </a:ext>
              </a:extLst>
            </p:cNvPr>
            <p:cNvGrpSpPr/>
            <p:nvPr/>
          </p:nvGrpSpPr>
          <p:grpSpPr>
            <a:xfrm>
              <a:off x="166147" y="90809"/>
              <a:ext cx="2793868" cy="682265"/>
              <a:chOff x="241562" y="1438842"/>
              <a:chExt cx="2793868" cy="682265"/>
            </a:xfrm>
          </p:grpSpPr>
          <p:pic>
            <p:nvPicPr>
              <p:cNvPr id="9" name="图片 8">
                <a:extLst>
                  <a:ext uri="{FF2B5EF4-FFF2-40B4-BE49-F238E27FC236}">
                    <a16:creationId xmlns:a16="http://schemas.microsoft.com/office/drawing/2014/main" id="{6670AE51-6BC2-4BDE-A382-F818E68756D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1562" y="1438842"/>
                <a:ext cx="682265" cy="682265"/>
              </a:xfrm>
              <a:prstGeom prst="rect">
                <a:avLst/>
              </a:prstGeom>
            </p:spPr>
          </p:pic>
          <p:sp>
            <p:nvSpPr>
              <p:cNvPr id="10" name="文本框 9">
                <a:extLst>
                  <a:ext uri="{FF2B5EF4-FFF2-40B4-BE49-F238E27FC236}">
                    <a16:creationId xmlns:a16="http://schemas.microsoft.com/office/drawing/2014/main" id="{442E913D-8C57-48C9-A5AF-72D10528637D}"/>
                  </a:ext>
                </a:extLst>
              </p:cNvPr>
              <p:cNvSpPr txBox="1"/>
              <p:nvPr/>
            </p:nvSpPr>
            <p:spPr>
              <a:xfrm>
                <a:off x="1238445" y="1595308"/>
                <a:ext cx="1796985" cy="369332"/>
              </a:xfrm>
              <a:prstGeom prst="rect">
                <a:avLst/>
              </a:prstGeom>
              <a:noFill/>
            </p:spPr>
            <p:txBody>
              <a:bodyPr wrap="square" rtlCol="0">
                <a:spAutoFit/>
              </a:bodyPr>
              <a:lstStyle/>
              <a:p>
                <a:r>
                  <a:rPr lang="en-US" altLang="zh-CN" dirty="0">
                    <a:solidFill>
                      <a:srgbClr val="00B0F0"/>
                    </a:solidFill>
                    <a:latin typeface="Moonstreet" panose="02000500000000000000" pitchFamily="2" charset="0"/>
                  </a:rPr>
                  <a:t>POSTINGMAN</a:t>
                </a:r>
                <a:endParaRPr lang="zh-CN" altLang="en-US" dirty="0">
                  <a:solidFill>
                    <a:srgbClr val="00B0F0"/>
                  </a:solidFill>
                  <a:latin typeface="Moonstreet" panose="02000500000000000000" pitchFamily="2" charset="0"/>
                </a:endParaRPr>
              </a:p>
            </p:txBody>
          </p:sp>
        </p:grpSp>
      </p:grpSp>
      <p:sp>
        <p:nvSpPr>
          <p:cNvPr id="11" name="文本框 10">
            <a:extLst>
              <a:ext uri="{FF2B5EF4-FFF2-40B4-BE49-F238E27FC236}">
                <a16:creationId xmlns:a16="http://schemas.microsoft.com/office/drawing/2014/main" id="{5456B697-F0A1-4C9E-8806-C5A6C10A96D3}"/>
              </a:ext>
            </a:extLst>
          </p:cNvPr>
          <p:cNvSpPr txBox="1"/>
          <p:nvPr/>
        </p:nvSpPr>
        <p:spPr>
          <a:xfrm>
            <a:off x="8672660" y="247275"/>
            <a:ext cx="3271101" cy="369332"/>
          </a:xfrm>
          <a:prstGeom prst="rect">
            <a:avLst/>
          </a:prstGeom>
          <a:noFill/>
        </p:spPr>
        <p:txBody>
          <a:bodyPr wrap="square" rtlCol="0">
            <a:spAutoFit/>
          </a:bodyPr>
          <a:lstStyle/>
          <a:p>
            <a:r>
              <a:rPr kumimoji="1" lang="zh-CN" altLang="en-US" b="1" dirty="0">
                <a:latin typeface="仿宋" panose="02010609060101010101" pitchFamily="49" charset="-122"/>
                <a:ea typeface="仿宋" panose="02010609060101010101" pitchFamily="49" charset="-122"/>
              </a:rPr>
              <a:t>技术难点的解决</a:t>
            </a:r>
            <a:r>
              <a:rPr kumimoji="1" lang="en-US" altLang="zh-CN" b="1" dirty="0">
                <a:latin typeface="仿宋" panose="02010609060101010101" pitchFamily="49" charset="-122"/>
                <a:ea typeface="仿宋" panose="02010609060101010101" pitchFamily="49" charset="-122"/>
              </a:rPr>
              <a:t>(</a:t>
            </a:r>
            <a:r>
              <a:rPr kumimoji="1" lang="en-US" altLang="zh-CN" dirty="0">
                <a:latin typeface="DejaVu Sans Mono" panose="020B0609030804020204" pitchFamily="49" charset="0"/>
                <a:ea typeface="DejaVu Sans Mono" panose="020B0609030804020204" pitchFamily="49" charset="0"/>
                <a:cs typeface="DejaVu Sans Mono" panose="020B0609030804020204" pitchFamily="49" charset="0"/>
              </a:rPr>
              <a:t>Solutions</a:t>
            </a:r>
            <a:r>
              <a:rPr kumimoji="1" lang="en-US" altLang="zh-CN" b="1" dirty="0">
                <a:latin typeface="仿宋" panose="02010609060101010101" pitchFamily="49" charset="-122"/>
                <a:ea typeface="仿宋" panose="02010609060101010101" pitchFamily="49" charset="-122"/>
              </a:rPr>
              <a:t>)</a:t>
            </a:r>
            <a:endParaRPr lang="zh-CN" altLang="en-US" dirty="0"/>
          </a:p>
        </p:txBody>
      </p:sp>
    </p:spTree>
    <p:extLst>
      <p:ext uri="{BB962C8B-B14F-4D97-AF65-F5344CB8AC3E}">
        <p14:creationId xmlns:p14="http://schemas.microsoft.com/office/powerpoint/2010/main" val="27143217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673A2FDF-40ED-4740-BFDB-4641DCD8DD0D}"/>
              </a:ext>
            </a:extLst>
          </p:cNvPr>
          <p:cNvSpPr txBox="1"/>
          <p:nvPr/>
        </p:nvSpPr>
        <p:spPr>
          <a:xfrm>
            <a:off x="3442355" y="2659559"/>
            <a:ext cx="5307290" cy="769441"/>
          </a:xfrm>
          <a:prstGeom prst="rect">
            <a:avLst/>
          </a:prstGeom>
          <a:noFill/>
        </p:spPr>
        <p:txBody>
          <a:bodyPr wrap="square" rtlCol="0">
            <a:spAutoFit/>
          </a:bodyPr>
          <a:lstStyle/>
          <a:p>
            <a:r>
              <a:rPr lang="zh-CN" altLang="en-US" sz="4400" b="1" dirty="0">
                <a:latin typeface="仿宋" panose="02010609060101010101" pitchFamily="49" charset="-122"/>
                <a:ea typeface="仿宋" panose="02010609060101010101" pitchFamily="49" charset="-122"/>
              </a:rPr>
              <a:t>心得</a:t>
            </a:r>
            <a:r>
              <a:rPr lang="en-US" altLang="zh-CN" sz="4400" b="1" dirty="0">
                <a:latin typeface="仿宋" panose="02010609060101010101" pitchFamily="49" charset="-122"/>
                <a:ea typeface="仿宋" panose="02010609060101010101" pitchFamily="49" charset="-122"/>
              </a:rPr>
              <a:t>(</a:t>
            </a:r>
            <a:r>
              <a:rPr lang="en-US" altLang="zh-CN" sz="4000" dirty="0">
                <a:latin typeface="DejaVu Sans Mono" panose="020B0609030804020204" pitchFamily="49" charset="0"/>
                <a:ea typeface="DejaVu Sans Mono" panose="020B0609030804020204" pitchFamily="49" charset="0"/>
                <a:cs typeface="DejaVu Sans Mono" panose="020B0609030804020204" pitchFamily="49" charset="0"/>
              </a:rPr>
              <a:t>Experience</a:t>
            </a:r>
            <a:r>
              <a:rPr lang="en-US" altLang="zh-CN" sz="4400" b="1" dirty="0">
                <a:latin typeface="仿宋" panose="02010609060101010101" pitchFamily="49" charset="-122"/>
                <a:ea typeface="仿宋" panose="02010609060101010101" pitchFamily="49" charset="-122"/>
              </a:rPr>
              <a:t>)</a:t>
            </a:r>
            <a:endParaRPr lang="zh-CN" altLang="en-US" sz="4400" b="1" dirty="0">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42884961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3EA0BFC-F3EC-44FF-B6D4-7A3A2F82C58F}"/>
              </a:ext>
            </a:extLst>
          </p:cNvPr>
          <p:cNvSpPr txBox="1"/>
          <p:nvPr/>
        </p:nvSpPr>
        <p:spPr>
          <a:xfrm>
            <a:off x="1682684" y="2274838"/>
            <a:ext cx="8826632" cy="2800767"/>
          </a:xfrm>
          <a:prstGeom prst="rect">
            <a:avLst/>
          </a:prstGeom>
          <a:noFill/>
        </p:spPr>
        <p:txBody>
          <a:bodyPr wrap="square" rtlCol="0">
            <a:spAutoFit/>
          </a:bodyPr>
          <a:lstStyle/>
          <a:p>
            <a:r>
              <a:rPr lang="en-US" altLang="zh-CN" sz="2000" dirty="0">
                <a:latin typeface="仿宋" panose="02010609060101010101" pitchFamily="49" charset="-122"/>
                <a:ea typeface="仿宋" panose="02010609060101010101" pitchFamily="49" charset="-122"/>
              </a:rPr>
              <a:t>	</a:t>
            </a:r>
            <a:r>
              <a:rPr lang="zh-CN" altLang="en-US" sz="2000" dirty="0">
                <a:latin typeface="仿宋" panose="02010609060101010101" pitchFamily="49" charset="-122"/>
                <a:ea typeface="仿宋" panose="02010609060101010101" pitchFamily="49" charset="-122"/>
              </a:rPr>
              <a:t>这是我们编写的第一个</a:t>
            </a:r>
            <a:r>
              <a:rPr lang="en-US" altLang="zh-CN" sz="2000" dirty="0">
                <a:latin typeface="仿宋" panose="02010609060101010101" pitchFamily="49" charset="-122"/>
                <a:ea typeface="仿宋" panose="02010609060101010101" pitchFamily="49" charset="-122"/>
              </a:rPr>
              <a:t>C/S</a:t>
            </a:r>
            <a:r>
              <a:rPr lang="zh-CN" altLang="en-US" sz="2000" dirty="0">
                <a:latin typeface="仿宋" panose="02010609060101010101" pitchFamily="49" charset="-122"/>
                <a:ea typeface="仿宋" panose="02010609060101010101" pitchFamily="49" charset="-122"/>
              </a:rPr>
              <a:t>架构的程序，尚有许多的不足之处。在编写的过程中也有许多的收获，不仅进一步熟悉了</a:t>
            </a:r>
            <a:r>
              <a:rPr lang="en-US" altLang="zh-CN" sz="2000" dirty="0">
                <a:latin typeface="仿宋" panose="02010609060101010101" pitchFamily="49" charset="-122"/>
                <a:ea typeface="仿宋" panose="02010609060101010101" pitchFamily="49" charset="-122"/>
              </a:rPr>
              <a:t>qml</a:t>
            </a:r>
            <a:r>
              <a:rPr lang="zh-CN" altLang="en-US" sz="2000" dirty="0">
                <a:latin typeface="仿宋" panose="02010609060101010101" pitchFamily="49" charset="-122"/>
                <a:ea typeface="仿宋" panose="02010609060101010101" pitchFamily="49" charset="-122"/>
              </a:rPr>
              <a:t>这门语言，还了解了一个强大的框架</a:t>
            </a:r>
            <a:r>
              <a:rPr lang="en-US" altLang="zh-CN" sz="2000" dirty="0">
                <a:latin typeface="仿宋" panose="02010609060101010101" pitchFamily="49" charset="-122"/>
                <a:ea typeface="仿宋" panose="02010609060101010101" pitchFamily="49" charset="-122"/>
              </a:rPr>
              <a:t>——Felgo</a:t>
            </a:r>
            <a:r>
              <a:rPr lang="zh-CN" altLang="en-US" sz="2000" dirty="0">
                <a:latin typeface="仿宋" panose="02010609060101010101" pitchFamily="49" charset="-122"/>
                <a:ea typeface="仿宋" panose="02010609060101010101" pitchFamily="49" charset="-122"/>
              </a:rPr>
              <a:t>，它对</a:t>
            </a:r>
            <a:r>
              <a:rPr lang="en-US" altLang="zh-CN" sz="2000" dirty="0">
                <a:latin typeface="仿宋" panose="02010609060101010101" pitchFamily="49" charset="-122"/>
                <a:ea typeface="仿宋" panose="02010609060101010101" pitchFamily="49" charset="-122"/>
              </a:rPr>
              <a:t>Qt</a:t>
            </a:r>
            <a:r>
              <a:rPr lang="zh-CN" altLang="en-US" sz="2000" dirty="0">
                <a:latin typeface="仿宋" panose="02010609060101010101" pitchFamily="49" charset="-122"/>
                <a:ea typeface="仿宋" panose="02010609060101010101" pitchFamily="49" charset="-122"/>
              </a:rPr>
              <a:t>在移动端的支持是我们前所未见的</a:t>
            </a:r>
            <a:r>
              <a:rPr lang="en-US" altLang="zh-CN" sz="2000" dirty="0">
                <a:latin typeface="仿宋" panose="02010609060101010101" pitchFamily="49" charset="-122"/>
                <a:ea typeface="仿宋" panose="02010609060101010101" pitchFamily="49" charset="-122"/>
              </a:rPr>
              <a:t>(</a:t>
            </a:r>
            <a:r>
              <a:rPr lang="zh-CN" altLang="en-US" sz="2000" dirty="0">
                <a:latin typeface="仿宋" panose="02010609060101010101" pitchFamily="49" charset="-122"/>
                <a:ea typeface="仿宋" panose="02010609060101010101" pitchFamily="49" charset="-122"/>
              </a:rPr>
              <a:t>之前接触过一些</a:t>
            </a:r>
            <a:r>
              <a:rPr lang="en-US" altLang="zh-CN" sz="2000" dirty="0">
                <a:latin typeface="仿宋" panose="02010609060101010101" pitchFamily="49" charset="-122"/>
                <a:ea typeface="仿宋" panose="02010609060101010101" pitchFamily="49" charset="-122"/>
              </a:rPr>
              <a:t>qml</a:t>
            </a:r>
            <a:r>
              <a:rPr lang="zh-CN" altLang="en-US" sz="2000" dirty="0">
                <a:latin typeface="仿宋" panose="02010609060101010101" pitchFamily="49" charset="-122"/>
                <a:ea typeface="仿宋" panose="02010609060101010101" pitchFamily="49" charset="-122"/>
              </a:rPr>
              <a:t>第三方库，但都是库级别的，仅仅停留在</a:t>
            </a:r>
            <a:r>
              <a:rPr lang="en-US" altLang="zh-CN" sz="2000" dirty="0">
                <a:latin typeface="仿宋" panose="02010609060101010101" pitchFamily="49" charset="-122"/>
                <a:ea typeface="仿宋" panose="02010609060101010101" pitchFamily="49" charset="-122"/>
              </a:rPr>
              <a:t>UI</a:t>
            </a:r>
            <a:r>
              <a:rPr lang="zh-CN" altLang="en-US" sz="2000" dirty="0">
                <a:latin typeface="仿宋" panose="02010609060101010101" pitchFamily="49" charset="-122"/>
                <a:ea typeface="仿宋" panose="02010609060101010101" pitchFamily="49" charset="-122"/>
              </a:rPr>
              <a:t>的优化方面</a:t>
            </a:r>
            <a:r>
              <a:rPr lang="en-US" altLang="zh-CN" sz="2000" dirty="0">
                <a:latin typeface="仿宋" panose="02010609060101010101" pitchFamily="49" charset="-122"/>
                <a:ea typeface="仿宋" panose="02010609060101010101" pitchFamily="49" charset="-122"/>
              </a:rPr>
              <a:t>)</a:t>
            </a:r>
            <a:r>
              <a:rPr lang="zh-CN" altLang="en-US" sz="2000" dirty="0">
                <a:latin typeface="仿宋" panose="02010609060101010101" pitchFamily="49" charset="-122"/>
                <a:ea typeface="仿宋" panose="02010609060101010101" pitchFamily="49" charset="-122"/>
              </a:rPr>
              <a:t>，使用</a:t>
            </a:r>
            <a:r>
              <a:rPr lang="en-US" altLang="zh-CN" sz="2000" dirty="0">
                <a:latin typeface="仿宋" panose="02010609060101010101" pitchFamily="49" charset="-122"/>
                <a:ea typeface="仿宋" panose="02010609060101010101" pitchFamily="49" charset="-122"/>
              </a:rPr>
              <a:t>Felgo</a:t>
            </a:r>
            <a:r>
              <a:rPr lang="zh-CN" altLang="en-US" sz="2000" dirty="0">
                <a:latin typeface="仿宋" panose="02010609060101010101" pitchFamily="49" charset="-122"/>
                <a:ea typeface="仿宋" panose="02010609060101010101" pitchFamily="49" charset="-122"/>
              </a:rPr>
              <a:t>，能够轻松的创建</a:t>
            </a:r>
            <a:r>
              <a:rPr lang="en-US" altLang="zh-CN" sz="2000" dirty="0">
                <a:latin typeface="仿宋" panose="02010609060101010101" pitchFamily="49" charset="-122"/>
                <a:ea typeface="仿宋" panose="02010609060101010101" pitchFamily="49" charset="-122"/>
              </a:rPr>
              <a:t>UI</a:t>
            </a:r>
            <a:r>
              <a:rPr lang="zh-CN" altLang="en-US" sz="2000" dirty="0">
                <a:latin typeface="仿宋" panose="02010609060101010101" pitchFamily="49" charset="-122"/>
                <a:ea typeface="仿宋" panose="02010609060101010101" pitchFamily="49" charset="-122"/>
              </a:rPr>
              <a:t>友好、的移动应用，并且在一些功能实现上，比</a:t>
            </a:r>
            <a:r>
              <a:rPr lang="en-US" altLang="zh-CN" sz="2000" dirty="0">
                <a:latin typeface="仿宋" panose="02010609060101010101" pitchFamily="49" charset="-122"/>
                <a:ea typeface="仿宋" panose="02010609060101010101" pitchFamily="49" charset="-122"/>
              </a:rPr>
              <a:t>native</a:t>
            </a:r>
            <a:r>
              <a:rPr lang="zh-CN" altLang="en-US" sz="2000" dirty="0">
                <a:latin typeface="仿宋" panose="02010609060101010101" pitchFamily="49" charset="-122"/>
                <a:ea typeface="仿宋" panose="02010609060101010101" pitchFamily="49" charset="-122"/>
              </a:rPr>
              <a:t>更加简单；在一些项目上，</a:t>
            </a:r>
            <a:r>
              <a:rPr lang="en-US" altLang="zh-CN" sz="2000" dirty="0">
                <a:latin typeface="仿宋" panose="02010609060101010101" pitchFamily="49" charset="-122"/>
                <a:ea typeface="仿宋" panose="02010609060101010101" pitchFamily="49" charset="-122"/>
              </a:rPr>
              <a:t>Go</a:t>
            </a:r>
            <a:r>
              <a:rPr lang="zh-CN" altLang="en-US" sz="2000" dirty="0">
                <a:latin typeface="仿宋" panose="02010609060101010101" pitchFamily="49" charset="-122"/>
                <a:ea typeface="仿宋" panose="02010609060101010101" pitchFamily="49" charset="-122"/>
              </a:rPr>
              <a:t>语言的并发机制可以解决许多其他语言解决起来相对困难的问题，使得开发者能够将工作重心放在其他方面。</a:t>
            </a:r>
            <a:endParaRPr lang="en-US" altLang="zh-CN" sz="2000" dirty="0">
              <a:latin typeface="仿宋" panose="02010609060101010101" pitchFamily="49" charset="-122"/>
              <a:ea typeface="仿宋" panose="02010609060101010101" pitchFamily="49" charset="-122"/>
            </a:endParaRPr>
          </a:p>
          <a:p>
            <a:endParaRPr lang="en-US" altLang="zh-CN" dirty="0">
              <a:latin typeface="仿宋" panose="02010609060101010101" pitchFamily="49" charset="-122"/>
              <a:ea typeface="仿宋" panose="02010609060101010101" pitchFamily="49" charset="-122"/>
            </a:endParaRPr>
          </a:p>
          <a:p>
            <a:endParaRPr lang="zh-CN" altLang="en-US" dirty="0"/>
          </a:p>
        </p:txBody>
      </p:sp>
      <p:grpSp>
        <p:nvGrpSpPr>
          <p:cNvPr id="6" name="组合 5">
            <a:extLst>
              <a:ext uri="{FF2B5EF4-FFF2-40B4-BE49-F238E27FC236}">
                <a16:creationId xmlns:a16="http://schemas.microsoft.com/office/drawing/2014/main" id="{971242FE-FF1E-475F-A4AA-634E06EBDD46}"/>
              </a:ext>
            </a:extLst>
          </p:cNvPr>
          <p:cNvGrpSpPr/>
          <p:nvPr/>
        </p:nvGrpSpPr>
        <p:grpSpPr>
          <a:xfrm>
            <a:off x="0" y="90809"/>
            <a:ext cx="12192000" cy="757604"/>
            <a:chOff x="0" y="90809"/>
            <a:chExt cx="12192000" cy="757604"/>
          </a:xfrm>
        </p:grpSpPr>
        <p:cxnSp>
          <p:nvCxnSpPr>
            <p:cNvPr id="7" name="直接连接符 6">
              <a:extLst>
                <a:ext uri="{FF2B5EF4-FFF2-40B4-BE49-F238E27FC236}">
                  <a16:creationId xmlns:a16="http://schemas.microsoft.com/office/drawing/2014/main" id="{F9B9EF88-945F-42BE-A53C-BAA5E120CB66}"/>
                </a:ext>
              </a:extLst>
            </p:cNvPr>
            <p:cNvCxnSpPr>
              <a:cxnSpLocks/>
            </p:cNvCxnSpPr>
            <p:nvPr/>
          </p:nvCxnSpPr>
          <p:spPr>
            <a:xfrm>
              <a:off x="0" y="848413"/>
              <a:ext cx="12192000" cy="0"/>
            </a:xfrm>
            <a:prstGeom prst="line">
              <a:avLst/>
            </a:prstGeom>
            <a:ln w="19050"/>
          </p:spPr>
          <p:style>
            <a:lnRef idx="1">
              <a:schemeClr val="dk1"/>
            </a:lnRef>
            <a:fillRef idx="0">
              <a:schemeClr val="dk1"/>
            </a:fillRef>
            <a:effectRef idx="0">
              <a:schemeClr val="dk1"/>
            </a:effectRef>
            <a:fontRef idx="minor">
              <a:schemeClr val="tx1"/>
            </a:fontRef>
          </p:style>
        </p:cxnSp>
        <p:grpSp>
          <p:nvGrpSpPr>
            <p:cNvPr id="8" name="组合 7">
              <a:extLst>
                <a:ext uri="{FF2B5EF4-FFF2-40B4-BE49-F238E27FC236}">
                  <a16:creationId xmlns:a16="http://schemas.microsoft.com/office/drawing/2014/main" id="{6E733B2E-3857-4A39-8777-5004B3DFD177}"/>
                </a:ext>
              </a:extLst>
            </p:cNvPr>
            <p:cNvGrpSpPr/>
            <p:nvPr/>
          </p:nvGrpSpPr>
          <p:grpSpPr>
            <a:xfrm>
              <a:off x="166147" y="90809"/>
              <a:ext cx="2793868" cy="682265"/>
              <a:chOff x="241562" y="1438842"/>
              <a:chExt cx="2793868" cy="682265"/>
            </a:xfrm>
          </p:grpSpPr>
          <p:pic>
            <p:nvPicPr>
              <p:cNvPr id="9" name="图片 8">
                <a:extLst>
                  <a:ext uri="{FF2B5EF4-FFF2-40B4-BE49-F238E27FC236}">
                    <a16:creationId xmlns:a16="http://schemas.microsoft.com/office/drawing/2014/main" id="{A80BFCE3-7A40-4904-88CE-1E2EBBDA45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1562" y="1438842"/>
                <a:ext cx="682265" cy="682265"/>
              </a:xfrm>
              <a:prstGeom prst="rect">
                <a:avLst/>
              </a:prstGeom>
            </p:spPr>
          </p:pic>
          <p:sp>
            <p:nvSpPr>
              <p:cNvPr id="10" name="文本框 9">
                <a:extLst>
                  <a:ext uri="{FF2B5EF4-FFF2-40B4-BE49-F238E27FC236}">
                    <a16:creationId xmlns:a16="http://schemas.microsoft.com/office/drawing/2014/main" id="{5E78F0C1-5F1A-4FB9-A9A2-CDDCA0AC5834}"/>
                  </a:ext>
                </a:extLst>
              </p:cNvPr>
              <p:cNvSpPr txBox="1"/>
              <p:nvPr/>
            </p:nvSpPr>
            <p:spPr>
              <a:xfrm>
                <a:off x="1238445" y="1595308"/>
                <a:ext cx="1796985" cy="369332"/>
              </a:xfrm>
              <a:prstGeom prst="rect">
                <a:avLst/>
              </a:prstGeom>
              <a:noFill/>
            </p:spPr>
            <p:txBody>
              <a:bodyPr wrap="square" rtlCol="0">
                <a:spAutoFit/>
              </a:bodyPr>
              <a:lstStyle/>
              <a:p>
                <a:r>
                  <a:rPr lang="en-US" altLang="zh-CN" dirty="0">
                    <a:solidFill>
                      <a:srgbClr val="00B0F0"/>
                    </a:solidFill>
                    <a:latin typeface="Moonstreet" panose="02000500000000000000" pitchFamily="2" charset="0"/>
                  </a:rPr>
                  <a:t>POSTINGMAN</a:t>
                </a:r>
                <a:endParaRPr lang="zh-CN" altLang="en-US" dirty="0">
                  <a:solidFill>
                    <a:srgbClr val="00B0F0"/>
                  </a:solidFill>
                  <a:latin typeface="Moonstreet" panose="02000500000000000000" pitchFamily="2" charset="0"/>
                </a:endParaRPr>
              </a:p>
            </p:txBody>
          </p:sp>
        </p:grpSp>
      </p:grpSp>
      <p:sp>
        <p:nvSpPr>
          <p:cNvPr id="3" name="文本框 2">
            <a:extLst>
              <a:ext uri="{FF2B5EF4-FFF2-40B4-BE49-F238E27FC236}">
                <a16:creationId xmlns:a16="http://schemas.microsoft.com/office/drawing/2014/main" id="{B2CC1613-EAF3-4725-8094-511EE797387E}"/>
              </a:ext>
            </a:extLst>
          </p:cNvPr>
          <p:cNvSpPr txBox="1"/>
          <p:nvPr/>
        </p:nvSpPr>
        <p:spPr>
          <a:xfrm>
            <a:off x="9612199" y="247275"/>
            <a:ext cx="2422688" cy="677108"/>
          </a:xfrm>
          <a:prstGeom prst="rect">
            <a:avLst/>
          </a:prstGeom>
          <a:noFill/>
        </p:spPr>
        <p:txBody>
          <a:bodyPr wrap="square" rtlCol="0">
            <a:spAutoFit/>
          </a:bodyPr>
          <a:lstStyle/>
          <a:p>
            <a:r>
              <a:rPr lang="zh-CN" altLang="en-US" sz="2000" b="1" dirty="0">
                <a:latin typeface="仿宋" panose="02010609060101010101" pitchFamily="49" charset="-122"/>
                <a:ea typeface="仿宋" panose="02010609060101010101" pitchFamily="49" charset="-122"/>
              </a:rPr>
              <a:t>心得</a:t>
            </a:r>
            <a:r>
              <a:rPr lang="en-US" altLang="zh-CN" sz="2000" b="1" dirty="0">
                <a:latin typeface="仿宋" panose="02010609060101010101" pitchFamily="49" charset="-122"/>
                <a:ea typeface="仿宋" panose="02010609060101010101" pitchFamily="49" charset="-122"/>
              </a:rPr>
              <a:t>(</a:t>
            </a:r>
            <a:r>
              <a:rPr lang="en-US" altLang="zh-CN" dirty="0">
                <a:latin typeface="DejaVu Sans Mono" panose="020B0609030804020204" pitchFamily="49" charset="0"/>
                <a:ea typeface="DejaVu Sans Mono" panose="020B0609030804020204" pitchFamily="49" charset="0"/>
                <a:cs typeface="DejaVu Sans Mono" panose="020B0609030804020204" pitchFamily="49" charset="0"/>
              </a:rPr>
              <a:t>Experience</a:t>
            </a:r>
            <a:r>
              <a:rPr lang="en-US" altLang="zh-CN" sz="2000" b="1" dirty="0">
                <a:latin typeface="仿宋" panose="02010609060101010101" pitchFamily="49" charset="-122"/>
                <a:ea typeface="仿宋" panose="02010609060101010101" pitchFamily="49" charset="-122"/>
              </a:rPr>
              <a:t>)</a:t>
            </a:r>
            <a:endParaRPr lang="zh-CN" altLang="en-US" sz="2000" b="1" dirty="0">
              <a:latin typeface="仿宋" panose="02010609060101010101" pitchFamily="49" charset="-122"/>
              <a:ea typeface="仿宋" panose="02010609060101010101" pitchFamily="49" charset="-122"/>
            </a:endParaRPr>
          </a:p>
          <a:p>
            <a:endParaRPr lang="zh-CN" altLang="en-US" dirty="0"/>
          </a:p>
        </p:txBody>
      </p:sp>
    </p:spTree>
    <p:extLst>
      <p:ext uri="{BB962C8B-B14F-4D97-AF65-F5344CB8AC3E}">
        <p14:creationId xmlns:p14="http://schemas.microsoft.com/office/powerpoint/2010/main" val="24323061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B9E821F6-43A9-4CA6-994E-580D0FD7693B}"/>
              </a:ext>
            </a:extLst>
          </p:cNvPr>
          <p:cNvSpPr txBox="1"/>
          <p:nvPr/>
        </p:nvSpPr>
        <p:spPr>
          <a:xfrm>
            <a:off x="848412" y="1134880"/>
            <a:ext cx="9964132" cy="5078313"/>
          </a:xfrm>
          <a:prstGeom prst="rect">
            <a:avLst/>
          </a:prstGeom>
          <a:noFill/>
        </p:spPr>
        <p:txBody>
          <a:bodyPr wrap="square" rtlCol="0">
            <a:spAutoFit/>
          </a:bodyPr>
          <a:lstStyle/>
          <a:p>
            <a:pPr marL="285750" indent="-285750">
              <a:buFont typeface="Arial" panose="020B0604020202020204" pitchFamily="34" charset="0"/>
              <a:buChar char="•"/>
            </a:pPr>
            <a:r>
              <a:rPr lang="zh-CN" altLang="en-US" b="1" dirty="0">
                <a:latin typeface="仿宋" panose="02010609060101010101" pitchFamily="49" charset="-122"/>
                <a:ea typeface="仿宋" panose="02010609060101010101" pitchFamily="49" charset="-122"/>
              </a:rPr>
              <a:t>在编写程序前应该有一份可行的计划：</a:t>
            </a:r>
            <a:endParaRPr lang="en-US" altLang="zh-CN" b="1" dirty="0">
              <a:latin typeface="仿宋" panose="02010609060101010101" pitchFamily="49" charset="-122"/>
              <a:ea typeface="仿宋" panose="02010609060101010101" pitchFamily="49" charset="-122"/>
            </a:endParaRPr>
          </a:p>
          <a:p>
            <a:endParaRPr lang="en-US" altLang="zh-CN" b="1" dirty="0">
              <a:latin typeface="仿宋" panose="02010609060101010101" pitchFamily="49" charset="-122"/>
              <a:ea typeface="仿宋" panose="02010609060101010101" pitchFamily="49" charset="-122"/>
            </a:endParaRPr>
          </a:p>
          <a:p>
            <a:r>
              <a:rPr lang="zh-CN" altLang="en-US" dirty="0">
                <a:latin typeface="仿宋" panose="02010609060101010101" pitchFamily="49" charset="-122"/>
                <a:ea typeface="仿宋" panose="02010609060101010101" pitchFamily="49" charset="-122"/>
              </a:rPr>
              <a:t>在项目初期，我们总是想到什么就开始做，而没考虑清除做这项工作所需要的知识储备、人员安排、项目可行性。使得我们在前期浪费了大量时间来修改方案；</a:t>
            </a:r>
            <a:endParaRPr lang="en-US" altLang="zh-CN" dirty="0">
              <a:latin typeface="仿宋" panose="02010609060101010101" pitchFamily="49" charset="-122"/>
              <a:ea typeface="仿宋" panose="02010609060101010101" pitchFamily="49" charset="-122"/>
            </a:endParaRPr>
          </a:p>
          <a:p>
            <a:endParaRPr lang="en-US" altLang="zh-CN" dirty="0"/>
          </a:p>
          <a:p>
            <a:pPr marL="285750" indent="-285750">
              <a:buFont typeface="Arial" panose="020B0604020202020204" pitchFamily="34" charset="0"/>
              <a:buChar char="•"/>
            </a:pPr>
            <a:r>
              <a:rPr lang="zh-CN" altLang="en-US" b="1" dirty="0">
                <a:latin typeface="仿宋" panose="02010609060101010101" pitchFamily="49" charset="-122"/>
                <a:ea typeface="仿宋" panose="02010609060101010101" pitchFamily="49" charset="-122"/>
              </a:rPr>
              <a:t>查阅官方文档能够更有效地解决问题</a:t>
            </a:r>
            <a:r>
              <a:rPr lang="en-US" altLang="zh-CN" b="1" dirty="0">
                <a:latin typeface="仿宋" panose="02010609060101010101" pitchFamily="49" charset="-122"/>
                <a:ea typeface="仿宋" panose="02010609060101010101" pitchFamily="49" charset="-122"/>
              </a:rPr>
              <a:t>:</a:t>
            </a:r>
          </a:p>
          <a:p>
            <a:endParaRPr lang="en-US" altLang="zh-CN" b="1" dirty="0">
              <a:latin typeface="仿宋" panose="02010609060101010101" pitchFamily="49" charset="-122"/>
              <a:ea typeface="仿宋" panose="02010609060101010101" pitchFamily="49" charset="-122"/>
            </a:endParaRPr>
          </a:p>
          <a:p>
            <a:r>
              <a:rPr lang="zh-CN" altLang="en-US" dirty="0">
                <a:latin typeface="仿宋" panose="02010609060101010101" pitchFamily="49" charset="-122"/>
                <a:ea typeface="仿宋" panose="02010609060101010101" pitchFamily="49" charset="-122"/>
              </a:rPr>
              <a:t>当遇见问题</a:t>
            </a:r>
            <a:r>
              <a:rPr lang="en-US" altLang="zh-CN" dirty="0">
                <a:latin typeface="仿宋" panose="02010609060101010101" pitchFamily="49" charset="-122"/>
                <a:ea typeface="仿宋" panose="02010609060101010101" pitchFamily="49" charset="-122"/>
              </a:rPr>
              <a:t>google</a:t>
            </a:r>
            <a:r>
              <a:rPr lang="zh-CN" altLang="en-US" dirty="0">
                <a:latin typeface="仿宋" panose="02010609060101010101" pitchFamily="49" charset="-122"/>
                <a:ea typeface="仿宋" panose="02010609060101010101" pitchFamily="49" charset="-122"/>
              </a:rPr>
              <a:t>自然是解决问题的最快方法，然而所获取的搜索结果大部分只是别人从官网搬运的内容，虽然当时你的问题解决了，但是可能过会儿就会遗忘。而当我们通过阅读官方文档来解决问题时，可以做到举一反三，并且避免不必要的信息筛选工作；</a:t>
            </a:r>
            <a:endParaRPr lang="en-US" altLang="zh-CN" dirty="0">
              <a:latin typeface="仿宋" panose="02010609060101010101" pitchFamily="49" charset="-122"/>
              <a:ea typeface="仿宋" panose="02010609060101010101" pitchFamily="49" charset="-122"/>
            </a:endParaRPr>
          </a:p>
          <a:p>
            <a:endParaRPr lang="en-US" altLang="zh-CN" dirty="0"/>
          </a:p>
          <a:p>
            <a:pPr marL="285750" indent="-285750">
              <a:buFont typeface="Arial" panose="020B0604020202020204" pitchFamily="34" charset="0"/>
              <a:buChar char="•"/>
            </a:pPr>
            <a:r>
              <a:rPr lang="zh-CN" altLang="en-US" b="1" dirty="0">
                <a:latin typeface="仿宋" panose="02010609060101010101" pitchFamily="49" charset="-122"/>
                <a:ea typeface="仿宋" panose="02010609060101010101" pitchFamily="49" charset="-122"/>
              </a:rPr>
              <a:t>软件内部模块与模块之间的耦合度应该设计得尽可能的低：</a:t>
            </a:r>
            <a:endParaRPr lang="en-US" altLang="zh-CN" b="1" dirty="0">
              <a:latin typeface="仿宋" panose="02010609060101010101" pitchFamily="49" charset="-122"/>
              <a:ea typeface="仿宋" panose="02010609060101010101" pitchFamily="49" charset="-122"/>
            </a:endParaRPr>
          </a:p>
          <a:p>
            <a:endParaRPr lang="en-US" altLang="zh-CN" b="1" dirty="0">
              <a:latin typeface="仿宋" panose="02010609060101010101" pitchFamily="49" charset="-122"/>
              <a:ea typeface="仿宋" panose="02010609060101010101" pitchFamily="49" charset="-122"/>
            </a:endParaRPr>
          </a:p>
          <a:p>
            <a:r>
              <a:rPr lang="zh-CN" altLang="en-US" dirty="0">
                <a:latin typeface="仿宋" panose="02010609060101010101" pitchFamily="49" charset="-122"/>
                <a:ea typeface="仿宋" panose="02010609060101010101" pitchFamily="49" charset="-122"/>
              </a:rPr>
              <a:t>当需要修改某一模块时，如果该模块与其他模块耦合度及其高，那么会是一件令人头秃的事情。我们的程序主要是几个页面之间的切换与一系列的操作，在项目初期，我们的所有页面都极大依赖于一个主页面，这样在主页面修改后，其他页面也会连带的进行修改。后来我们通过使用</a:t>
            </a:r>
            <a:r>
              <a:rPr lang="en-US" altLang="zh-CN" dirty="0">
                <a:latin typeface="仿宋" panose="02010609060101010101" pitchFamily="49" charset="-122"/>
                <a:ea typeface="仿宋" panose="02010609060101010101" pitchFamily="49" charset="-122"/>
              </a:rPr>
              <a:t>StackView+Loader</a:t>
            </a:r>
            <a:r>
              <a:rPr lang="zh-CN" altLang="en-US" dirty="0">
                <a:latin typeface="仿宋" panose="02010609060101010101" pitchFamily="49" charset="-122"/>
                <a:ea typeface="仿宋" panose="02010609060101010101" pitchFamily="49" charset="-122"/>
              </a:rPr>
              <a:t>的形式来降低模块之间的耦合度，使得项目维护起来更加轻松；</a:t>
            </a:r>
            <a:endParaRPr lang="en-US" altLang="zh-CN" dirty="0">
              <a:latin typeface="仿宋" panose="02010609060101010101" pitchFamily="49" charset="-122"/>
              <a:ea typeface="仿宋" panose="02010609060101010101" pitchFamily="49" charset="-122"/>
            </a:endParaRPr>
          </a:p>
          <a:p>
            <a:pPr marL="285750" indent="-285750">
              <a:buFont typeface="Arial" panose="020B0604020202020204" pitchFamily="34" charset="0"/>
              <a:buChar char="•"/>
            </a:pPr>
            <a:endParaRPr lang="zh-CN" altLang="en-US" dirty="0"/>
          </a:p>
        </p:txBody>
      </p:sp>
      <p:grpSp>
        <p:nvGrpSpPr>
          <p:cNvPr id="5" name="组合 4">
            <a:extLst>
              <a:ext uri="{FF2B5EF4-FFF2-40B4-BE49-F238E27FC236}">
                <a16:creationId xmlns:a16="http://schemas.microsoft.com/office/drawing/2014/main" id="{077CDE0E-6AED-430F-A6AC-78EF91B6A500}"/>
              </a:ext>
            </a:extLst>
          </p:cNvPr>
          <p:cNvGrpSpPr/>
          <p:nvPr/>
        </p:nvGrpSpPr>
        <p:grpSpPr>
          <a:xfrm>
            <a:off x="0" y="90809"/>
            <a:ext cx="12192000" cy="757604"/>
            <a:chOff x="0" y="90809"/>
            <a:chExt cx="12192000" cy="757604"/>
          </a:xfrm>
        </p:grpSpPr>
        <p:cxnSp>
          <p:nvCxnSpPr>
            <p:cNvPr id="6" name="直接连接符 5">
              <a:extLst>
                <a:ext uri="{FF2B5EF4-FFF2-40B4-BE49-F238E27FC236}">
                  <a16:creationId xmlns:a16="http://schemas.microsoft.com/office/drawing/2014/main" id="{6B121BE5-1286-4C7C-8BC5-578D41BC3017}"/>
                </a:ext>
              </a:extLst>
            </p:cNvPr>
            <p:cNvCxnSpPr>
              <a:cxnSpLocks/>
            </p:cNvCxnSpPr>
            <p:nvPr/>
          </p:nvCxnSpPr>
          <p:spPr>
            <a:xfrm>
              <a:off x="0" y="848413"/>
              <a:ext cx="12192000" cy="0"/>
            </a:xfrm>
            <a:prstGeom prst="line">
              <a:avLst/>
            </a:prstGeom>
            <a:ln w="19050"/>
          </p:spPr>
          <p:style>
            <a:lnRef idx="1">
              <a:schemeClr val="dk1"/>
            </a:lnRef>
            <a:fillRef idx="0">
              <a:schemeClr val="dk1"/>
            </a:fillRef>
            <a:effectRef idx="0">
              <a:schemeClr val="dk1"/>
            </a:effectRef>
            <a:fontRef idx="minor">
              <a:schemeClr val="tx1"/>
            </a:fontRef>
          </p:style>
        </p:cxnSp>
        <p:grpSp>
          <p:nvGrpSpPr>
            <p:cNvPr id="7" name="组合 6">
              <a:extLst>
                <a:ext uri="{FF2B5EF4-FFF2-40B4-BE49-F238E27FC236}">
                  <a16:creationId xmlns:a16="http://schemas.microsoft.com/office/drawing/2014/main" id="{BF463D64-A284-4A84-8115-72600316339C}"/>
                </a:ext>
              </a:extLst>
            </p:cNvPr>
            <p:cNvGrpSpPr/>
            <p:nvPr/>
          </p:nvGrpSpPr>
          <p:grpSpPr>
            <a:xfrm>
              <a:off x="166147" y="90809"/>
              <a:ext cx="2793868" cy="682265"/>
              <a:chOff x="241562" y="1438842"/>
              <a:chExt cx="2793868" cy="682265"/>
            </a:xfrm>
          </p:grpSpPr>
          <p:pic>
            <p:nvPicPr>
              <p:cNvPr id="8" name="图片 7">
                <a:extLst>
                  <a:ext uri="{FF2B5EF4-FFF2-40B4-BE49-F238E27FC236}">
                    <a16:creationId xmlns:a16="http://schemas.microsoft.com/office/drawing/2014/main" id="{30D8B138-3C83-431B-A018-AF9BA549E5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1562" y="1438842"/>
                <a:ext cx="682265" cy="682265"/>
              </a:xfrm>
              <a:prstGeom prst="rect">
                <a:avLst/>
              </a:prstGeom>
            </p:spPr>
          </p:pic>
          <p:sp>
            <p:nvSpPr>
              <p:cNvPr id="9" name="文本框 8">
                <a:extLst>
                  <a:ext uri="{FF2B5EF4-FFF2-40B4-BE49-F238E27FC236}">
                    <a16:creationId xmlns:a16="http://schemas.microsoft.com/office/drawing/2014/main" id="{6A9B2387-81B4-470B-8E2F-5A4A5A620073}"/>
                  </a:ext>
                </a:extLst>
              </p:cNvPr>
              <p:cNvSpPr txBox="1"/>
              <p:nvPr/>
            </p:nvSpPr>
            <p:spPr>
              <a:xfrm>
                <a:off x="1238445" y="1595308"/>
                <a:ext cx="1796985" cy="369332"/>
              </a:xfrm>
              <a:prstGeom prst="rect">
                <a:avLst/>
              </a:prstGeom>
              <a:noFill/>
            </p:spPr>
            <p:txBody>
              <a:bodyPr wrap="square" rtlCol="0">
                <a:spAutoFit/>
              </a:bodyPr>
              <a:lstStyle/>
              <a:p>
                <a:r>
                  <a:rPr lang="en-US" altLang="zh-CN" dirty="0">
                    <a:solidFill>
                      <a:srgbClr val="00B0F0"/>
                    </a:solidFill>
                    <a:latin typeface="Moonstreet" panose="02000500000000000000" pitchFamily="2" charset="0"/>
                  </a:rPr>
                  <a:t>POSTINGMAN</a:t>
                </a:r>
                <a:endParaRPr lang="zh-CN" altLang="en-US" dirty="0">
                  <a:solidFill>
                    <a:srgbClr val="00B0F0"/>
                  </a:solidFill>
                  <a:latin typeface="Moonstreet" panose="02000500000000000000" pitchFamily="2" charset="0"/>
                </a:endParaRPr>
              </a:p>
            </p:txBody>
          </p:sp>
        </p:grpSp>
      </p:grpSp>
      <p:sp>
        <p:nvSpPr>
          <p:cNvPr id="10" name="文本框 9">
            <a:extLst>
              <a:ext uri="{FF2B5EF4-FFF2-40B4-BE49-F238E27FC236}">
                <a16:creationId xmlns:a16="http://schemas.microsoft.com/office/drawing/2014/main" id="{6CB6C89E-E1CC-440B-9032-8F5F4C7C8D3E}"/>
              </a:ext>
            </a:extLst>
          </p:cNvPr>
          <p:cNvSpPr txBox="1"/>
          <p:nvPr/>
        </p:nvSpPr>
        <p:spPr>
          <a:xfrm>
            <a:off x="9612199" y="247275"/>
            <a:ext cx="2422688" cy="677108"/>
          </a:xfrm>
          <a:prstGeom prst="rect">
            <a:avLst/>
          </a:prstGeom>
          <a:noFill/>
        </p:spPr>
        <p:txBody>
          <a:bodyPr wrap="square" rtlCol="0">
            <a:spAutoFit/>
          </a:bodyPr>
          <a:lstStyle/>
          <a:p>
            <a:r>
              <a:rPr lang="zh-CN" altLang="en-US" sz="2000" b="1" dirty="0">
                <a:latin typeface="仿宋" panose="02010609060101010101" pitchFamily="49" charset="-122"/>
                <a:ea typeface="仿宋" panose="02010609060101010101" pitchFamily="49" charset="-122"/>
              </a:rPr>
              <a:t>心得</a:t>
            </a:r>
            <a:r>
              <a:rPr lang="en-US" altLang="zh-CN" sz="2000" b="1" dirty="0">
                <a:latin typeface="仿宋" panose="02010609060101010101" pitchFamily="49" charset="-122"/>
                <a:ea typeface="仿宋" panose="02010609060101010101" pitchFamily="49" charset="-122"/>
              </a:rPr>
              <a:t>(</a:t>
            </a:r>
            <a:r>
              <a:rPr lang="en-US" altLang="zh-CN" dirty="0">
                <a:latin typeface="DejaVu Sans Mono" panose="020B0609030804020204" pitchFamily="49" charset="0"/>
                <a:ea typeface="DejaVu Sans Mono" panose="020B0609030804020204" pitchFamily="49" charset="0"/>
                <a:cs typeface="DejaVu Sans Mono" panose="020B0609030804020204" pitchFamily="49" charset="0"/>
              </a:rPr>
              <a:t>Experience</a:t>
            </a:r>
            <a:r>
              <a:rPr lang="en-US" altLang="zh-CN" sz="2000" b="1" dirty="0">
                <a:latin typeface="仿宋" panose="02010609060101010101" pitchFamily="49" charset="-122"/>
                <a:ea typeface="仿宋" panose="02010609060101010101" pitchFamily="49" charset="-122"/>
              </a:rPr>
              <a:t>)</a:t>
            </a:r>
            <a:endParaRPr lang="zh-CN" altLang="en-US" sz="2000" b="1" dirty="0">
              <a:latin typeface="仿宋" panose="02010609060101010101" pitchFamily="49" charset="-122"/>
              <a:ea typeface="仿宋" panose="02010609060101010101" pitchFamily="49" charset="-122"/>
            </a:endParaRPr>
          </a:p>
          <a:p>
            <a:endParaRPr lang="zh-CN" altLang="en-US" dirty="0"/>
          </a:p>
        </p:txBody>
      </p:sp>
    </p:spTree>
    <p:extLst>
      <p:ext uri="{BB962C8B-B14F-4D97-AF65-F5344CB8AC3E}">
        <p14:creationId xmlns:p14="http://schemas.microsoft.com/office/powerpoint/2010/main" val="34473101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68A63AC8-890C-4CB0-B4E3-780460C4A436}"/>
              </a:ext>
            </a:extLst>
          </p:cNvPr>
          <p:cNvSpPr txBox="1"/>
          <p:nvPr/>
        </p:nvSpPr>
        <p:spPr>
          <a:xfrm>
            <a:off x="2311138" y="2274838"/>
            <a:ext cx="7569724" cy="2585323"/>
          </a:xfrm>
          <a:prstGeom prst="rect">
            <a:avLst/>
          </a:prstGeom>
          <a:noFill/>
        </p:spPr>
        <p:txBody>
          <a:bodyPr wrap="square" rtlCol="0">
            <a:spAutoFit/>
          </a:bodyPr>
          <a:lstStyle/>
          <a:p>
            <a:pPr marL="285750" indent="-285750">
              <a:buFont typeface="Arial" panose="020B0604020202020204" pitchFamily="34" charset="0"/>
              <a:buChar char="•"/>
            </a:pPr>
            <a:r>
              <a:rPr lang="zh-CN" altLang="en-US" b="1" dirty="0">
                <a:latin typeface="仿宋" panose="02010609060101010101" pitchFamily="49" charset="-122"/>
                <a:ea typeface="仿宋" panose="02010609060101010101" pitchFamily="49" charset="-122"/>
              </a:rPr>
              <a:t>避免将不完善的代码推送到主分支，写好</a:t>
            </a:r>
            <a:r>
              <a:rPr lang="en-US" altLang="zh-CN" b="1" dirty="0">
                <a:latin typeface="仿宋" panose="02010609060101010101" pitchFamily="49" charset="-122"/>
                <a:ea typeface="仿宋" panose="02010609060101010101" pitchFamily="49" charset="-122"/>
              </a:rPr>
              <a:t>git commit</a:t>
            </a:r>
            <a:r>
              <a:rPr lang="zh-CN" altLang="en-US" b="1" dirty="0">
                <a:latin typeface="仿宋" panose="02010609060101010101" pitchFamily="49" charset="-122"/>
                <a:ea typeface="仿宋" panose="02010609060101010101" pitchFamily="49" charset="-122"/>
              </a:rPr>
              <a:t>：</a:t>
            </a:r>
            <a:endParaRPr lang="en-US" altLang="zh-CN" b="1" dirty="0">
              <a:latin typeface="仿宋" panose="02010609060101010101" pitchFamily="49" charset="-122"/>
              <a:ea typeface="仿宋" panose="02010609060101010101" pitchFamily="49" charset="-122"/>
            </a:endParaRPr>
          </a:p>
          <a:p>
            <a:endParaRPr lang="en-US" altLang="zh-CN" b="1" dirty="0">
              <a:latin typeface="仿宋" panose="02010609060101010101" pitchFamily="49" charset="-122"/>
              <a:ea typeface="仿宋" panose="02010609060101010101" pitchFamily="49" charset="-122"/>
            </a:endParaRPr>
          </a:p>
          <a:p>
            <a:r>
              <a:rPr lang="zh-CN" altLang="en-US" dirty="0">
                <a:latin typeface="仿宋" panose="02010609060101010101" pitchFamily="49" charset="-122"/>
                <a:ea typeface="仿宋" panose="02010609060101010101" pitchFamily="49" charset="-122"/>
              </a:rPr>
              <a:t>在项目进行时，有一次我们完成了一个重要功能但没有经过周密的测试就将其推送到了主分支上，并且在</a:t>
            </a:r>
            <a:r>
              <a:rPr lang="en-US" altLang="zh-CN" dirty="0">
                <a:latin typeface="仿宋" panose="02010609060101010101" pitchFamily="49" charset="-122"/>
                <a:ea typeface="仿宋" panose="02010609060101010101" pitchFamily="49" charset="-122"/>
              </a:rPr>
              <a:t>git commit –m </a:t>
            </a:r>
            <a:r>
              <a:rPr lang="zh-CN" altLang="en-US" dirty="0">
                <a:latin typeface="仿宋" panose="02010609060101010101" pitchFamily="49" charset="-122"/>
                <a:ea typeface="仿宋" panose="02010609060101010101" pitchFamily="49" charset="-122"/>
              </a:rPr>
              <a:t>时敷衍了事的写了一个</a:t>
            </a:r>
            <a:r>
              <a:rPr lang="en-US" altLang="zh-CN" dirty="0">
                <a:latin typeface="仿宋" panose="02010609060101010101" pitchFamily="49" charset="-122"/>
                <a:ea typeface="仿宋" panose="02010609060101010101" pitchFamily="49" charset="-122"/>
              </a:rPr>
              <a:t>modify</a:t>
            </a:r>
            <a:r>
              <a:rPr lang="zh-CN" altLang="en-US" dirty="0">
                <a:latin typeface="仿宋" panose="02010609060101010101" pitchFamily="49" charset="-122"/>
                <a:ea typeface="仿宋" panose="02010609060101010101" pitchFamily="49" charset="-122"/>
              </a:rPr>
              <a:t>（事实上，我们的</a:t>
            </a:r>
            <a:r>
              <a:rPr lang="en-US" altLang="zh-CN" dirty="0">
                <a:latin typeface="仿宋" panose="02010609060101010101" pitchFamily="49" charset="-122"/>
                <a:ea typeface="仿宋" panose="02010609060101010101" pitchFamily="49" charset="-122"/>
              </a:rPr>
              <a:t>commit</a:t>
            </a:r>
            <a:r>
              <a:rPr lang="zh-CN" altLang="en-US" dirty="0">
                <a:latin typeface="仿宋" panose="02010609060101010101" pitchFamily="49" charset="-122"/>
                <a:ea typeface="仿宋" panose="02010609060101010101" pitchFamily="49" charset="-122"/>
              </a:rPr>
              <a:t>里面之前以经有许多</a:t>
            </a:r>
            <a:r>
              <a:rPr lang="en-US" altLang="zh-CN" dirty="0">
                <a:latin typeface="仿宋" panose="02010609060101010101" pitchFamily="49" charset="-122"/>
                <a:ea typeface="仿宋" panose="02010609060101010101" pitchFamily="49" charset="-122"/>
              </a:rPr>
              <a:t>modify</a:t>
            </a:r>
            <a:r>
              <a:rPr lang="zh-CN" altLang="en-US" dirty="0">
                <a:latin typeface="仿宋" panose="02010609060101010101" pitchFamily="49" charset="-122"/>
                <a:ea typeface="仿宋" panose="02010609060101010101" pitchFamily="49" charset="-122"/>
              </a:rPr>
              <a:t>了），这样，我们一直以为该功能是没有问题的，当我们最后开始写</a:t>
            </a:r>
            <a:r>
              <a:rPr lang="en-US" altLang="zh-CN" dirty="0">
                <a:latin typeface="仿宋" panose="02010609060101010101" pitchFamily="49" charset="-122"/>
                <a:ea typeface="仿宋" panose="02010609060101010101" pitchFamily="49" charset="-122"/>
              </a:rPr>
              <a:t>ppt</a:t>
            </a:r>
            <a:r>
              <a:rPr lang="zh-CN" altLang="en-US" dirty="0">
                <a:latin typeface="仿宋" panose="02010609060101010101" pitchFamily="49" charset="-122"/>
                <a:ea typeface="仿宋" panose="02010609060101010101" pitchFamily="49" charset="-122"/>
              </a:rPr>
              <a:t>时才发现了潜在的</a:t>
            </a:r>
            <a:r>
              <a:rPr lang="en-US" altLang="zh-CN" dirty="0">
                <a:latin typeface="仿宋" panose="02010609060101010101" pitchFamily="49" charset="-122"/>
                <a:ea typeface="仿宋" panose="02010609060101010101" pitchFamily="49" charset="-122"/>
              </a:rPr>
              <a:t>bug</a:t>
            </a:r>
            <a:r>
              <a:rPr lang="zh-CN" altLang="en-US" dirty="0">
                <a:latin typeface="仿宋" panose="02010609060101010101" pitchFamily="49" charset="-122"/>
                <a:ea typeface="仿宋" panose="02010609060101010101" pitchFamily="49" charset="-122"/>
              </a:rPr>
              <a:t>，并且由于</a:t>
            </a:r>
            <a:r>
              <a:rPr lang="en-US" altLang="zh-CN" dirty="0">
                <a:latin typeface="仿宋" panose="02010609060101010101" pitchFamily="49" charset="-122"/>
                <a:ea typeface="仿宋" panose="02010609060101010101" pitchFamily="49" charset="-122"/>
              </a:rPr>
              <a:t>commit</a:t>
            </a:r>
            <a:r>
              <a:rPr lang="zh-CN" altLang="en-US" dirty="0">
                <a:latin typeface="仿宋" panose="02010609060101010101" pitchFamily="49" charset="-122"/>
                <a:ea typeface="仿宋" panose="02010609060101010101" pitchFamily="49" charset="-122"/>
              </a:rPr>
              <a:t>没写清除，在</a:t>
            </a:r>
            <a:r>
              <a:rPr lang="en-US" altLang="zh-CN" dirty="0">
                <a:latin typeface="仿宋" panose="02010609060101010101" pitchFamily="49" charset="-122"/>
                <a:ea typeface="仿宋" panose="02010609060101010101" pitchFamily="49" charset="-122"/>
              </a:rPr>
              <a:t>git</a:t>
            </a:r>
            <a:r>
              <a:rPr lang="zh-CN" altLang="en-US" dirty="0">
                <a:latin typeface="仿宋" panose="02010609060101010101" pitchFamily="49" charset="-122"/>
                <a:ea typeface="仿宋" panose="02010609060101010101" pitchFamily="49" charset="-122"/>
              </a:rPr>
              <a:t>版本回退时也只好挨着尝试</a:t>
            </a:r>
            <a:endParaRPr lang="en-US" altLang="zh-CN" dirty="0">
              <a:latin typeface="仿宋" panose="02010609060101010101" pitchFamily="49" charset="-122"/>
              <a:ea typeface="仿宋" panose="02010609060101010101" pitchFamily="49" charset="-122"/>
            </a:endParaRPr>
          </a:p>
          <a:p>
            <a:endParaRPr lang="en-US" altLang="zh-CN" dirty="0"/>
          </a:p>
          <a:p>
            <a:endParaRPr lang="zh-CN" altLang="en-US" dirty="0"/>
          </a:p>
        </p:txBody>
      </p:sp>
      <p:grpSp>
        <p:nvGrpSpPr>
          <p:cNvPr id="5" name="组合 4">
            <a:extLst>
              <a:ext uri="{FF2B5EF4-FFF2-40B4-BE49-F238E27FC236}">
                <a16:creationId xmlns:a16="http://schemas.microsoft.com/office/drawing/2014/main" id="{2A5C8FCB-2AD8-4ECA-9AF1-0570B50FCC31}"/>
              </a:ext>
            </a:extLst>
          </p:cNvPr>
          <p:cNvGrpSpPr/>
          <p:nvPr/>
        </p:nvGrpSpPr>
        <p:grpSpPr>
          <a:xfrm>
            <a:off x="0" y="90809"/>
            <a:ext cx="12192000" cy="757604"/>
            <a:chOff x="0" y="90809"/>
            <a:chExt cx="12192000" cy="757604"/>
          </a:xfrm>
        </p:grpSpPr>
        <p:cxnSp>
          <p:nvCxnSpPr>
            <p:cNvPr id="6" name="直接连接符 5">
              <a:extLst>
                <a:ext uri="{FF2B5EF4-FFF2-40B4-BE49-F238E27FC236}">
                  <a16:creationId xmlns:a16="http://schemas.microsoft.com/office/drawing/2014/main" id="{C8FAF791-950C-4D1C-B04D-EBF3B4C4D8BB}"/>
                </a:ext>
              </a:extLst>
            </p:cNvPr>
            <p:cNvCxnSpPr>
              <a:cxnSpLocks/>
            </p:cNvCxnSpPr>
            <p:nvPr/>
          </p:nvCxnSpPr>
          <p:spPr>
            <a:xfrm>
              <a:off x="0" y="848413"/>
              <a:ext cx="12192000" cy="0"/>
            </a:xfrm>
            <a:prstGeom prst="line">
              <a:avLst/>
            </a:prstGeom>
            <a:ln w="19050"/>
          </p:spPr>
          <p:style>
            <a:lnRef idx="1">
              <a:schemeClr val="dk1"/>
            </a:lnRef>
            <a:fillRef idx="0">
              <a:schemeClr val="dk1"/>
            </a:fillRef>
            <a:effectRef idx="0">
              <a:schemeClr val="dk1"/>
            </a:effectRef>
            <a:fontRef idx="minor">
              <a:schemeClr val="tx1"/>
            </a:fontRef>
          </p:style>
        </p:cxnSp>
        <p:grpSp>
          <p:nvGrpSpPr>
            <p:cNvPr id="7" name="组合 6">
              <a:extLst>
                <a:ext uri="{FF2B5EF4-FFF2-40B4-BE49-F238E27FC236}">
                  <a16:creationId xmlns:a16="http://schemas.microsoft.com/office/drawing/2014/main" id="{9B941CD2-773E-4117-AD3C-E67D1425CD63}"/>
                </a:ext>
              </a:extLst>
            </p:cNvPr>
            <p:cNvGrpSpPr/>
            <p:nvPr/>
          </p:nvGrpSpPr>
          <p:grpSpPr>
            <a:xfrm>
              <a:off x="166147" y="90809"/>
              <a:ext cx="2793868" cy="682265"/>
              <a:chOff x="241562" y="1438842"/>
              <a:chExt cx="2793868" cy="682265"/>
            </a:xfrm>
          </p:grpSpPr>
          <p:pic>
            <p:nvPicPr>
              <p:cNvPr id="8" name="图片 7">
                <a:extLst>
                  <a:ext uri="{FF2B5EF4-FFF2-40B4-BE49-F238E27FC236}">
                    <a16:creationId xmlns:a16="http://schemas.microsoft.com/office/drawing/2014/main" id="{A66451DA-E7D3-41F1-B56A-AAE1481E74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1562" y="1438842"/>
                <a:ext cx="682265" cy="682265"/>
              </a:xfrm>
              <a:prstGeom prst="rect">
                <a:avLst/>
              </a:prstGeom>
            </p:spPr>
          </p:pic>
          <p:sp>
            <p:nvSpPr>
              <p:cNvPr id="9" name="文本框 8">
                <a:extLst>
                  <a:ext uri="{FF2B5EF4-FFF2-40B4-BE49-F238E27FC236}">
                    <a16:creationId xmlns:a16="http://schemas.microsoft.com/office/drawing/2014/main" id="{0836C278-5A36-4DFB-AAE0-B2DDB0D75F62}"/>
                  </a:ext>
                </a:extLst>
              </p:cNvPr>
              <p:cNvSpPr txBox="1"/>
              <p:nvPr/>
            </p:nvSpPr>
            <p:spPr>
              <a:xfrm>
                <a:off x="1238445" y="1595308"/>
                <a:ext cx="1796985" cy="369332"/>
              </a:xfrm>
              <a:prstGeom prst="rect">
                <a:avLst/>
              </a:prstGeom>
              <a:noFill/>
            </p:spPr>
            <p:txBody>
              <a:bodyPr wrap="square" rtlCol="0">
                <a:spAutoFit/>
              </a:bodyPr>
              <a:lstStyle/>
              <a:p>
                <a:r>
                  <a:rPr lang="en-US" altLang="zh-CN" dirty="0">
                    <a:solidFill>
                      <a:srgbClr val="00B0F0"/>
                    </a:solidFill>
                    <a:latin typeface="Moonstreet" panose="02000500000000000000" pitchFamily="2" charset="0"/>
                  </a:rPr>
                  <a:t>POSTINGMAN</a:t>
                </a:r>
                <a:endParaRPr lang="zh-CN" altLang="en-US" dirty="0">
                  <a:solidFill>
                    <a:srgbClr val="00B0F0"/>
                  </a:solidFill>
                  <a:latin typeface="Moonstreet" panose="02000500000000000000" pitchFamily="2" charset="0"/>
                </a:endParaRPr>
              </a:p>
            </p:txBody>
          </p:sp>
        </p:grpSp>
      </p:grpSp>
      <p:sp>
        <p:nvSpPr>
          <p:cNvPr id="10" name="文本框 9">
            <a:extLst>
              <a:ext uri="{FF2B5EF4-FFF2-40B4-BE49-F238E27FC236}">
                <a16:creationId xmlns:a16="http://schemas.microsoft.com/office/drawing/2014/main" id="{F26CD14E-DF5D-429B-BC09-F51699CFDB44}"/>
              </a:ext>
            </a:extLst>
          </p:cNvPr>
          <p:cNvSpPr txBox="1"/>
          <p:nvPr/>
        </p:nvSpPr>
        <p:spPr>
          <a:xfrm>
            <a:off x="9612199" y="247275"/>
            <a:ext cx="2422688" cy="677108"/>
          </a:xfrm>
          <a:prstGeom prst="rect">
            <a:avLst/>
          </a:prstGeom>
          <a:noFill/>
        </p:spPr>
        <p:txBody>
          <a:bodyPr wrap="square" rtlCol="0">
            <a:spAutoFit/>
          </a:bodyPr>
          <a:lstStyle/>
          <a:p>
            <a:r>
              <a:rPr lang="zh-CN" altLang="en-US" sz="2000" b="1" dirty="0">
                <a:latin typeface="仿宋" panose="02010609060101010101" pitchFamily="49" charset="-122"/>
                <a:ea typeface="仿宋" panose="02010609060101010101" pitchFamily="49" charset="-122"/>
              </a:rPr>
              <a:t>心得</a:t>
            </a:r>
            <a:r>
              <a:rPr lang="en-US" altLang="zh-CN" sz="2000" b="1" dirty="0">
                <a:latin typeface="仿宋" panose="02010609060101010101" pitchFamily="49" charset="-122"/>
                <a:ea typeface="仿宋" panose="02010609060101010101" pitchFamily="49" charset="-122"/>
              </a:rPr>
              <a:t>(</a:t>
            </a:r>
            <a:r>
              <a:rPr lang="en-US" altLang="zh-CN" dirty="0">
                <a:latin typeface="DejaVu Sans Mono" panose="020B0609030804020204" pitchFamily="49" charset="0"/>
                <a:ea typeface="DejaVu Sans Mono" panose="020B0609030804020204" pitchFamily="49" charset="0"/>
                <a:cs typeface="DejaVu Sans Mono" panose="020B0609030804020204" pitchFamily="49" charset="0"/>
              </a:rPr>
              <a:t>Experience</a:t>
            </a:r>
            <a:r>
              <a:rPr lang="en-US" altLang="zh-CN" sz="2000" b="1" dirty="0">
                <a:latin typeface="仿宋" panose="02010609060101010101" pitchFamily="49" charset="-122"/>
                <a:ea typeface="仿宋" panose="02010609060101010101" pitchFamily="49" charset="-122"/>
              </a:rPr>
              <a:t>)</a:t>
            </a:r>
            <a:endParaRPr lang="zh-CN" altLang="en-US" sz="2000" b="1" dirty="0">
              <a:latin typeface="仿宋" panose="02010609060101010101" pitchFamily="49" charset="-122"/>
              <a:ea typeface="仿宋" panose="02010609060101010101" pitchFamily="49" charset="-122"/>
            </a:endParaRPr>
          </a:p>
          <a:p>
            <a:endParaRPr lang="zh-CN" altLang="en-US" dirty="0"/>
          </a:p>
        </p:txBody>
      </p:sp>
    </p:spTree>
    <p:extLst>
      <p:ext uri="{BB962C8B-B14F-4D97-AF65-F5344CB8AC3E}">
        <p14:creationId xmlns:p14="http://schemas.microsoft.com/office/powerpoint/2010/main" val="2831149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55EF6E63-5DDA-4F0F-BD06-B69EA74E64C1}"/>
              </a:ext>
            </a:extLst>
          </p:cNvPr>
          <p:cNvSpPr txBox="1"/>
          <p:nvPr/>
        </p:nvSpPr>
        <p:spPr>
          <a:xfrm>
            <a:off x="3357513" y="3044279"/>
            <a:ext cx="5476973" cy="769441"/>
          </a:xfrm>
          <a:prstGeom prst="rect">
            <a:avLst/>
          </a:prstGeom>
          <a:noFill/>
        </p:spPr>
        <p:txBody>
          <a:bodyPr wrap="square" rtlCol="0">
            <a:spAutoFit/>
          </a:bodyPr>
          <a:lstStyle/>
          <a:p>
            <a:r>
              <a:rPr lang="zh-CN" altLang="en-US" sz="4400" b="1" dirty="0">
                <a:latin typeface="仿宋" panose="02010609060101010101" pitchFamily="49" charset="-122"/>
                <a:ea typeface="仿宋" panose="02010609060101010101" pitchFamily="49" charset="-122"/>
              </a:rPr>
              <a:t>感谢观看！</a:t>
            </a:r>
            <a:r>
              <a:rPr lang="en-US" altLang="zh-CN" sz="4400" b="1" dirty="0">
                <a:latin typeface="仿宋" panose="02010609060101010101" pitchFamily="49" charset="-122"/>
                <a:ea typeface="仿宋" panose="02010609060101010101" pitchFamily="49" charset="-122"/>
              </a:rPr>
              <a:t>(</a:t>
            </a:r>
            <a:r>
              <a:rPr lang="en-US" altLang="zh-CN" sz="4000" dirty="0">
                <a:latin typeface="DejaVu Sans Mono" panose="020B0609030804020204" pitchFamily="49" charset="0"/>
                <a:ea typeface="DejaVu Sans Mono" panose="020B0609030804020204" pitchFamily="49" charset="0"/>
                <a:cs typeface="DejaVu Sans Mono" panose="020B0609030804020204" pitchFamily="49" charset="0"/>
              </a:rPr>
              <a:t>Thanks</a:t>
            </a:r>
            <a:r>
              <a:rPr lang="en-US" altLang="zh-CN" sz="4400" b="1" dirty="0">
                <a:latin typeface="仿宋" panose="02010609060101010101" pitchFamily="49" charset="-122"/>
                <a:ea typeface="仿宋" panose="02010609060101010101" pitchFamily="49" charset="-122"/>
              </a:rPr>
              <a:t>)</a:t>
            </a:r>
            <a:endParaRPr lang="zh-CN" altLang="en-US" sz="4400" b="1" dirty="0">
              <a:latin typeface="仿宋" panose="02010609060101010101" pitchFamily="49" charset="-122"/>
              <a:ea typeface="仿宋" panose="02010609060101010101" pitchFamily="49" charset="-122"/>
            </a:endParaRPr>
          </a:p>
        </p:txBody>
      </p:sp>
      <p:sp>
        <p:nvSpPr>
          <p:cNvPr id="5" name="文本框 4">
            <a:extLst>
              <a:ext uri="{FF2B5EF4-FFF2-40B4-BE49-F238E27FC236}">
                <a16:creationId xmlns:a16="http://schemas.microsoft.com/office/drawing/2014/main" id="{DD86024C-6FF4-4F80-A7DF-B291357386EE}"/>
              </a:ext>
            </a:extLst>
          </p:cNvPr>
          <p:cNvSpPr txBox="1"/>
          <p:nvPr/>
        </p:nvSpPr>
        <p:spPr>
          <a:xfrm>
            <a:off x="10256363" y="6208295"/>
            <a:ext cx="1621212" cy="369332"/>
          </a:xfrm>
          <a:prstGeom prst="rect">
            <a:avLst/>
          </a:prstGeom>
          <a:noFill/>
        </p:spPr>
        <p:txBody>
          <a:bodyPr wrap="square" rtlCol="0">
            <a:spAutoFit/>
          </a:bodyPr>
          <a:lstStyle/>
          <a:p>
            <a:r>
              <a:rPr lang="zh-CN" altLang="en-US" dirty="0">
                <a:latin typeface="仿宋" panose="02010609060101010101" pitchFamily="49" charset="-122"/>
                <a:ea typeface="仿宋" panose="02010609060101010101" pitchFamily="49" charset="-122"/>
                <a:hlinkClick r:id="rId2"/>
              </a:rPr>
              <a:t>前往项目仓库</a:t>
            </a:r>
            <a:endParaRPr lang="zh-CN" altLang="en-US" dirty="0">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38875068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F2088B07-96EB-41DF-A015-D4D47BF1C50D}"/>
              </a:ext>
            </a:extLst>
          </p:cNvPr>
          <p:cNvGrpSpPr/>
          <p:nvPr/>
        </p:nvGrpSpPr>
        <p:grpSpPr>
          <a:xfrm>
            <a:off x="1442298" y="1254796"/>
            <a:ext cx="8616099" cy="820132"/>
            <a:chOff x="1442298" y="1254796"/>
            <a:chExt cx="8616099" cy="820132"/>
          </a:xfrm>
        </p:grpSpPr>
        <p:sp>
          <p:nvSpPr>
            <p:cNvPr id="5" name="矩形 4">
              <a:extLst>
                <a:ext uri="{FF2B5EF4-FFF2-40B4-BE49-F238E27FC236}">
                  <a16:creationId xmlns:a16="http://schemas.microsoft.com/office/drawing/2014/main" id="{1DAEAFD4-CCFA-450B-8E84-4F5C37789572}"/>
                </a:ext>
              </a:extLst>
            </p:cNvPr>
            <p:cNvSpPr/>
            <p:nvPr/>
          </p:nvSpPr>
          <p:spPr>
            <a:xfrm>
              <a:off x="1442298" y="1254796"/>
              <a:ext cx="8616099" cy="820132"/>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DF6FB4F3-1F69-4AC1-A349-10332957BCD2}"/>
                </a:ext>
              </a:extLst>
            </p:cNvPr>
            <p:cNvSpPr txBox="1"/>
            <p:nvPr/>
          </p:nvSpPr>
          <p:spPr>
            <a:xfrm>
              <a:off x="1442298" y="1341696"/>
              <a:ext cx="8616099" cy="646331"/>
            </a:xfrm>
            <a:prstGeom prst="rect">
              <a:avLst/>
            </a:prstGeom>
            <a:noFill/>
          </p:spPr>
          <p:txBody>
            <a:bodyPr wrap="square" rtlCol="0">
              <a:spAutoFit/>
            </a:bodyPr>
            <a:lstStyle/>
            <a:p>
              <a:r>
                <a:rPr lang="en-US" altLang="zh-CN" dirty="0">
                  <a:solidFill>
                    <a:schemeClr val="bg1"/>
                  </a:solidFill>
                </a:rPr>
                <a:t>PostinTo </a:t>
              </a:r>
              <a:r>
                <a:rPr lang="zh-CN" altLang="en-US" dirty="0">
                  <a:solidFill>
                    <a:schemeClr val="bg1"/>
                  </a:solidFill>
                  <a:latin typeface="仿宋" panose="02010609060101010101" pitchFamily="49" charset="-122"/>
                  <a:ea typeface="仿宋" panose="02010609060101010101" pitchFamily="49" charset="-122"/>
                </a:rPr>
                <a:t>是一款客户端使用 </a:t>
              </a:r>
              <a:r>
                <a:rPr lang="en-US" altLang="zh-CN" dirty="0">
                  <a:solidFill>
                    <a:schemeClr val="bg1"/>
                  </a:solidFill>
                </a:rPr>
                <a:t>Qt + Felgo </a:t>
              </a:r>
              <a:r>
                <a:rPr lang="zh-CN" altLang="en-US" dirty="0">
                  <a:solidFill>
                    <a:schemeClr val="bg1"/>
                  </a:solidFill>
                  <a:latin typeface="仿宋" panose="02010609060101010101" pitchFamily="49" charset="-122"/>
                  <a:ea typeface="仿宋" panose="02010609060101010101" pitchFamily="49" charset="-122"/>
                </a:rPr>
                <a:t>开发，服务端使用 </a:t>
              </a:r>
              <a:r>
                <a:rPr lang="en-US" altLang="zh-CN" dirty="0">
                  <a:solidFill>
                    <a:schemeClr val="bg1"/>
                  </a:solidFill>
                </a:rPr>
                <a:t>Golang </a:t>
              </a:r>
              <a:r>
                <a:rPr lang="zh-CN" altLang="en-US" dirty="0">
                  <a:solidFill>
                    <a:schemeClr val="bg1"/>
                  </a:solidFill>
                  <a:latin typeface="仿宋" panose="02010609060101010101" pitchFamily="49" charset="-122"/>
                  <a:ea typeface="仿宋" panose="02010609060101010101" pitchFamily="49" charset="-122"/>
                </a:rPr>
                <a:t>开发的跨多端</a:t>
              </a:r>
              <a:r>
                <a:rPr lang="zh-CN" altLang="en-US" dirty="0">
                  <a:solidFill>
                    <a:schemeClr val="bg1"/>
                  </a:solidFill>
                </a:rPr>
                <a:t>（</a:t>
              </a:r>
              <a:r>
                <a:rPr lang="en-US" altLang="zh-CN" dirty="0">
                  <a:solidFill>
                    <a:schemeClr val="bg1"/>
                  </a:solidFill>
                </a:rPr>
                <a:t>Windows, linux, MacOS, Android, ios</a:t>
              </a:r>
              <a:r>
                <a:rPr lang="zh-CN" altLang="en-US" dirty="0">
                  <a:solidFill>
                    <a:schemeClr val="bg1"/>
                  </a:solidFill>
                </a:rPr>
                <a:t>）</a:t>
              </a:r>
              <a:r>
                <a:rPr lang="zh-CN" altLang="en-US" dirty="0">
                  <a:solidFill>
                    <a:schemeClr val="bg1"/>
                  </a:solidFill>
                  <a:latin typeface="仿宋" panose="02010609060101010101" pitchFamily="49" charset="-122"/>
                  <a:ea typeface="仿宋" panose="02010609060101010101" pitchFamily="49" charset="-122"/>
                </a:rPr>
                <a:t>的聊天室应用</a:t>
              </a:r>
            </a:p>
          </p:txBody>
        </p:sp>
      </p:grpSp>
      <p:sp>
        <p:nvSpPr>
          <p:cNvPr id="6" name="文本框 5">
            <a:extLst>
              <a:ext uri="{FF2B5EF4-FFF2-40B4-BE49-F238E27FC236}">
                <a16:creationId xmlns:a16="http://schemas.microsoft.com/office/drawing/2014/main" id="{F694E9FD-D6BC-4413-A984-9980D780C2DE}"/>
              </a:ext>
            </a:extLst>
          </p:cNvPr>
          <p:cNvSpPr txBox="1"/>
          <p:nvPr/>
        </p:nvSpPr>
        <p:spPr>
          <a:xfrm>
            <a:off x="1442299" y="3167406"/>
            <a:ext cx="8616099" cy="2031325"/>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t>用户注册、登录</a:t>
            </a:r>
            <a:endParaRPr lang="en-US" altLang="zh-CN" dirty="0"/>
          </a:p>
          <a:p>
            <a:endParaRPr lang="en-US" altLang="zh-CN" dirty="0"/>
          </a:p>
          <a:p>
            <a:pPr marL="285750" indent="-285750">
              <a:buFont typeface="Arial" panose="020B0604020202020204" pitchFamily="34" charset="0"/>
              <a:buChar char="•"/>
            </a:pPr>
            <a:r>
              <a:rPr lang="zh-CN" altLang="en-US" dirty="0"/>
              <a:t>创建</a:t>
            </a:r>
            <a:r>
              <a:rPr lang="en-US" altLang="zh-CN" dirty="0"/>
              <a:t>/</a:t>
            </a:r>
            <a:r>
              <a:rPr lang="zh-CN" altLang="en-US" dirty="0"/>
              <a:t>加入聊天室</a:t>
            </a:r>
            <a:endParaRPr lang="en-US" altLang="zh-CN" dirty="0"/>
          </a:p>
          <a:p>
            <a:endParaRPr lang="en-US" altLang="zh-CN" dirty="0"/>
          </a:p>
          <a:p>
            <a:pPr marL="285750" indent="-285750">
              <a:buFont typeface="Arial" panose="020B0604020202020204" pitchFamily="34" charset="0"/>
              <a:buChar char="•"/>
            </a:pPr>
            <a:r>
              <a:rPr lang="zh-CN" altLang="en-US" dirty="0"/>
              <a:t>群聊</a:t>
            </a:r>
            <a:endParaRPr lang="en-US" altLang="zh-CN" dirty="0"/>
          </a:p>
          <a:p>
            <a:endParaRPr lang="en-US" altLang="zh-CN" dirty="0"/>
          </a:p>
          <a:p>
            <a:pPr marL="285750" indent="-285750">
              <a:buFont typeface="Arial" panose="020B0604020202020204" pitchFamily="34" charset="0"/>
              <a:buChar char="•"/>
            </a:pPr>
            <a:r>
              <a:rPr lang="zh-CN" altLang="en-US" dirty="0"/>
              <a:t>查看聊天室成员</a:t>
            </a:r>
          </a:p>
        </p:txBody>
      </p:sp>
      <p:grpSp>
        <p:nvGrpSpPr>
          <p:cNvPr id="7" name="组合 6">
            <a:extLst>
              <a:ext uri="{FF2B5EF4-FFF2-40B4-BE49-F238E27FC236}">
                <a16:creationId xmlns:a16="http://schemas.microsoft.com/office/drawing/2014/main" id="{5239CBF9-90FB-4AB0-84D7-D43F09E2C37A}"/>
              </a:ext>
            </a:extLst>
          </p:cNvPr>
          <p:cNvGrpSpPr/>
          <p:nvPr/>
        </p:nvGrpSpPr>
        <p:grpSpPr>
          <a:xfrm>
            <a:off x="0" y="90809"/>
            <a:ext cx="12192000" cy="757604"/>
            <a:chOff x="0" y="90809"/>
            <a:chExt cx="12192000" cy="757604"/>
          </a:xfrm>
        </p:grpSpPr>
        <p:cxnSp>
          <p:nvCxnSpPr>
            <p:cNvPr id="8" name="直接连接符 7">
              <a:extLst>
                <a:ext uri="{FF2B5EF4-FFF2-40B4-BE49-F238E27FC236}">
                  <a16:creationId xmlns:a16="http://schemas.microsoft.com/office/drawing/2014/main" id="{9D483573-592D-4594-B481-C4F4F9AFAFEB}"/>
                </a:ext>
              </a:extLst>
            </p:cNvPr>
            <p:cNvCxnSpPr>
              <a:cxnSpLocks/>
            </p:cNvCxnSpPr>
            <p:nvPr/>
          </p:nvCxnSpPr>
          <p:spPr>
            <a:xfrm>
              <a:off x="0" y="848413"/>
              <a:ext cx="12192000" cy="0"/>
            </a:xfrm>
            <a:prstGeom prst="line">
              <a:avLst/>
            </a:prstGeom>
            <a:ln w="19050"/>
          </p:spPr>
          <p:style>
            <a:lnRef idx="1">
              <a:schemeClr val="dk1"/>
            </a:lnRef>
            <a:fillRef idx="0">
              <a:schemeClr val="dk1"/>
            </a:fillRef>
            <a:effectRef idx="0">
              <a:schemeClr val="dk1"/>
            </a:effectRef>
            <a:fontRef idx="minor">
              <a:schemeClr val="tx1"/>
            </a:fontRef>
          </p:style>
        </p:cxnSp>
        <p:grpSp>
          <p:nvGrpSpPr>
            <p:cNvPr id="9" name="组合 8">
              <a:extLst>
                <a:ext uri="{FF2B5EF4-FFF2-40B4-BE49-F238E27FC236}">
                  <a16:creationId xmlns:a16="http://schemas.microsoft.com/office/drawing/2014/main" id="{95BC7B9E-80D6-449B-88BB-7857D7A0B380}"/>
                </a:ext>
              </a:extLst>
            </p:cNvPr>
            <p:cNvGrpSpPr/>
            <p:nvPr/>
          </p:nvGrpSpPr>
          <p:grpSpPr>
            <a:xfrm>
              <a:off x="166147" y="90809"/>
              <a:ext cx="2793868" cy="682265"/>
              <a:chOff x="241562" y="1438842"/>
              <a:chExt cx="2793868" cy="682265"/>
            </a:xfrm>
          </p:grpSpPr>
          <p:pic>
            <p:nvPicPr>
              <p:cNvPr id="10" name="图片 9">
                <a:extLst>
                  <a:ext uri="{FF2B5EF4-FFF2-40B4-BE49-F238E27FC236}">
                    <a16:creationId xmlns:a16="http://schemas.microsoft.com/office/drawing/2014/main" id="{25E7728A-CBFC-40FF-9CE2-7E1991D74C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1562" y="1438842"/>
                <a:ext cx="682265" cy="682265"/>
              </a:xfrm>
              <a:prstGeom prst="rect">
                <a:avLst/>
              </a:prstGeom>
            </p:spPr>
          </p:pic>
          <p:sp>
            <p:nvSpPr>
              <p:cNvPr id="11" name="文本框 10">
                <a:extLst>
                  <a:ext uri="{FF2B5EF4-FFF2-40B4-BE49-F238E27FC236}">
                    <a16:creationId xmlns:a16="http://schemas.microsoft.com/office/drawing/2014/main" id="{00BF6FA5-281E-402B-BC4C-30E6F0ECC52A}"/>
                  </a:ext>
                </a:extLst>
              </p:cNvPr>
              <p:cNvSpPr txBox="1"/>
              <p:nvPr/>
            </p:nvSpPr>
            <p:spPr>
              <a:xfrm>
                <a:off x="1238445" y="1595308"/>
                <a:ext cx="1796985" cy="369332"/>
              </a:xfrm>
              <a:prstGeom prst="rect">
                <a:avLst/>
              </a:prstGeom>
              <a:noFill/>
            </p:spPr>
            <p:txBody>
              <a:bodyPr wrap="square" rtlCol="0">
                <a:spAutoFit/>
              </a:bodyPr>
              <a:lstStyle/>
              <a:p>
                <a:r>
                  <a:rPr lang="en-US" altLang="zh-CN" dirty="0">
                    <a:solidFill>
                      <a:srgbClr val="00B0F0"/>
                    </a:solidFill>
                    <a:latin typeface="Moonstreet" panose="02000500000000000000" pitchFamily="2" charset="0"/>
                  </a:rPr>
                  <a:t>POSTINGMAN</a:t>
                </a:r>
                <a:endParaRPr lang="zh-CN" altLang="en-US" dirty="0">
                  <a:solidFill>
                    <a:srgbClr val="00B0F0"/>
                  </a:solidFill>
                  <a:latin typeface="Moonstreet" panose="02000500000000000000" pitchFamily="2" charset="0"/>
                </a:endParaRPr>
              </a:p>
            </p:txBody>
          </p:sp>
        </p:grpSp>
      </p:grpSp>
      <p:sp>
        <p:nvSpPr>
          <p:cNvPr id="12" name="文本框 11">
            <a:extLst>
              <a:ext uri="{FF2B5EF4-FFF2-40B4-BE49-F238E27FC236}">
                <a16:creationId xmlns:a16="http://schemas.microsoft.com/office/drawing/2014/main" id="{1CC87698-A471-4C1E-A697-4D51EE03B5E9}"/>
              </a:ext>
            </a:extLst>
          </p:cNvPr>
          <p:cNvSpPr txBox="1"/>
          <p:nvPr/>
        </p:nvSpPr>
        <p:spPr>
          <a:xfrm>
            <a:off x="1316801" y="2407954"/>
            <a:ext cx="992766" cy="738664"/>
          </a:xfrm>
          <a:prstGeom prst="rect">
            <a:avLst/>
          </a:prstGeom>
          <a:noFill/>
        </p:spPr>
        <p:txBody>
          <a:bodyPr wrap="square" rtlCol="0">
            <a:spAutoFit/>
          </a:bodyPr>
          <a:lstStyle/>
          <a:p>
            <a:r>
              <a:rPr lang="zh-CN" altLang="en-US" sz="2400" b="1" dirty="0">
                <a:latin typeface="仿宋" panose="02010609060101010101" pitchFamily="49" charset="-122"/>
                <a:ea typeface="仿宋" panose="02010609060101010101" pitchFamily="49" charset="-122"/>
              </a:rPr>
              <a:t>功能</a:t>
            </a:r>
            <a:r>
              <a:rPr lang="zh-CN" altLang="en-US" dirty="0"/>
              <a:t>：</a:t>
            </a:r>
            <a:endParaRPr lang="en-US" altLang="zh-CN" dirty="0"/>
          </a:p>
          <a:p>
            <a:endParaRPr lang="zh-CN" altLang="en-US" dirty="0"/>
          </a:p>
        </p:txBody>
      </p:sp>
      <p:sp>
        <p:nvSpPr>
          <p:cNvPr id="13" name="文本框 12">
            <a:extLst>
              <a:ext uri="{FF2B5EF4-FFF2-40B4-BE49-F238E27FC236}">
                <a16:creationId xmlns:a16="http://schemas.microsoft.com/office/drawing/2014/main" id="{35FB0AC9-FD92-4136-905E-75404A7AEF0B}"/>
              </a:ext>
            </a:extLst>
          </p:cNvPr>
          <p:cNvSpPr txBox="1"/>
          <p:nvPr/>
        </p:nvSpPr>
        <p:spPr>
          <a:xfrm>
            <a:off x="9473939" y="250965"/>
            <a:ext cx="3497344" cy="369332"/>
          </a:xfrm>
          <a:prstGeom prst="rect">
            <a:avLst/>
          </a:prstGeom>
          <a:noFill/>
        </p:spPr>
        <p:txBody>
          <a:bodyPr wrap="square" rtlCol="0">
            <a:spAutoFit/>
          </a:bodyPr>
          <a:lstStyle/>
          <a:p>
            <a:r>
              <a:rPr kumimoji="1" lang="zh-CN" altLang="en-US" b="1" dirty="0">
                <a:latin typeface="仿宋" panose="02010609060101010101" pitchFamily="49" charset="-122"/>
                <a:ea typeface="仿宋" panose="02010609060101010101" pitchFamily="49" charset="-122"/>
              </a:rPr>
              <a:t>项目介绍</a:t>
            </a:r>
            <a:r>
              <a:rPr kumimoji="1" lang="en-US" altLang="zh-CN" dirty="0"/>
              <a:t>(</a:t>
            </a:r>
            <a:r>
              <a:rPr kumimoji="1" lang="en-US" altLang="zh-CN" dirty="0">
                <a:latin typeface="DejaVu Sans Mono" panose="020B0609030804020204" pitchFamily="49" charset="0"/>
                <a:ea typeface="DejaVu Sans Mono" panose="020B0609030804020204" pitchFamily="49" charset="0"/>
                <a:cs typeface="DejaVu Sans Mono" panose="020B0609030804020204" pitchFamily="49" charset="0"/>
              </a:rPr>
              <a:t>Introduce</a:t>
            </a:r>
            <a:r>
              <a:rPr kumimoji="1" lang="en-US" altLang="zh-CN" dirty="0"/>
              <a:t>)</a:t>
            </a:r>
            <a:endParaRPr lang="zh-CN" altLang="en-US" dirty="0"/>
          </a:p>
        </p:txBody>
      </p:sp>
    </p:spTree>
    <p:extLst>
      <p:ext uri="{BB962C8B-B14F-4D97-AF65-F5344CB8AC3E}">
        <p14:creationId xmlns:p14="http://schemas.microsoft.com/office/powerpoint/2010/main" val="30141076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F59C2D94-A7E5-470E-A995-4DB56E323677}"/>
              </a:ext>
            </a:extLst>
          </p:cNvPr>
          <p:cNvSpPr>
            <a:spLocks noGrp="1"/>
          </p:cNvSpPr>
          <p:nvPr>
            <p:ph type="title"/>
          </p:nvPr>
        </p:nvSpPr>
        <p:spPr>
          <a:xfrm>
            <a:off x="1289514" y="2002631"/>
            <a:ext cx="9612971" cy="2852737"/>
          </a:xfrm>
        </p:spPr>
        <p:txBody>
          <a:bodyPr/>
          <a:lstStyle/>
          <a:p>
            <a:pPr algn="ctr"/>
            <a:r>
              <a:rPr kumimoji="1" lang="zh-CN" altLang="en-US" b="1" dirty="0">
                <a:latin typeface="仿宋" panose="02010609060101010101" pitchFamily="49" charset="-122"/>
                <a:ea typeface="仿宋" panose="02010609060101010101" pitchFamily="49" charset="-122"/>
              </a:rPr>
              <a:t>客户端界面展示</a:t>
            </a:r>
            <a:r>
              <a:rPr kumimoji="1" lang="en-US" altLang="zh-CN" b="1" dirty="0">
                <a:latin typeface="仿宋" panose="02010609060101010101" pitchFamily="49" charset="-122"/>
                <a:ea typeface="仿宋" panose="02010609060101010101" pitchFamily="49" charset="-122"/>
              </a:rPr>
              <a:t>(</a:t>
            </a:r>
            <a:r>
              <a:rPr kumimoji="1" lang="en-US" altLang="zh-CN" sz="4000" dirty="0">
                <a:latin typeface="DejaVu Sans Mono" panose="020B0609030804020204" pitchFamily="49" charset="0"/>
                <a:ea typeface="DejaVu Sans Mono" panose="020B0609030804020204" pitchFamily="49" charset="0"/>
                <a:cs typeface="DejaVu Sans Mono" panose="020B0609030804020204" pitchFamily="49" charset="0"/>
              </a:rPr>
              <a:t>App display</a:t>
            </a:r>
            <a:r>
              <a:rPr kumimoji="1" lang="en-US" altLang="zh-CN" b="1" dirty="0">
                <a:latin typeface="仿宋" panose="02010609060101010101" pitchFamily="49" charset="-122"/>
                <a:ea typeface="仿宋" panose="02010609060101010101" pitchFamily="49" charset="-122"/>
              </a:rPr>
              <a:t>)</a:t>
            </a:r>
            <a:endParaRPr lang="zh-CN" altLang="en-US" b="1" dirty="0">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29958483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id="{E76C7B17-F970-4970-959E-9678AADF27C1}"/>
              </a:ext>
            </a:extLst>
          </p:cNvPr>
          <p:cNvSpPr/>
          <p:nvPr/>
        </p:nvSpPr>
        <p:spPr>
          <a:xfrm>
            <a:off x="6095999" y="848412"/>
            <a:ext cx="6096000" cy="6009588"/>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2C9563F3-DF33-43EC-831D-3006AF0364D1}"/>
              </a:ext>
            </a:extLst>
          </p:cNvPr>
          <p:cNvSpPr/>
          <p:nvPr/>
        </p:nvSpPr>
        <p:spPr>
          <a:xfrm>
            <a:off x="0" y="848413"/>
            <a:ext cx="6096000" cy="6009587"/>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 name="组合 2">
            <a:extLst>
              <a:ext uri="{FF2B5EF4-FFF2-40B4-BE49-F238E27FC236}">
                <a16:creationId xmlns:a16="http://schemas.microsoft.com/office/drawing/2014/main" id="{46092871-E440-48B2-94A2-C5956CD9BD5B}"/>
              </a:ext>
            </a:extLst>
          </p:cNvPr>
          <p:cNvGrpSpPr/>
          <p:nvPr/>
        </p:nvGrpSpPr>
        <p:grpSpPr>
          <a:xfrm>
            <a:off x="0" y="90809"/>
            <a:ext cx="12192000" cy="757604"/>
            <a:chOff x="0" y="90809"/>
            <a:chExt cx="12192000" cy="757604"/>
          </a:xfrm>
        </p:grpSpPr>
        <p:cxnSp>
          <p:nvCxnSpPr>
            <p:cNvPr id="4" name="直接连接符 3">
              <a:extLst>
                <a:ext uri="{FF2B5EF4-FFF2-40B4-BE49-F238E27FC236}">
                  <a16:creationId xmlns:a16="http://schemas.microsoft.com/office/drawing/2014/main" id="{46B58D92-3D58-4819-81B7-17BF922F79F4}"/>
                </a:ext>
              </a:extLst>
            </p:cNvPr>
            <p:cNvCxnSpPr>
              <a:cxnSpLocks/>
            </p:cNvCxnSpPr>
            <p:nvPr/>
          </p:nvCxnSpPr>
          <p:spPr>
            <a:xfrm>
              <a:off x="0" y="848413"/>
              <a:ext cx="12192000" cy="0"/>
            </a:xfrm>
            <a:prstGeom prst="line">
              <a:avLst/>
            </a:prstGeom>
            <a:ln w="19050"/>
          </p:spPr>
          <p:style>
            <a:lnRef idx="1">
              <a:schemeClr val="dk1"/>
            </a:lnRef>
            <a:fillRef idx="0">
              <a:schemeClr val="dk1"/>
            </a:fillRef>
            <a:effectRef idx="0">
              <a:schemeClr val="dk1"/>
            </a:effectRef>
            <a:fontRef idx="minor">
              <a:schemeClr val="tx1"/>
            </a:fontRef>
          </p:style>
        </p:cxnSp>
        <p:grpSp>
          <p:nvGrpSpPr>
            <p:cNvPr id="5" name="组合 4">
              <a:extLst>
                <a:ext uri="{FF2B5EF4-FFF2-40B4-BE49-F238E27FC236}">
                  <a16:creationId xmlns:a16="http://schemas.microsoft.com/office/drawing/2014/main" id="{2913566B-0DB4-4EA4-AC95-4034568A7818}"/>
                </a:ext>
              </a:extLst>
            </p:cNvPr>
            <p:cNvGrpSpPr/>
            <p:nvPr/>
          </p:nvGrpSpPr>
          <p:grpSpPr>
            <a:xfrm>
              <a:off x="166147" y="90809"/>
              <a:ext cx="2793868" cy="682265"/>
              <a:chOff x="241562" y="1438842"/>
              <a:chExt cx="2793868" cy="682265"/>
            </a:xfrm>
          </p:grpSpPr>
          <p:pic>
            <p:nvPicPr>
              <p:cNvPr id="6" name="图片 5">
                <a:extLst>
                  <a:ext uri="{FF2B5EF4-FFF2-40B4-BE49-F238E27FC236}">
                    <a16:creationId xmlns:a16="http://schemas.microsoft.com/office/drawing/2014/main" id="{3CD9491F-E747-4631-B802-166BBC9460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1562" y="1438842"/>
                <a:ext cx="682265" cy="682265"/>
              </a:xfrm>
              <a:prstGeom prst="rect">
                <a:avLst/>
              </a:prstGeom>
            </p:spPr>
          </p:pic>
          <p:sp>
            <p:nvSpPr>
              <p:cNvPr id="7" name="文本框 6">
                <a:extLst>
                  <a:ext uri="{FF2B5EF4-FFF2-40B4-BE49-F238E27FC236}">
                    <a16:creationId xmlns:a16="http://schemas.microsoft.com/office/drawing/2014/main" id="{AF3F47F3-6D38-47C6-9659-2795EDB368F0}"/>
                  </a:ext>
                </a:extLst>
              </p:cNvPr>
              <p:cNvSpPr txBox="1"/>
              <p:nvPr/>
            </p:nvSpPr>
            <p:spPr>
              <a:xfrm>
                <a:off x="1238445" y="1595308"/>
                <a:ext cx="1796985" cy="369332"/>
              </a:xfrm>
              <a:prstGeom prst="rect">
                <a:avLst/>
              </a:prstGeom>
              <a:noFill/>
            </p:spPr>
            <p:txBody>
              <a:bodyPr wrap="square" rtlCol="0">
                <a:spAutoFit/>
              </a:bodyPr>
              <a:lstStyle/>
              <a:p>
                <a:r>
                  <a:rPr lang="en-US" altLang="zh-CN" dirty="0">
                    <a:solidFill>
                      <a:srgbClr val="00B0F0"/>
                    </a:solidFill>
                    <a:latin typeface="Moonstreet" panose="02000500000000000000" pitchFamily="2" charset="0"/>
                  </a:rPr>
                  <a:t>POSTINGMAN</a:t>
                </a:r>
                <a:endParaRPr lang="zh-CN" altLang="en-US" dirty="0">
                  <a:solidFill>
                    <a:srgbClr val="00B0F0"/>
                  </a:solidFill>
                  <a:latin typeface="Moonstreet" panose="02000500000000000000" pitchFamily="2" charset="0"/>
                </a:endParaRPr>
              </a:p>
            </p:txBody>
          </p:sp>
        </p:grpSp>
      </p:grpSp>
      <p:sp>
        <p:nvSpPr>
          <p:cNvPr id="8" name="文本框 7">
            <a:extLst>
              <a:ext uri="{FF2B5EF4-FFF2-40B4-BE49-F238E27FC236}">
                <a16:creationId xmlns:a16="http://schemas.microsoft.com/office/drawing/2014/main" id="{D0988D38-94D6-4CC9-99E6-B0D249CD3D2F}"/>
              </a:ext>
            </a:extLst>
          </p:cNvPr>
          <p:cNvSpPr txBox="1"/>
          <p:nvPr/>
        </p:nvSpPr>
        <p:spPr>
          <a:xfrm>
            <a:off x="8575643" y="247275"/>
            <a:ext cx="3450210" cy="369332"/>
          </a:xfrm>
          <a:prstGeom prst="rect">
            <a:avLst/>
          </a:prstGeom>
          <a:noFill/>
        </p:spPr>
        <p:txBody>
          <a:bodyPr wrap="square" rtlCol="0">
            <a:spAutoFit/>
          </a:bodyPr>
          <a:lstStyle/>
          <a:p>
            <a:r>
              <a:rPr kumimoji="1" lang="zh-CN" altLang="en-US" b="1" dirty="0">
                <a:latin typeface="仿宋" panose="02010609060101010101" pitchFamily="49" charset="-122"/>
                <a:ea typeface="仿宋" panose="02010609060101010101" pitchFamily="49" charset="-122"/>
              </a:rPr>
              <a:t>客户端界面展示</a:t>
            </a:r>
            <a:r>
              <a:rPr kumimoji="1" lang="en-US" altLang="zh-CN" b="1" dirty="0">
                <a:latin typeface="仿宋" panose="02010609060101010101" pitchFamily="49" charset="-122"/>
                <a:ea typeface="仿宋" panose="02010609060101010101" pitchFamily="49" charset="-122"/>
              </a:rPr>
              <a:t>(</a:t>
            </a:r>
            <a:r>
              <a:rPr kumimoji="1" lang="en-US" altLang="zh-CN" dirty="0">
                <a:latin typeface="DejaVu Sans Mono" panose="020B0609030804020204" pitchFamily="49" charset="0"/>
                <a:ea typeface="DejaVu Sans Mono" panose="020B0609030804020204" pitchFamily="49" charset="0"/>
                <a:cs typeface="DejaVu Sans Mono" panose="020B0609030804020204" pitchFamily="49" charset="0"/>
              </a:rPr>
              <a:t>App display</a:t>
            </a:r>
            <a:r>
              <a:rPr kumimoji="1" lang="en-US" altLang="zh-CN" b="1" dirty="0">
                <a:latin typeface="仿宋" panose="02010609060101010101" pitchFamily="49" charset="-122"/>
                <a:ea typeface="仿宋" panose="02010609060101010101" pitchFamily="49" charset="-122"/>
              </a:rPr>
              <a:t>)</a:t>
            </a:r>
            <a:endParaRPr lang="zh-CN" altLang="en-US" dirty="0"/>
          </a:p>
        </p:txBody>
      </p:sp>
      <p:pic>
        <p:nvPicPr>
          <p:cNvPr id="10" name="图片 9">
            <a:extLst>
              <a:ext uri="{FF2B5EF4-FFF2-40B4-BE49-F238E27FC236}">
                <a16:creationId xmlns:a16="http://schemas.microsoft.com/office/drawing/2014/main" id="{4F780676-AF73-46E4-9581-9EBD063EC4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84875" y="1558897"/>
            <a:ext cx="1726249" cy="3740205"/>
          </a:xfrm>
          <a:prstGeom prst="rect">
            <a:avLst/>
          </a:prstGeom>
        </p:spPr>
      </p:pic>
      <p:pic>
        <p:nvPicPr>
          <p:cNvPr id="9" name="图片 8">
            <a:extLst>
              <a:ext uri="{FF2B5EF4-FFF2-40B4-BE49-F238E27FC236}">
                <a16:creationId xmlns:a16="http://schemas.microsoft.com/office/drawing/2014/main" id="{C86E04F0-5BCA-4B09-8C39-B61D2771AEB6}"/>
              </a:ext>
            </a:extLst>
          </p:cNvPr>
          <p:cNvPicPr>
            <a:picLocks noChangeAspect="1"/>
          </p:cNvPicPr>
          <p:nvPr/>
        </p:nvPicPr>
        <p:blipFill rotWithShape="1">
          <a:blip r:embed="rId4">
            <a:extLst>
              <a:ext uri="{28A0092B-C50C-407E-A947-70E740481C1C}">
                <a14:useLocalDpi xmlns:a14="http://schemas.microsoft.com/office/drawing/2010/main" val="0"/>
              </a:ext>
            </a:extLst>
          </a:blip>
          <a:srcRect l="1142" r="-1"/>
          <a:stretch/>
        </p:blipFill>
        <p:spPr>
          <a:xfrm>
            <a:off x="7954953" y="1558897"/>
            <a:ext cx="2052170" cy="3849660"/>
          </a:xfrm>
          <a:prstGeom prst="rect">
            <a:avLst/>
          </a:prstGeom>
        </p:spPr>
      </p:pic>
      <p:sp>
        <p:nvSpPr>
          <p:cNvPr id="13" name="文本框 12">
            <a:extLst>
              <a:ext uri="{FF2B5EF4-FFF2-40B4-BE49-F238E27FC236}">
                <a16:creationId xmlns:a16="http://schemas.microsoft.com/office/drawing/2014/main" id="{4E668F7B-B0E3-4334-9B0E-B0F67795F449}"/>
              </a:ext>
            </a:extLst>
          </p:cNvPr>
          <p:cNvSpPr txBox="1"/>
          <p:nvPr/>
        </p:nvSpPr>
        <p:spPr>
          <a:xfrm>
            <a:off x="1773907" y="5611973"/>
            <a:ext cx="2548185" cy="369332"/>
          </a:xfrm>
          <a:prstGeom prst="rect">
            <a:avLst/>
          </a:prstGeom>
          <a:noFill/>
        </p:spPr>
        <p:txBody>
          <a:bodyPr wrap="square" rtlCol="0">
            <a:spAutoFit/>
          </a:bodyPr>
          <a:lstStyle/>
          <a:p>
            <a:r>
              <a:rPr lang="en-US" altLang="zh-CN" dirty="0">
                <a:latin typeface="Calibri" panose="020F0502020204030204" pitchFamily="34" charset="0"/>
                <a:cs typeface="Calibri" panose="020F0502020204030204" pitchFamily="34" charset="0"/>
              </a:rPr>
              <a:t>Android</a:t>
            </a:r>
            <a:r>
              <a:rPr lang="zh-CN" altLang="en-US" dirty="0">
                <a:latin typeface="仿宋" panose="02010609060101010101" pitchFamily="49" charset="-122"/>
                <a:ea typeface="仿宋" panose="02010609060101010101" pitchFamily="49" charset="-122"/>
              </a:rPr>
              <a:t>移动端登陆界面</a:t>
            </a:r>
          </a:p>
        </p:txBody>
      </p:sp>
      <p:sp>
        <p:nvSpPr>
          <p:cNvPr id="14" name="文本框 13">
            <a:extLst>
              <a:ext uri="{FF2B5EF4-FFF2-40B4-BE49-F238E27FC236}">
                <a16:creationId xmlns:a16="http://schemas.microsoft.com/office/drawing/2014/main" id="{DD72F45F-4854-4E93-B225-FA67FDD56D80}"/>
              </a:ext>
            </a:extLst>
          </p:cNvPr>
          <p:cNvSpPr txBox="1"/>
          <p:nvPr/>
        </p:nvSpPr>
        <p:spPr>
          <a:xfrm>
            <a:off x="7651858" y="5611973"/>
            <a:ext cx="2658359" cy="369332"/>
          </a:xfrm>
          <a:prstGeom prst="rect">
            <a:avLst/>
          </a:prstGeom>
          <a:noFill/>
        </p:spPr>
        <p:txBody>
          <a:bodyPr wrap="square" rtlCol="0">
            <a:spAutoFit/>
          </a:bodyPr>
          <a:lstStyle/>
          <a:p>
            <a:r>
              <a:rPr lang="en-US" altLang="zh-CN" dirty="0">
                <a:latin typeface="Calibri" panose="020F0502020204030204" pitchFamily="34" charset="0"/>
                <a:cs typeface="Calibri" panose="020F0502020204030204" pitchFamily="34" charset="0"/>
              </a:rPr>
              <a:t>Linux PC</a:t>
            </a:r>
            <a:r>
              <a:rPr lang="zh-CN" altLang="en-US" dirty="0">
                <a:latin typeface="仿宋" panose="02010609060101010101" pitchFamily="49" charset="-122"/>
                <a:ea typeface="仿宋" panose="02010609060101010101" pitchFamily="49" charset="-122"/>
              </a:rPr>
              <a:t>端登陆界面</a:t>
            </a:r>
          </a:p>
        </p:txBody>
      </p:sp>
    </p:spTree>
    <p:extLst>
      <p:ext uri="{BB962C8B-B14F-4D97-AF65-F5344CB8AC3E}">
        <p14:creationId xmlns:p14="http://schemas.microsoft.com/office/powerpoint/2010/main" val="30528226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a:extLst>
              <a:ext uri="{FF2B5EF4-FFF2-40B4-BE49-F238E27FC236}">
                <a16:creationId xmlns:a16="http://schemas.microsoft.com/office/drawing/2014/main" id="{9EABC844-DA24-4B2D-9FB7-7438233DBEDF}"/>
              </a:ext>
            </a:extLst>
          </p:cNvPr>
          <p:cNvGrpSpPr/>
          <p:nvPr/>
        </p:nvGrpSpPr>
        <p:grpSpPr>
          <a:xfrm>
            <a:off x="0" y="90809"/>
            <a:ext cx="12192000" cy="757604"/>
            <a:chOff x="0" y="90809"/>
            <a:chExt cx="12192000" cy="757604"/>
          </a:xfrm>
        </p:grpSpPr>
        <p:cxnSp>
          <p:nvCxnSpPr>
            <p:cNvPr id="5" name="直接连接符 4">
              <a:extLst>
                <a:ext uri="{FF2B5EF4-FFF2-40B4-BE49-F238E27FC236}">
                  <a16:creationId xmlns:a16="http://schemas.microsoft.com/office/drawing/2014/main" id="{B8537C1E-E68D-4BED-ACDA-2831D757429B}"/>
                </a:ext>
              </a:extLst>
            </p:cNvPr>
            <p:cNvCxnSpPr>
              <a:cxnSpLocks/>
            </p:cNvCxnSpPr>
            <p:nvPr/>
          </p:nvCxnSpPr>
          <p:spPr>
            <a:xfrm>
              <a:off x="0" y="848413"/>
              <a:ext cx="12192000" cy="0"/>
            </a:xfrm>
            <a:prstGeom prst="line">
              <a:avLst/>
            </a:prstGeom>
            <a:ln w="19050"/>
          </p:spPr>
          <p:style>
            <a:lnRef idx="1">
              <a:schemeClr val="dk1"/>
            </a:lnRef>
            <a:fillRef idx="0">
              <a:schemeClr val="dk1"/>
            </a:fillRef>
            <a:effectRef idx="0">
              <a:schemeClr val="dk1"/>
            </a:effectRef>
            <a:fontRef idx="minor">
              <a:schemeClr val="tx1"/>
            </a:fontRef>
          </p:style>
        </p:cxnSp>
        <p:grpSp>
          <p:nvGrpSpPr>
            <p:cNvPr id="6" name="组合 5">
              <a:extLst>
                <a:ext uri="{FF2B5EF4-FFF2-40B4-BE49-F238E27FC236}">
                  <a16:creationId xmlns:a16="http://schemas.microsoft.com/office/drawing/2014/main" id="{C3E260D8-9BA6-4297-B07C-767F054C7A62}"/>
                </a:ext>
              </a:extLst>
            </p:cNvPr>
            <p:cNvGrpSpPr/>
            <p:nvPr/>
          </p:nvGrpSpPr>
          <p:grpSpPr>
            <a:xfrm>
              <a:off x="166147" y="90809"/>
              <a:ext cx="2793868" cy="682265"/>
              <a:chOff x="241562" y="1438842"/>
              <a:chExt cx="2793868" cy="682265"/>
            </a:xfrm>
          </p:grpSpPr>
          <p:pic>
            <p:nvPicPr>
              <p:cNvPr id="7" name="图片 6">
                <a:extLst>
                  <a:ext uri="{FF2B5EF4-FFF2-40B4-BE49-F238E27FC236}">
                    <a16:creationId xmlns:a16="http://schemas.microsoft.com/office/drawing/2014/main" id="{A4FE09E4-0586-4032-8E21-AF70F76EA5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1562" y="1438842"/>
                <a:ext cx="682265" cy="682265"/>
              </a:xfrm>
              <a:prstGeom prst="rect">
                <a:avLst/>
              </a:prstGeom>
            </p:spPr>
          </p:pic>
          <p:sp>
            <p:nvSpPr>
              <p:cNvPr id="8" name="文本框 7">
                <a:extLst>
                  <a:ext uri="{FF2B5EF4-FFF2-40B4-BE49-F238E27FC236}">
                    <a16:creationId xmlns:a16="http://schemas.microsoft.com/office/drawing/2014/main" id="{654A0A01-3318-4343-B6A9-7152207834ED}"/>
                  </a:ext>
                </a:extLst>
              </p:cNvPr>
              <p:cNvSpPr txBox="1"/>
              <p:nvPr/>
            </p:nvSpPr>
            <p:spPr>
              <a:xfrm>
                <a:off x="1238445" y="1595308"/>
                <a:ext cx="1796985" cy="369332"/>
              </a:xfrm>
              <a:prstGeom prst="rect">
                <a:avLst/>
              </a:prstGeom>
              <a:noFill/>
            </p:spPr>
            <p:txBody>
              <a:bodyPr wrap="square" rtlCol="0">
                <a:spAutoFit/>
              </a:bodyPr>
              <a:lstStyle/>
              <a:p>
                <a:r>
                  <a:rPr lang="en-US" altLang="zh-CN" dirty="0">
                    <a:solidFill>
                      <a:srgbClr val="00B0F0"/>
                    </a:solidFill>
                    <a:latin typeface="Moonstreet" panose="02000500000000000000" pitchFamily="2" charset="0"/>
                  </a:rPr>
                  <a:t>POSTINGMAN</a:t>
                </a:r>
                <a:endParaRPr lang="zh-CN" altLang="en-US" dirty="0">
                  <a:solidFill>
                    <a:srgbClr val="00B0F0"/>
                  </a:solidFill>
                  <a:latin typeface="Moonstreet" panose="02000500000000000000" pitchFamily="2" charset="0"/>
                </a:endParaRPr>
              </a:p>
            </p:txBody>
          </p:sp>
        </p:grpSp>
      </p:grpSp>
      <p:sp>
        <p:nvSpPr>
          <p:cNvPr id="9" name="矩形 8">
            <a:extLst>
              <a:ext uri="{FF2B5EF4-FFF2-40B4-BE49-F238E27FC236}">
                <a16:creationId xmlns:a16="http://schemas.microsoft.com/office/drawing/2014/main" id="{1BF277F7-E94E-4E24-BC65-9ECE10569676}"/>
              </a:ext>
            </a:extLst>
          </p:cNvPr>
          <p:cNvSpPr/>
          <p:nvPr/>
        </p:nvSpPr>
        <p:spPr>
          <a:xfrm>
            <a:off x="6095999" y="848412"/>
            <a:ext cx="6096000" cy="6009588"/>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a:extLst>
              <a:ext uri="{FF2B5EF4-FFF2-40B4-BE49-F238E27FC236}">
                <a16:creationId xmlns:a16="http://schemas.microsoft.com/office/drawing/2014/main" id="{65F1D714-D544-496B-B821-AF791E7790DB}"/>
              </a:ext>
            </a:extLst>
          </p:cNvPr>
          <p:cNvSpPr/>
          <p:nvPr/>
        </p:nvSpPr>
        <p:spPr>
          <a:xfrm>
            <a:off x="0" y="848413"/>
            <a:ext cx="6096000" cy="6009587"/>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a:extLst>
              <a:ext uri="{FF2B5EF4-FFF2-40B4-BE49-F238E27FC236}">
                <a16:creationId xmlns:a16="http://schemas.microsoft.com/office/drawing/2014/main" id="{A1E595CC-99D2-44F3-8420-4687C8327CD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45252" y="1447014"/>
            <a:ext cx="1829525" cy="3963971"/>
          </a:xfrm>
          <a:prstGeom prst="rect">
            <a:avLst/>
          </a:prstGeom>
        </p:spPr>
      </p:pic>
      <p:pic>
        <p:nvPicPr>
          <p:cNvPr id="14" name="图片 13">
            <a:extLst>
              <a:ext uri="{FF2B5EF4-FFF2-40B4-BE49-F238E27FC236}">
                <a16:creationId xmlns:a16="http://schemas.microsoft.com/office/drawing/2014/main" id="{A276D290-A2FA-4BC6-A275-0CC058E1143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23992" y="1447013"/>
            <a:ext cx="2122756" cy="3963967"/>
          </a:xfrm>
          <a:prstGeom prst="rect">
            <a:avLst/>
          </a:prstGeom>
        </p:spPr>
      </p:pic>
      <p:sp>
        <p:nvSpPr>
          <p:cNvPr id="15" name="文本框 14">
            <a:extLst>
              <a:ext uri="{FF2B5EF4-FFF2-40B4-BE49-F238E27FC236}">
                <a16:creationId xmlns:a16="http://schemas.microsoft.com/office/drawing/2014/main" id="{0A8ECF98-A284-41D6-A36B-495E5927DF96}"/>
              </a:ext>
            </a:extLst>
          </p:cNvPr>
          <p:cNvSpPr txBox="1"/>
          <p:nvPr/>
        </p:nvSpPr>
        <p:spPr>
          <a:xfrm>
            <a:off x="1773907" y="5611973"/>
            <a:ext cx="2548185" cy="369332"/>
          </a:xfrm>
          <a:prstGeom prst="rect">
            <a:avLst/>
          </a:prstGeom>
          <a:noFill/>
        </p:spPr>
        <p:txBody>
          <a:bodyPr wrap="square" rtlCol="0">
            <a:spAutoFit/>
          </a:bodyPr>
          <a:lstStyle/>
          <a:p>
            <a:r>
              <a:rPr lang="en-US" altLang="zh-CN" dirty="0">
                <a:latin typeface="Calibri" panose="020F0502020204030204" pitchFamily="34" charset="0"/>
                <a:cs typeface="Calibri" panose="020F0502020204030204" pitchFamily="34" charset="0"/>
              </a:rPr>
              <a:t>Android</a:t>
            </a:r>
            <a:r>
              <a:rPr lang="zh-CN" altLang="en-US" dirty="0">
                <a:latin typeface="仿宋" panose="02010609060101010101" pitchFamily="49" charset="-122"/>
                <a:ea typeface="仿宋" panose="02010609060101010101" pitchFamily="49" charset="-122"/>
              </a:rPr>
              <a:t>移动端主界面</a:t>
            </a:r>
          </a:p>
        </p:txBody>
      </p:sp>
      <p:sp>
        <p:nvSpPr>
          <p:cNvPr id="16" name="文本框 15">
            <a:extLst>
              <a:ext uri="{FF2B5EF4-FFF2-40B4-BE49-F238E27FC236}">
                <a16:creationId xmlns:a16="http://schemas.microsoft.com/office/drawing/2014/main" id="{AF2A3572-6224-4C4A-90FE-2DFD1008D5AB}"/>
              </a:ext>
            </a:extLst>
          </p:cNvPr>
          <p:cNvSpPr txBox="1"/>
          <p:nvPr/>
        </p:nvSpPr>
        <p:spPr>
          <a:xfrm>
            <a:off x="7814819" y="5614998"/>
            <a:ext cx="2658359" cy="369332"/>
          </a:xfrm>
          <a:prstGeom prst="rect">
            <a:avLst/>
          </a:prstGeom>
          <a:noFill/>
        </p:spPr>
        <p:txBody>
          <a:bodyPr wrap="square" rtlCol="0">
            <a:spAutoFit/>
          </a:bodyPr>
          <a:lstStyle/>
          <a:p>
            <a:r>
              <a:rPr lang="en-US" altLang="zh-CN" dirty="0">
                <a:latin typeface="Calibri" panose="020F0502020204030204" pitchFamily="34" charset="0"/>
                <a:cs typeface="Calibri" panose="020F0502020204030204" pitchFamily="34" charset="0"/>
              </a:rPr>
              <a:t>Linux PC</a:t>
            </a:r>
            <a:r>
              <a:rPr lang="zh-CN" altLang="en-US" dirty="0">
                <a:latin typeface="仿宋" panose="02010609060101010101" pitchFamily="49" charset="-122"/>
                <a:ea typeface="仿宋" panose="02010609060101010101" pitchFamily="49" charset="-122"/>
              </a:rPr>
              <a:t>端主界面</a:t>
            </a:r>
          </a:p>
        </p:txBody>
      </p:sp>
    </p:spTree>
    <p:extLst>
      <p:ext uri="{BB962C8B-B14F-4D97-AF65-F5344CB8AC3E}">
        <p14:creationId xmlns:p14="http://schemas.microsoft.com/office/powerpoint/2010/main" val="3694882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a:extLst>
              <a:ext uri="{FF2B5EF4-FFF2-40B4-BE49-F238E27FC236}">
                <a16:creationId xmlns:a16="http://schemas.microsoft.com/office/drawing/2014/main" id="{7F8B33CF-45C3-4A69-89C3-1518C41F5CF2}"/>
              </a:ext>
            </a:extLst>
          </p:cNvPr>
          <p:cNvGrpSpPr/>
          <p:nvPr/>
        </p:nvGrpSpPr>
        <p:grpSpPr>
          <a:xfrm>
            <a:off x="0" y="90809"/>
            <a:ext cx="12192000" cy="757604"/>
            <a:chOff x="0" y="90809"/>
            <a:chExt cx="12192000" cy="757604"/>
          </a:xfrm>
        </p:grpSpPr>
        <p:cxnSp>
          <p:nvCxnSpPr>
            <p:cNvPr id="5" name="直接连接符 4">
              <a:extLst>
                <a:ext uri="{FF2B5EF4-FFF2-40B4-BE49-F238E27FC236}">
                  <a16:creationId xmlns:a16="http://schemas.microsoft.com/office/drawing/2014/main" id="{4E7CA656-657B-49E6-9336-B319F0974E47}"/>
                </a:ext>
              </a:extLst>
            </p:cNvPr>
            <p:cNvCxnSpPr>
              <a:cxnSpLocks/>
            </p:cNvCxnSpPr>
            <p:nvPr/>
          </p:nvCxnSpPr>
          <p:spPr>
            <a:xfrm>
              <a:off x="0" y="848413"/>
              <a:ext cx="12192000" cy="0"/>
            </a:xfrm>
            <a:prstGeom prst="line">
              <a:avLst/>
            </a:prstGeom>
            <a:ln w="19050"/>
          </p:spPr>
          <p:style>
            <a:lnRef idx="1">
              <a:schemeClr val="dk1"/>
            </a:lnRef>
            <a:fillRef idx="0">
              <a:schemeClr val="dk1"/>
            </a:fillRef>
            <a:effectRef idx="0">
              <a:schemeClr val="dk1"/>
            </a:effectRef>
            <a:fontRef idx="minor">
              <a:schemeClr val="tx1"/>
            </a:fontRef>
          </p:style>
        </p:cxnSp>
        <p:grpSp>
          <p:nvGrpSpPr>
            <p:cNvPr id="6" name="组合 5">
              <a:extLst>
                <a:ext uri="{FF2B5EF4-FFF2-40B4-BE49-F238E27FC236}">
                  <a16:creationId xmlns:a16="http://schemas.microsoft.com/office/drawing/2014/main" id="{147A218D-AF55-4F26-BF84-20BDABE06C06}"/>
                </a:ext>
              </a:extLst>
            </p:cNvPr>
            <p:cNvGrpSpPr/>
            <p:nvPr/>
          </p:nvGrpSpPr>
          <p:grpSpPr>
            <a:xfrm>
              <a:off x="166147" y="90809"/>
              <a:ext cx="2793868" cy="682265"/>
              <a:chOff x="241562" y="1438842"/>
              <a:chExt cx="2793868" cy="682265"/>
            </a:xfrm>
          </p:grpSpPr>
          <p:pic>
            <p:nvPicPr>
              <p:cNvPr id="7" name="图片 6">
                <a:extLst>
                  <a:ext uri="{FF2B5EF4-FFF2-40B4-BE49-F238E27FC236}">
                    <a16:creationId xmlns:a16="http://schemas.microsoft.com/office/drawing/2014/main" id="{9511FC2A-0B8A-4DF0-B906-F9B0975213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1562" y="1438842"/>
                <a:ext cx="682265" cy="682265"/>
              </a:xfrm>
              <a:prstGeom prst="rect">
                <a:avLst/>
              </a:prstGeom>
            </p:spPr>
          </p:pic>
          <p:sp>
            <p:nvSpPr>
              <p:cNvPr id="8" name="文本框 7">
                <a:extLst>
                  <a:ext uri="{FF2B5EF4-FFF2-40B4-BE49-F238E27FC236}">
                    <a16:creationId xmlns:a16="http://schemas.microsoft.com/office/drawing/2014/main" id="{44FEFC59-F031-4E1D-ACCE-9B4856C94078}"/>
                  </a:ext>
                </a:extLst>
              </p:cNvPr>
              <p:cNvSpPr txBox="1"/>
              <p:nvPr/>
            </p:nvSpPr>
            <p:spPr>
              <a:xfrm>
                <a:off x="1238445" y="1595308"/>
                <a:ext cx="1796985" cy="369332"/>
              </a:xfrm>
              <a:prstGeom prst="rect">
                <a:avLst/>
              </a:prstGeom>
              <a:noFill/>
            </p:spPr>
            <p:txBody>
              <a:bodyPr wrap="square" rtlCol="0">
                <a:spAutoFit/>
              </a:bodyPr>
              <a:lstStyle/>
              <a:p>
                <a:r>
                  <a:rPr lang="en-US" altLang="zh-CN" dirty="0">
                    <a:solidFill>
                      <a:srgbClr val="00B0F0"/>
                    </a:solidFill>
                    <a:latin typeface="Moonstreet" panose="02000500000000000000" pitchFamily="2" charset="0"/>
                  </a:rPr>
                  <a:t>POSTINGMAN</a:t>
                </a:r>
                <a:endParaRPr lang="zh-CN" altLang="en-US" dirty="0">
                  <a:solidFill>
                    <a:srgbClr val="00B0F0"/>
                  </a:solidFill>
                  <a:latin typeface="Moonstreet" panose="02000500000000000000" pitchFamily="2" charset="0"/>
                </a:endParaRPr>
              </a:p>
            </p:txBody>
          </p:sp>
        </p:grpSp>
      </p:grpSp>
      <p:sp>
        <p:nvSpPr>
          <p:cNvPr id="9" name="矩形 8">
            <a:extLst>
              <a:ext uri="{FF2B5EF4-FFF2-40B4-BE49-F238E27FC236}">
                <a16:creationId xmlns:a16="http://schemas.microsoft.com/office/drawing/2014/main" id="{3540F6C9-F645-442C-A129-38B6C0A23625}"/>
              </a:ext>
            </a:extLst>
          </p:cNvPr>
          <p:cNvSpPr/>
          <p:nvPr/>
        </p:nvSpPr>
        <p:spPr>
          <a:xfrm>
            <a:off x="6095999" y="848412"/>
            <a:ext cx="6096000" cy="6009588"/>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a:extLst>
              <a:ext uri="{FF2B5EF4-FFF2-40B4-BE49-F238E27FC236}">
                <a16:creationId xmlns:a16="http://schemas.microsoft.com/office/drawing/2014/main" id="{B8274A12-0C2E-4565-AF96-1314B82BF1C1}"/>
              </a:ext>
            </a:extLst>
          </p:cNvPr>
          <p:cNvSpPr/>
          <p:nvPr/>
        </p:nvSpPr>
        <p:spPr>
          <a:xfrm>
            <a:off x="0" y="848413"/>
            <a:ext cx="6096000" cy="6009587"/>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a:extLst>
              <a:ext uri="{FF2B5EF4-FFF2-40B4-BE49-F238E27FC236}">
                <a16:creationId xmlns:a16="http://schemas.microsoft.com/office/drawing/2014/main" id="{1FCAC55D-78DC-449B-842B-0F4A9441413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47709" y="1395167"/>
            <a:ext cx="2263826" cy="4228656"/>
          </a:xfrm>
          <a:prstGeom prst="rect">
            <a:avLst/>
          </a:prstGeom>
        </p:spPr>
      </p:pic>
      <p:pic>
        <p:nvPicPr>
          <p:cNvPr id="14" name="图片 13">
            <a:extLst>
              <a:ext uri="{FF2B5EF4-FFF2-40B4-BE49-F238E27FC236}">
                <a16:creationId xmlns:a16="http://schemas.microsoft.com/office/drawing/2014/main" id="{A0E72994-4273-4C60-8DA4-E21EF18F862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51709" y="1395168"/>
            <a:ext cx="2016611" cy="4369322"/>
          </a:xfrm>
          <a:prstGeom prst="rect">
            <a:avLst/>
          </a:prstGeom>
        </p:spPr>
      </p:pic>
      <p:sp>
        <p:nvSpPr>
          <p:cNvPr id="15" name="文本框 14">
            <a:extLst>
              <a:ext uri="{FF2B5EF4-FFF2-40B4-BE49-F238E27FC236}">
                <a16:creationId xmlns:a16="http://schemas.microsoft.com/office/drawing/2014/main" id="{58008C91-FF04-4561-95DB-9AB7A571FC64}"/>
              </a:ext>
            </a:extLst>
          </p:cNvPr>
          <p:cNvSpPr txBox="1"/>
          <p:nvPr/>
        </p:nvSpPr>
        <p:spPr>
          <a:xfrm>
            <a:off x="1773907" y="5824921"/>
            <a:ext cx="2548185" cy="369332"/>
          </a:xfrm>
          <a:prstGeom prst="rect">
            <a:avLst/>
          </a:prstGeom>
          <a:noFill/>
        </p:spPr>
        <p:txBody>
          <a:bodyPr wrap="square" rtlCol="0">
            <a:spAutoFit/>
          </a:bodyPr>
          <a:lstStyle/>
          <a:p>
            <a:r>
              <a:rPr lang="en-US" altLang="zh-CN" dirty="0">
                <a:latin typeface="Calibri" panose="020F0502020204030204" pitchFamily="34" charset="0"/>
                <a:cs typeface="Calibri" panose="020F0502020204030204" pitchFamily="34" charset="0"/>
              </a:rPr>
              <a:t>Android</a:t>
            </a:r>
            <a:r>
              <a:rPr lang="zh-CN" altLang="en-US" dirty="0">
                <a:latin typeface="仿宋" panose="02010609060101010101" pitchFamily="49" charset="-122"/>
                <a:ea typeface="仿宋" panose="02010609060101010101" pitchFamily="49" charset="-122"/>
              </a:rPr>
              <a:t>移动端聊天界面</a:t>
            </a:r>
          </a:p>
        </p:txBody>
      </p:sp>
      <p:sp>
        <p:nvSpPr>
          <p:cNvPr id="16" name="文本框 15">
            <a:extLst>
              <a:ext uri="{FF2B5EF4-FFF2-40B4-BE49-F238E27FC236}">
                <a16:creationId xmlns:a16="http://schemas.microsoft.com/office/drawing/2014/main" id="{8E030DFF-51C1-4F2A-B9DE-84C2F4861919}"/>
              </a:ext>
            </a:extLst>
          </p:cNvPr>
          <p:cNvSpPr txBox="1"/>
          <p:nvPr/>
        </p:nvSpPr>
        <p:spPr>
          <a:xfrm>
            <a:off x="7992537" y="5824921"/>
            <a:ext cx="2658359" cy="369332"/>
          </a:xfrm>
          <a:prstGeom prst="rect">
            <a:avLst/>
          </a:prstGeom>
          <a:noFill/>
        </p:spPr>
        <p:txBody>
          <a:bodyPr wrap="square" rtlCol="0">
            <a:spAutoFit/>
          </a:bodyPr>
          <a:lstStyle/>
          <a:p>
            <a:r>
              <a:rPr lang="en-US" altLang="zh-CN" dirty="0">
                <a:latin typeface="Calibri" panose="020F0502020204030204" pitchFamily="34" charset="0"/>
                <a:cs typeface="Calibri" panose="020F0502020204030204" pitchFamily="34" charset="0"/>
              </a:rPr>
              <a:t>Linux PC</a:t>
            </a:r>
            <a:r>
              <a:rPr lang="zh-CN" altLang="en-US" dirty="0">
                <a:latin typeface="仿宋" panose="02010609060101010101" pitchFamily="49" charset="-122"/>
                <a:ea typeface="仿宋" panose="02010609060101010101" pitchFamily="49" charset="-122"/>
              </a:rPr>
              <a:t>端聊天界面</a:t>
            </a:r>
          </a:p>
        </p:txBody>
      </p:sp>
    </p:spTree>
    <p:extLst>
      <p:ext uri="{BB962C8B-B14F-4D97-AF65-F5344CB8AC3E}">
        <p14:creationId xmlns:p14="http://schemas.microsoft.com/office/powerpoint/2010/main" val="5233948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a:extLst>
              <a:ext uri="{FF2B5EF4-FFF2-40B4-BE49-F238E27FC236}">
                <a16:creationId xmlns:a16="http://schemas.microsoft.com/office/drawing/2014/main" id="{ABD21451-B813-483C-8E3F-1EC7E6C3899B}"/>
              </a:ext>
            </a:extLst>
          </p:cNvPr>
          <p:cNvGrpSpPr/>
          <p:nvPr/>
        </p:nvGrpSpPr>
        <p:grpSpPr>
          <a:xfrm>
            <a:off x="0" y="90809"/>
            <a:ext cx="12192000" cy="757604"/>
            <a:chOff x="0" y="90809"/>
            <a:chExt cx="12192000" cy="757604"/>
          </a:xfrm>
        </p:grpSpPr>
        <p:cxnSp>
          <p:nvCxnSpPr>
            <p:cNvPr id="5" name="直接连接符 4">
              <a:extLst>
                <a:ext uri="{FF2B5EF4-FFF2-40B4-BE49-F238E27FC236}">
                  <a16:creationId xmlns:a16="http://schemas.microsoft.com/office/drawing/2014/main" id="{7FC8CB85-F9D7-406A-9DF8-BFBC83B9F5C2}"/>
                </a:ext>
              </a:extLst>
            </p:cNvPr>
            <p:cNvCxnSpPr>
              <a:cxnSpLocks/>
            </p:cNvCxnSpPr>
            <p:nvPr/>
          </p:nvCxnSpPr>
          <p:spPr>
            <a:xfrm>
              <a:off x="0" y="848413"/>
              <a:ext cx="12192000" cy="0"/>
            </a:xfrm>
            <a:prstGeom prst="line">
              <a:avLst/>
            </a:prstGeom>
            <a:ln w="19050"/>
          </p:spPr>
          <p:style>
            <a:lnRef idx="1">
              <a:schemeClr val="dk1"/>
            </a:lnRef>
            <a:fillRef idx="0">
              <a:schemeClr val="dk1"/>
            </a:fillRef>
            <a:effectRef idx="0">
              <a:schemeClr val="dk1"/>
            </a:effectRef>
            <a:fontRef idx="minor">
              <a:schemeClr val="tx1"/>
            </a:fontRef>
          </p:style>
        </p:cxnSp>
        <p:grpSp>
          <p:nvGrpSpPr>
            <p:cNvPr id="6" name="组合 5">
              <a:extLst>
                <a:ext uri="{FF2B5EF4-FFF2-40B4-BE49-F238E27FC236}">
                  <a16:creationId xmlns:a16="http://schemas.microsoft.com/office/drawing/2014/main" id="{D7661114-7DDA-4857-92B1-7DB4CAC7B719}"/>
                </a:ext>
              </a:extLst>
            </p:cNvPr>
            <p:cNvGrpSpPr/>
            <p:nvPr/>
          </p:nvGrpSpPr>
          <p:grpSpPr>
            <a:xfrm>
              <a:off x="166147" y="90809"/>
              <a:ext cx="2793868" cy="682265"/>
              <a:chOff x="241562" y="1438842"/>
              <a:chExt cx="2793868" cy="682265"/>
            </a:xfrm>
          </p:grpSpPr>
          <p:pic>
            <p:nvPicPr>
              <p:cNvPr id="7" name="图片 6">
                <a:extLst>
                  <a:ext uri="{FF2B5EF4-FFF2-40B4-BE49-F238E27FC236}">
                    <a16:creationId xmlns:a16="http://schemas.microsoft.com/office/drawing/2014/main" id="{DB67DF2A-356D-4229-BD29-F40A495C7F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1562" y="1438842"/>
                <a:ext cx="682265" cy="682265"/>
              </a:xfrm>
              <a:prstGeom prst="rect">
                <a:avLst/>
              </a:prstGeom>
            </p:spPr>
          </p:pic>
          <p:sp>
            <p:nvSpPr>
              <p:cNvPr id="8" name="文本框 7">
                <a:extLst>
                  <a:ext uri="{FF2B5EF4-FFF2-40B4-BE49-F238E27FC236}">
                    <a16:creationId xmlns:a16="http://schemas.microsoft.com/office/drawing/2014/main" id="{E590B3EF-26DE-4F40-B835-483F97D3EFF1}"/>
                  </a:ext>
                </a:extLst>
              </p:cNvPr>
              <p:cNvSpPr txBox="1"/>
              <p:nvPr/>
            </p:nvSpPr>
            <p:spPr>
              <a:xfrm>
                <a:off x="1238445" y="1595308"/>
                <a:ext cx="1796985" cy="369332"/>
              </a:xfrm>
              <a:prstGeom prst="rect">
                <a:avLst/>
              </a:prstGeom>
              <a:noFill/>
            </p:spPr>
            <p:txBody>
              <a:bodyPr wrap="square" rtlCol="0">
                <a:spAutoFit/>
              </a:bodyPr>
              <a:lstStyle/>
              <a:p>
                <a:r>
                  <a:rPr lang="en-US" altLang="zh-CN" dirty="0">
                    <a:solidFill>
                      <a:srgbClr val="00B0F0"/>
                    </a:solidFill>
                    <a:latin typeface="Moonstreet" panose="02000500000000000000" pitchFamily="2" charset="0"/>
                  </a:rPr>
                  <a:t>POSTINGMAN</a:t>
                </a:r>
                <a:endParaRPr lang="zh-CN" altLang="en-US" dirty="0">
                  <a:solidFill>
                    <a:srgbClr val="00B0F0"/>
                  </a:solidFill>
                  <a:latin typeface="Moonstreet" panose="02000500000000000000" pitchFamily="2" charset="0"/>
                </a:endParaRPr>
              </a:p>
            </p:txBody>
          </p:sp>
        </p:grpSp>
      </p:grpSp>
      <p:sp>
        <p:nvSpPr>
          <p:cNvPr id="9" name="矩形 8">
            <a:extLst>
              <a:ext uri="{FF2B5EF4-FFF2-40B4-BE49-F238E27FC236}">
                <a16:creationId xmlns:a16="http://schemas.microsoft.com/office/drawing/2014/main" id="{41729B84-73E9-4CD4-83E1-900A4B36ACAF}"/>
              </a:ext>
            </a:extLst>
          </p:cNvPr>
          <p:cNvSpPr/>
          <p:nvPr/>
        </p:nvSpPr>
        <p:spPr>
          <a:xfrm>
            <a:off x="6095999" y="848412"/>
            <a:ext cx="6096000" cy="6009588"/>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a:extLst>
              <a:ext uri="{FF2B5EF4-FFF2-40B4-BE49-F238E27FC236}">
                <a16:creationId xmlns:a16="http://schemas.microsoft.com/office/drawing/2014/main" id="{05ACEEB9-0BB5-403A-BB49-519891DCCB1C}"/>
              </a:ext>
            </a:extLst>
          </p:cNvPr>
          <p:cNvSpPr/>
          <p:nvPr/>
        </p:nvSpPr>
        <p:spPr>
          <a:xfrm>
            <a:off x="0" y="848413"/>
            <a:ext cx="6096000" cy="6009587"/>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a:extLst>
              <a:ext uri="{FF2B5EF4-FFF2-40B4-BE49-F238E27FC236}">
                <a16:creationId xmlns:a16="http://schemas.microsoft.com/office/drawing/2014/main" id="{041D19E9-D34B-4A53-8F11-9333119D4A9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69113" y="1390455"/>
            <a:ext cx="1981804" cy="4293909"/>
          </a:xfrm>
          <a:prstGeom prst="rect">
            <a:avLst/>
          </a:prstGeom>
        </p:spPr>
      </p:pic>
      <p:pic>
        <p:nvPicPr>
          <p:cNvPr id="14" name="图片 13">
            <a:extLst>
              <a:ext uri="{FF2B5EF4-FFF2-40B4-BE49-F238E27FC236}">
                <a16:creationId xmlns:a16="http://schemas.microsoft.com/office/drawing/2014/main" id="{BBF495DD-9312-48C5-BD8D-C1777ECD4BE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19500" y="1390455"/>
            <a:ext cx="2248999" cy="4202200"/>
          </a:xfrm>
          <a:prstGeom prst="rect">
            <a:avLst/>
          </a:prstGeom>
        </p:spPr>
      </p:pic>
      <p:sp>
        <p:nvSpPr>
          <p:cNvPr id="18" name="文本框 17">
            <a:extLst>
              <a:ext uri="{FF2B5EF4-FFF2-40B4-BE49-F238E27FC236}">
                <a16:creationId xmlns:a16="http://schemas.microsoft.com/office/drawing/2014/main" id="{C63428DE-E760-4BD7-8237-469208577BE1}"/>
              </a:ext>
            </a:extLst>
          </p:cNvPr>
          <p:cNvSpPr txBox="1"/>
          <p:nvPr/>
        </p:nvSpPr>
        <p:spPr>
          <a:xfrm>
            <a:off x="1290735" y="5824921"/>
            <a:ext cx="3514530" cy="369332"/>
          </a:xfrm>
          <a:prstGeom prst="rect">
            <a:avLst/>
          </a:prstGeom>
          <a:noFill/>
        </p:spPr>
        <p:txBody>
          <a:bodyPr wrap="square" rtlCol="0">
            <a:spAutoFit/>
          </a:bodyPr>
          <a:lstStyle/>
          <a:p>
            <a:r>
              <a:rPr lang="en-US" altLang="zh-CN" dirty="0">
                <a:latin typeface="Calibri" panose="020F0502020204030204" pitchFamily="34" charset="0"/>
                <a:cs typeface="Calibri" panose="020F0502020204030204" pitchFamily="34" charset="0"/>
              </a:rPr>
              <a:t>Android</a:t>
            </a:r>
            <a:r>
              <a:rPr lang="zh-CN" altLang="en-US" dirty="0">
                <a:latin typeface="仿宋" panose="02010609060101010101" pitchFamily="49" charset="-122"/>
                <a:ea typeface="仿宋" panose="02010609060101010101" pitchFamily="49" charset="-122"/>
              </a:rPr>
              <a:t>移动端查看房间成员界面</a:t>
            </a:r>
          </a:p>
        </p:txBody>
      </p:sp>
      <p:sp>
        <p:nvSpPr>
          <p:cNvPr id="19" name="文本框 18">
            <a:extLst>
              <a:ext uri="{FF2B5EF4-FFF2-40B4-BE49-F238E27FC236}">
                <a16:creationId xmlns:a16="http://schemas.microsoft.com/office/drawing/2014/main" id="{2B3A55CA-E689-4686-B3BE-511B4C187F56}"/>
              </a:ext>
            </a:extLst>
          </p:cNvPr>
          <p:cNvSpPr txBox="1"/>
          <p:nvPr/>
        </p:nvSpPr>
        <p:spPr>
          <a:xfrm>
            <a:off x="7741892" y="5824921"/>
            <a:ext cx="3159372" cy="369332"/>
          </a:xfrm>
          <a:prstGeom prst="rect">
            <a:avLst/>
          </a:prstGeom>
          <a:noFill/>
        </p:spPr>
        <p:txBody>
          <a:bodyPr wrap="square" rtlCol="0">
            <a:spAutoFit/>
          </a:bodyPr>
          <a:lstStyle/>
          <a:p>
            <a:r>
              <a:rPr lang="en-US" altLang="zh-CN" dirty="0">
                <a:latin typeface="Calibri" panose="020F0502020204030204" pitchFamily="34" charset="0"/>
                <a:cs typeface="Calibri" panose="020F0502020204030204" pitchFamily="34" charset="0"/>
              </a:rPr>
              <a:t>Linux PC</a:t>
            </a:r>
            <a:r>
              <a:rPr lang="zh-CN" altLang="en-US" dirty="0">
                <a:latin typeface="仿宋" panose="02010609060101010101" pitchFamily="49" charset="-122"/>
                <a:ea typeface="仿宋" panose="02010609060101010101" pitchFamily="49" charset="-122"/>
              </a:rPr>
              <a:t>端查看房间成员界面</a:t>
            </a:r>
          </a:p>
        </p:txBody>
      </p:sp>
    </p:spTree>
    <p:extLst>
      <p:ext uri="{BB962C8B-B14F-4D97-AF65-F5344CB8AC3E}">
        <p14:creationId xmlns:p14="http://schemas.microsoft.com/office/powerpoint/2010/main" val="16989938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0A8E6A82-3D99-48D7-9851-1C706B77679C}"/>
              </a:ext>
            </a:extLst>
          </p:cNvPr>
          <p:cNvSpPr txBox="1"/>
          <p:nvPr/>
        </p:nvSpPr>
        <p:spPr>
          <a:xfrm>
            <a:off x="2879888" y="2659559"/>
            <a:ext cx="6432223" cy="769441"/>
          </a:xfrm>
          <a:prstGeom prst="rect">
            <a:avLst/>
          </a:prstGeom>
          <a:noFill/>
        </p:spPr>
        <p:txBody>
          <a:bodyPr wrap="square" rtlCol="0">
            <a:spAutoFit/>
          </a:bodyPr>
          <a:lstStyle/>
          <a:p>
            <a:r>
              <a:rPr lang="zh-CN" altLang="en-US" sz="4400" b="1" dirty="0">
                <a:latin typeface="仿宋" panose="02010609060101010101" pitchFamily="49" charset="-122"/>
                <a:ea typeface="仿宋" panose="02010609060101010101" pitchFamily="49" charset="-122"/>
              </a:rPr>
              <a:t>项目分工</a:t>
            </a:r>
            <a:r>
              <a:rPr lang="en-US" altLang="zh-CN" sz="4400" b="1" dirty="0">
                <a:latin typeface="仿宋" panose="02010609060101010101" pitchFamily="49" charset="-122"/>
                <a:ea typeface="仿宋" panose="02010609060101010101" pitchFamily="49" charset="-122"/>
              </a:rPr>
              <a:t>(</a:t>
            </a:r>
            <a:r>
              <a:rPr lang="en-US" altLang="zh-CN" sz="4000" dirty="0">
                <a:latin typeface="DejaVu Sans Mono" panose="020B0609030804020204" pitchFamily="49" charset="0"/>
                <a:ea typeface="DejaVu Sans Mono" panose="020B0609030804020204" pitchFamily="49" charset="0"/>
                <a:cs typeface="DejaVu Sans Mono" panose="020B0609030804020204" pitchFamily="49" charset="0"/>
              </a:rPr>
              <a:t>Cooperation</a:t>
            </a:r>
            <a:r>
              <a:rPr lang="en-US" altLang="zh-CN" sz="4400" b="1" dirty="0">
                <a:latin typeface="仿宋" panose="02010609060101010101" pitchFamily="49" charset="-122"/>
                <a:ea typeface="仿宋" panose="02010609060101010101" pitchFamily="49" charset="-122"/>
              </a:rPr>
              <a:t>)</a:t>
            </a:r>
            <a:endParaRPr lang="zh-CN" altLang="en-US" sz="4400" b="1" dirty="0">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192797491"/>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1173</Words>
  <Application>Microsoft Office PowerPoint</Application>
  <PresentationFormat>宽屏</PresentationFormat>
  <Paragraphs>98</Paragraphs>
  <Slides>25</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25</vt:i4>
      </vt:variant>
    </vt:vector>
  </HeadingPairs>
  <TitlesOfParts>
    <vt:vector size="36" baseType="lpstr">
      <vt:lpstr>等线</vt:lpstr>
      <vt:lpstr>等线 Light</vt:lpstr>
      <vt:lpstr>仿宋</vt:lpstr>
      <vt:lpstr>Arial</vt:lpstr>
      <vt:lpstr>Calibri</vt:lpstr>
      <vt:lpstr>Candara</vt:lpstr>
      <vt:lpstr>Cascadia Code ExtraLight</vt:lpstr>
      <vt:lpstr>Cascadia Mono</vt:lpstr>
      <vt:lpstr>DejaVu Sans Mono</vt:lpstr>
      <vt:lpstr>Moonstreet</vt:lpstr>
      <vt:lpstr>Office 主题​​</vt:lpstr>
      <vt:lpstr>PowerPoint 演示文稿</vt:lpstr>
      <vt:lpstr>项目介绍(Introduce)</vt:lpstr>
      <vt:lpstr>PowerPoint 演示文稿</vt:lpstr>
      <vt:lpstr>客户端界面展示(App display)</vt:lpstr>
      <vt:lpstr>PowerPoint 演示文稿</vt:lpstr>
      <vt:lpstr>PowerPoint 演示文稿</vt:lpstr>
      <vt:lpstr>PowerPoint 演示文稿</vt:lpstr>
      <vt:lpstr>PowerPoint 演示文稿</vt:lpstr>
      <vt:lpstr>PowerPoint 演示文稿</vt:lpstr>
      <vt:lpstr>PowerPoint 演示文稿</vt:lpstr>
      <vt:lpstr>技术难点的解决(Solutions)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杰文 向</dc:creator>
  <cp:lastModifiedBy>杰文 向</cp:lastModifiedBy>
  <cp:revision>285</cp:revision>
  <dcterms:created xsi:type="dcterms:W3CDTF">2020-07-07T04:03:56Z</dcterms:created>
  <dcterms:modified xsi:type="dcterms:W3CDTF">2020-07-08T13:15:51Z</dcterms:modified>
</cp:coreProperties>
</file>