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2" r:id="rId6"/>
    <p:sldId id="264" r:id="rId7"/>
    <p:sldId id="265" r:id="rId8"/>
    <p:sldId id="273" r:id="rId9"/>
    <p:sldId id="274" r:id="rId10"/>
    <p:sldId id="266" r:id="rId11"/>
    <p:sldId id="267" r:id="rId12"/>
    <p:sldId id="268" r:id="rId13"/>
    <p:sldId id="269" r:id="rId14"/>
    <p:sldId id="270" r:id="rId15"/>
    <p:sldId id="257" r:id="rId16"/>
    <p:sldId id="261" r:id="rId17"/>
    <p:sldId id="262" r:id="rId18"/>
    <p:sldId id="26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parma1051.omega.sbrf.ru\VOL2_FolderRedirection\LZO-VARM\19495109_OMEGA\Downloads\data_to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parma1051.omega.sbrf.ru\VOL2_FolderRedirection\LZO-VARM\19495109_OMEGA\Downloads\data_to_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495109\AppData\Local\Microsoft\Windows\INETCache\Content.Outlook\30IE3ZH5\parameters_by_yea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495109\AppData\Local\Microsoft\Windows\INETCache\Content.Outlook\30IE3ZH5\parameters_by_yea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495109\AppData\Local\Microsoft\Windows\INETCache\Content.Outlook\30IE3ZH5\parameters_by_yea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495109\AppData\Local\Microsoft\Windows\INETCache\Content.Outlook\30IE3ZH5\parameters_by_yea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7.2943300000000003E-2"/>
          <c:y val="3.6756400000000002E-2"/>
          <c:w val="0.761934"/>
          <c:h val="0.901754000000000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MASS</c:v>
                </c:pt>
              </c:strCache>
            </c:strRef>
          </c:tx>
          <c:spPr>
            <a:solidFill>
              <a:srgbClr val="99FF6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2021</c:v>
                </c:pt>
                <c:pt idx="1">
                  <c:v>2023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0.61724199999999996</c:v>
                </c:pt>
                <c:pt idx="1">
                  <c:v>0.65152299999999996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F-4844-B098-31E608FDFC7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МВС</c:v>
                </c:pt>
              </c:strCache>
            </c:strRef>
          </c:tx>
          <c:spPr>
            <a:solidFill>
              <a:srgbClr val="00CC9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2021</c:v>
                </c:pt>
                <c:pt idx="1">
                  <c:v>2023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0.41748299999999999</c:v>
                </c:pt>
                <c:pt idx="1">
                  <c:v>0.34799000000000002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6F-4844-B098-31E608FDFC7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Top Affluent</c:v>
                </c:pt>
              </c:strCache>
            </c:strRef>
          </c:tx>
          <c:spPr>
            <a:solidFill>
              <a:srgbClr val="009999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2021</c:v>
                </c:pt>
                <c:pt idx="1">
                  <c:v>2023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0.45750200000000002</c:v>
                </c:pt>
                <c:pt idx="1">
                  <c:v>0.47895700000000002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6F-4844-B098-31E608FDF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sz="900" b="0" i="0" u="none" strike="noStrike">
                <a:solidFill>
                  <a:srgbClr val="595959"/>
                </a:solidFill>
                <a:latin typeface="Calibri"/>
              </a:defRPr>
            </a:pPr>
            <a:endParaRPr lang="ru-RU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0%" sourceLinked="0"/>
        <c:majorTickMark val="none"/>
        <c:minorTickMark val="none"/>
        <c:tickLblPos val="nextTo"/>
        <c:crossAx val="2094734552"/>
        <c:crosses val="autoZero"/>
        <c:crossBetween val="between"/>
        <c:majorUnit val="0.17499999999999999"/>
        <c:minorUnit val="8.7499999999999994E-2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6204899999999995"/>
          <c:y val="0.41287299999999999"/>
          <c:w val="0.13795099999999999"/>
          <c:h val="0.135269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900" b="0" i="0" u="none" strike="noStrike">
              <a:solidFill>
                <a:srgbClr val="595959"/>
              </a:solidFill>
              <a:latin typeface="Calibri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Доля</a:t>
            </a:r>
            <a:r>
              <a:rPr lang="ru-RU" baseline="0" dirty="0">
                <a:solidFill>
                  <a:schemeClr val="tx1"/>
                </a:solidFill>
              </a:rPr>
              <a:t> работников по зарплатным </a:t>
            </a:r>
            <a:r>
              <a:rPr lang="ru-RU" baseline="0" dirty="0" err="1">
                <a:solidFill>
                  <a:schemeClr val="tx1"/>
                </a:solidFill>
              </a:rPr>
              <a:t>бакетам</a:t>
            </a:r>
            <a:endParaRPr lang="ru-RU" baseline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baseline="0" dirty="0">
                <a:solidFill>
                  <a:schemeClr val="tx1"/>
                </a:solidFill>
              </a:rPr>
              <a:t>на 2023 год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Лист1!$C$1</c:f>
              <c:strCache>
                <c:ptCount val="1"/>
                <c:pt idx="0">
                  <c:v>workers_share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[0;100]</c:v>
                </c:pt>
                <c:pt idx="1">
                  <c:v>(100;200]</c:v>
                </c:pt>
                <c:pt idx="2">
                  <c:v>(200;400]</c:v>
                </c:pt>
                <c:pt idx="3">
                  <c:v>(400;1000]</c:v>
                </c:pt>
                <c:pt idx="4">
                  <c:v>(1000;2000]</c:v>
                </c:pt>
                <c:pt idx="5">
                  <c:v>(2000;3000]</c:v>
                </c:pt>
                <c:pt idx="6">
                  <c:v>(3000+]</c:v>
                </c:pt>
              </c:strCache>
            </c:strRef>
          </c:cat>
          <c:val>
            <c:numRef>
              <c:f>Лист1!$C$2:$C$8</c:f>
              <c:numCache>
                <c:formatCode>0.00%</c:formatCode>
                <c:ptCount val="7"/>
                <c:pt idx="0">
                  <c:v>0.82649779095062592</c:v>
                </c:pt>
                <c:pt idx="1">
                  <c:v>0.1344618784031095</c:v>
                </c:pt>
                <c:pt idx="2">
                  <c:v>3.1579646337946389E-2</c:v>
                </c:pt>
                <c:pt idx="3">
                  <c:v>6.5926024277541259E-3</c:v>
                </c:pt>
                <c:pt idx="4">
                  <c:v>6.209871541868827E-4</c:v>
                </c:pt>
                <c:pt idx="5">
                  <c:v>1.1566130829563159E-4</c:v>
                </c:pt>
                <c:pt idx="6">
                  <c:v>1.314334180817642E-4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2-488A-8D1D-971731571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355547392"/>
        <c:axId val="1355544896"/>
      </c:barChart>
      <c:catAx>
        <c:axId val="1355547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Тыс.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5544896"/>
        <c:crosses val="autoZero"/>
        <c:auto val="1"/>
        <c:lblAlgn val="ctr"/>
        <c:lblOffset val="100"/>
        <c:noMultiLvlLbl val="0"/>
      </c:catAx>
      <c:valAx>
        <c:axId val="135554489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55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tx1"/>
                </a:solidFill>
              </a:rPr>
              <a:t>Доля ФОТ по зарплатным </a:t>
            </a:r>
            <a:r>
              <a:rPr lang="ru-RU" dirty="0" err="1">
                <a:solidFill>
                  <a:schemeClr val="tx1"/>
                </a:solidFill>
              </a:rPr>
              <a:t>бакетам</a:t>
            </a:r>
            <a:endParaRPr lang="ru-RU" dirty="0">
              <a:solidFill>
                <a:schemeClr val="tx1"/>
              </a:solidFill>
            </a:endParaRPr>
          </a:p>
          <a:p>
            <a:pPr>
              <a:defRPr>
                <a:solidFill>
                  <a:schemeClr val="tx1"/>
                </a:solidFill>
              </a:defRPr>
            </a:pPr>
            <a:r>
              <a:rPr lang="ru-RU" dirty="0">
                <a:solidFill>
                  <a:schemeClr val="tx1"/>
                </a:solidFill>
              </a:rPr>
              <a:t>на 2023 год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Лист1!$R$1</c:f>
              <c:strCache>
                <c:ptCount val="1"/>
                <c:pt idx="0">
                  <c:v>workers_share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Лист1!$P$2:$P$8</c:f>
              <c:strCache>
                <c:ptCount val="7"/>
                <c:pt idx="0">
                  <c:v>[0;100]</c:v>
                </c:pt>
                <c:pt idx="1">
                  <c:v>(100;200]</c:v>
                </c:pt>
                <c:pt idx="2">
                  <c:v>(200;400]</c:v>
                </c:pt>
                <c:pt idx="3">
                  <c:v>(400;1000]</c:v>
                </c:pt>
                <c:pt idx="4">
                  <c:v>(1000;2000]</c:v>
                </c:pt>
                <c:pt idx="5">
                  <c:v>(2000;3000]</c:v>
                </c:pt>
                <c:pt idx="6">
                  <c:v>(3000+]</c:v>
                </c:pt>
              </c:strCache>
            </c:strRef>
          </c:cat>
          <c:val>
            <c:numRef>
              <c:f>Лист1!$R$2:$R$8</c:f>
              <c:numCache>
                <c:formatCode>0.00%</c:formatCode>
                <c:ptCount val="7"/>
                <c:pt idx="0">
                  <c:v>0.55573711578691587</c:v>
                </c:pt>
                <c:pt idx="1">
                  <c:v>0.24903423804890668</c:v>
                </c:pt>
                <c:pt idx="2">
                  <c:v>0.11572786344159262</c:v>
                </c:pt>
                <c:pt idx="3">
                  <c:v>5.026121579725075E-2</c:v>
                </c:pt>
                <c:pt idx="4">
                  <c:v>1.1447879447168914E-2</c:v>
                </c:pt>
                <c:pt idx="5">
                  <c:v>3.8613345235016315E-3</c:v>
                </c:pt>
                <c:pt idx="6">
                  <c:v>1.3930352954663473E-2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0-405A-B720-E93E02F6E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506768080"/>
        <c:axId val="1506787216"/>
      </c:barChart>
      <c:catAx>
        <c:axId val="150676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Тыс. руб.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6787216"/>
        <c:crosses val="autoZero"/>
        <c:auto val="1"/>
        <c:lblAlgn val="ctr"/>
        <c:lblOffset val="100"/>
        <c:noMultiLvlLbl val="0"/>
      </c:catAx>
      <c:valAx>
        <c:axId val="150678721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676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[parameters_by_years.xlsx]Sheet1!$G$1</c:f>
              <c:strCache>
                <c:ptCount val="1"/>
                <c:pt idx="0">
                  <c:v>a_pdf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[parameters_by_years.xlsx]Sheet1!$B$2:$B$5</c:f>
              <c:strCach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strCache>
            </c:strRef>
          </c:cat>
          <c:val>
            <c:numRef>
              <c:f>[parameters_by_years.xlsx]Sheet1!$G$2:$G$5</c:f>
              <c:numCache>
                <c:formatCode>0.00</c:formatCode>
                <c:ptCount val="4"/>
                <c:pt idx="0">
                  <c:v>8.1378559283680101</c:v>
                </c:pt>
                <c:pt idx="1">
                  <c:v>13.440248132631799</c:v>
                </c:pt>
                <c:pt idx="2">
                  <c:v>17.3706368349551</c:v>
                </c:pt>
                <c:pt idx="3">
                  <c:v>20.552517360361598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EC-496C-9ACD-1EBC816F9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9723423"/>
        <c:axId val="819729247"/>
      </c:lineChart>
      <c:catAx>
        <c:axId val="81972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9729247"/>
        <c:crosses val="autoZero"/>
        <c:auto val="1"/>
        <c:lblAlgn val="ctr"/>
        <c:lblOffset val="100"/>
        <c:noMultiLvlLbl val="0"/>
      </c:catAx>
      <c:valAx>
        <c:axId val="819729247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972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[parameters_by_years.xlsx]Sheet1!$H$1</c:f>
              <c:strCache>
                <c:ptCount val="1"/>
                <c:pt idx="0">
                  <c:v>b_pdf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[parameters_by_years.xlsx]Sheet1!$B$2:$B$5</c:f>
              <c:strCach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strCache>
            </c:strRef>
          </c:cat>
          <c:val>
            <c:numRef>
              <c:f>[parameters_by_years.xlsx]Sheet1!$H$2:$H$5</c:f>
              <c:numCache>
                <c:formatCode>0.00</c:formatCode>
                <c:ptCount val="4"/>
                <c:pt idx="0">
                  <c:v>10.2359937407318</c:v>
                </c:pt>
                <c:pt idx="1">
                  <c:v>9.8653428317797793</c:v>
                </c:pt>
                <c:pt idx="2">
                  <c:v>10.3227220339904</c:v>
                </c:pt>
                <c:pt idx="3">
                  <c:v>10.7618144411177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5F7-4A42-A249-D6BD0E805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8049759"/>
        <c:axId val="1168056415"/>
      </c:lineChart>
      <c:catAx>
        <c:axId val="116804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056415"/>
        <c:crosses val="autoZero"/>
        <c:auto val="1"/>
        <c:lblAlgn val="ctr"/>
        <c:lblOffset val="100"/>
        <c:noMultiLvlLbl val="0"/>
      </c:catAx>
      <c:valAx>
        <c:axId val="11680564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04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[parameters_by_years.xlsx]Sheet1!$I$1</c:f>
              <c:strCache>
                <c:ptCount val="1"/>
                <c:pt idx="0">
                  <c:v>p_pdf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[parameters_by_years.xlsx]Sheet1!$B$2:$B$5</c:f>
              <c:strCach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strCache>
            </c:strRef>
          </c:cat>
          <c:val>
            <c:numRef>
              <c:f>[parameters_by_years.xlsx]Sheet1!$I$2:$I$5</c:f>
              <c:numCache>
                <c:formatCode>0.00</c:formatCode>
                <c:ptCount val="4"/>
                <c:pt idx="0">
                  <c:v>6.7601079785175804</c:v>
                </c:pt>
                <c:pt idx="1">
                  <c:v>4.8384347369694103</c:v>
                </c:pt>
                <c:pt idx="2">
                  <c:v>2.5564056309846901</c:v>
                </c:pt>
                <c:pt idx="3">
                  <c:v>1.75185422897979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EE7-4ED8-A845-4604CE85D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8254591"/>
        <c:axId val="928257503"/>
      </c:lineChart>
      <c:catAx>
        <c:axId val="92825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8257503"/>
        <c:crosses val="autoZero"/>
        <c:auto val="1"/>
        <c:lblAlgn val="ctr"/>
        <c:lblOffset val="100"/>
        <c:noMultiLvlLbl val="0"/>
      </c:catAx>
      <c:valAx>
        <c:axId val="92825750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825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[parameters_by_years.xlsx]Sheet1!$J$1</c:f>
              <c:strCache>
                <c:ptCount val="1"/>
                <c:pt idx="0">
                  <c:v>q_pdf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[parameters_by_years.xlsx]Sheet1!$B$2:$B$5</c:f>
              <c:strCache>
                <c:ptCount val="4"/>
                <c:pt idx="0">
                  <c:v>2017</c:v>
                </c:pt>
                <c:pt idx="1">
                  <c:v>2019</c:v>
                </c:pt>
                <c:pt idx="2">
                  <c:v>2021</c:v>
                </c:pt>
                <c:pt idx="3">
                  <c:v>2023</c:v>
                </c:pt>
              </c:strCache>
            </c:strRef>
          </c:cat>
          <c:val>
            <c:numRef>
              <c:f>[parameters_by_years.xlsx]Sheet1!$J$2:$J$5</c:f>
              <c:numCache>
                <c:formatCode>0.00</c:formatCode>
                <c:ptCount val="4"/>
                <c:pt idx="0">
                  <c:v>6.7531742922860696</c:v>
                </c:pt>
                <c:pt idx="1">
                  <c:v>2.4266888449413302</c:v>
                </c:pt>
                <c:pt idx="2">
                  <c:v>1.7214233691181899</c:v>
                </c:pt>
                <c:pt idx="3">
                  <c:v>1.4793998359890601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4C9-48BE-A151-68E9B89E1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8066815"/>
        <c:axId val="1168061407"/>
      </c:lineChart>
      <c:catAx>
        <c:axId val="116806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061407"/>
        <c:crosses val="autoZero"/>
        <c:auto val="1"/>
        <c:lblAlgn val="ctr"/>
        <c:lblOffset val="100"/>
        <c:noMultiLvlLbl val="0"/>
      </c:catAx>
      <c:valAx>
        <c:axId val="1168061407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06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ФОТ и кол-во получателей з/п по сегментам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Алгоритм</a:t>
            </a:r>
          </a:p>
        </p:txBody>
      </p:sp>
      <p:sp>
        <p:nvSpPr>
          <p:cNvPr id="125" name="Объект 2"/>
          <p:cNvSpPr txBox="1">
            <a:spLocks noGrp="1"/>
          </p:cNvSpPr>
          <p:nvPr>
            <p:ph type="body" sz="quarter" idx="1"/>
          </p:nvPr>
        </p:nvSpPr>
        <p:spPr>
          <a:xfrm>
            <a:off x="838200" y="1641306"/>
            <a:ext cx="10515600" cy="49303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Модель обучается на распределении работников по ЗП за апрель 2023</a:t>
            </a:r>
          </a:p>
        </p:txBody>
      </p:sp>
      <p:pic>
        <p:nvPicPr>
          <p:cNvPr id="126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45941"/>
            <a:ext cx="10201276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4"/>
          <p:cNvSpPr txBox="1"/>
          <p:nvPr/>
        </p:nvSpPr>
        <p:spPr>
          <a:xfrm>
            <a:off x="883918" y="3796181"/>
            <a:ext cx="918773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Модель дообучается на размере ФОТа, количестве работников, средней ЗП в каждом доходном бакете </a:t>
            </a:r>
          </a:p>
        </p:txBody>
      </p:sp>
      <p:pic>
        <p:nvPicPr>
          <p:cNvPr id="128" name="Рисунок 6" descr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1" y="4518792"/>
            <a:ext cx="10125076" cy="1733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Экстраполяция</a:t>
            </a:r>
          </a:p>
        </p:txBody>
      </p:sp>
      <p:pic>
        <p:nvPicPr>
          <p:cNvPr id="131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6" y="1614761"/>
            <a:ext cx="8391526" cy="1514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Рисунок 5" descr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29" y="3286276"/>
            <a:ext cx="5639529" cy="3455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93" y="1825625"/>
            <a:ext cx="6432414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Объект 3" descr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51" y="1825625"/>
            <a:ext cx="6516498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57" y="1812172"/>
            <a:ext cx="6693856" cy="4364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Этапы проекта</a:t>
            </a:r>
          </a:p>
        </p:txBody>
      </p:sp>
      <p:sp>
        <p:nvSpPr>
          <p:cNvPr id="97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Сбор ежемесячных рыночных данных за 2017-2024гг по количеству работников, средней ЗП, объему ФОТ</a:t>
            </a:r>
          </a:p>
          <a:p>
            <a:pPr marL="0" indent="0">
              <a:buSzTx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*Данные Росстата</a:t>
            </a:r>
          </a:p>
          <a:p>
            <a:pPr marL="457200" indent="-457200">
              <a:buFontTx/>
              <a:buAutoNum type="arabicPeriod" startAt="2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Сбор детализированных по зарплатным бакетам данных по Рынку</a:t>
            </a:r>
          </a:p>
          <a:p>
            <a:pPr marL="0" indent="0">
              <a:buSzTx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*Данные Росстата, выпускаются раз в 2 года</a:t>
            </a:r>
            <a:endParaRPr sz="2000"/>
          </a:p>
          <a:p>
            <a:pPr marL="457200" indent="-457200">
              <a:buFontTx/>
              <a:buAutoNum type="arabicPeriod" startAt="3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Сбор детализированных по зарплатным бакетам ежемесячных Сберовских данных по количеству работников, средней ЗП, объему ФОТ</a:t>
            </a:r>
          </a:p>
          <a:p>
            <a:pPr marL="457200" indent="-457200">
              <a:buFontTx/>
              <a:buAutoNum type="arabicPeriod" startAt="3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Разработка модели распределения на детализированных данных Рынка</a:t>
            </a:r>
          </a:p>
          <a:p>
            <a:pPr marL="457200" indent="-457200">
              <a:buFontTx/>
              <a:buAutoNum type="arabicPeriod" startAt="3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Валидирование модели на ежемесячных рыночных данных за 2017-2024гг по количеству работников, средней ЗП, объему ФОТ</a:t>
            </a:r>
          </a:p>
          <a:p>
            <a:pPr marL="457200" indent="-457200">
              <a:buFontTx/>
              <a:buAutoNum type="arabicPeriod" startAt="3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Валидирование модели на детализированных по зарплатным бакетам данных по Рынку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7" y="1565019"/>
            <a:ext cx="7052072" cy="4199549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Заголовок 1"/>
          <p:cNvSpPr txBox="1">
            <a:spLocks noGrp="1"/>
          </p:cNvSpPr>
          <p:nvPr>
            <p:ph type="title"/>
          </p:nvPr>
        </p:nvSpPr>
        <p:spPr>
          <a:xfrm>
            <a:off x="-1" y="1860"/>
            <a:ext cx="7240849" cy="751352"/>
          </a:xfrm>
          <a:prstGeom prst="rect">
            <a:avLst/>
          </a:prstGeom>
        </p:spPr>
        <p:txBody>
          <a:bodyPr/>
          <a:lstStyle>
            <a:lvl1pPr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Описание данных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94" y="1684105"/>
            <a:ext cx="7448551" cy="3971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Заголовок 1"/>
          <p:cNvSpPr txBox="1">
            <a:spLocks noGrp="1"/>
          </p:cNvSpPr>
          <p:nvPr>
            <p:ph type="title"/>
          </p:nvPr>
        </p:nvSpPr>
        <p:spPr>
          <a:xfrm>
            <a:off x="-1" y="1860"/>
            <a:ext cx="7240849" cy="751352"/>
          </a:xfrm>
          <a:prstGeom prst="rect">
            <a:avLst/>
          </a:prstGeom>
        </p:spPr>
        <p:txBody>
          <a:bodyPr/>
          <a:lstStyle>
            <a:lvl1pPr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Описание данных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1776665"/>
            <a:ext cx="6054543" cy="360551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Заголовок 1"/>
          <p:cNvSpPr txBox="1">
            <a:spLocks noGrp="1"/>
          </p:cNvSpPr>
          <p:nvPr>
            <p:ph type="title"/>
          </p:nvPr>
        </p:nvSpPr>
        <p:spPr>
          <a:xfrm>
            <a:off x="-1" y="1860"/>
            <a:ext cx="7240849" cy="751352"/>
          </a:xfrm>
          <a:prstGeom prst="rect">
            <a:avLst/>
          </a:prstGeom>
        </p:spPr>
        <p:txBody>
          <a:bodyPr/>
          <a:lstStyle>
            <a:lvl1pPr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Описание данных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1"/>
          <p:cNvSpPr txBox="1">
            <a:spLocks noGrp="1"/>
          </p:cNvSpPr>
          <p:nvPr>
            <p:ph type="title"/>
          </p:nvPr>
        </p:nvSpPr>
        <p:spPr>
          <a:xfrm>
            <a:off x="-1" y="18256"/>
            <a:ext cx="11242042" cy="662782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Расчет доли рынка зарплатных клиентов AS IS</a:t>
            </a:r>
          </a:p>
        </p:txBody>
      </p:sp>
      <p:sp>
        <p:nvSpPr>
          <p:cNvPr id="100" name="Объект 6"/>
          <p:cNvSpPr txBox="1">
            <a:spLocks noGrp="1"/>
          </p:cNvSpPr>
          <p:nvPr>
            <p:ph type="body" sz="half" idx="1"/>
          </p:nvPr>
        </p:nvSpPr>
        <p:spPr>
          <a:xfrm>
            <a:off x="363220" y="875981"/>
            <a:ext cx="10515601" cy="3137219"/>
          </a:xfrm>
          <a:prstGeom prst="rect">
            <a:avLst/>
          </a:prstGeom>
        </p:spPr>
        <p:txBody>
          <a:bodyPr/>
          <a:lstStyle/>
          <a:p>
            <a:r>
              <a:t>Расчет по сегментам осуществляется на основе выборочного исследования Росстат, публикуемого раз в 2 года</a:t>
            </a:r>
          </a:p>
          <a:p>
            <a:r>
              <a:t>Детальные данные включают в себя: численность работников по бакетам зарплат, удельный вес бакета в выборке, среднюю з/п в бакете</a:t>
            </a:r>
          </a:p>
          <a:p>
            <a:r>
              <a:t>Бакеты меняются с каждым исследованием (до 2017 года рынок з/п 100+ тыс. агрегировался)</a:t>
            </a:r>
          </a:p>
        </p:txBody>
      </p:sp>
      <p:graphicFrame>
        <p:nvGraphicFramePr>
          <p:cNvPr id="101" name="Диаграмма 5"/>
          <p:cNvGraphicFramePr/>
          <p:nvPr/>
        </p:nvGraphicFramePr>
        <p:xfrm>
          <a:off x="5124833" y="3555826"/>
          <a:ext cx="6076091" cy="311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бъект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Расчет доли ФОТ и численности зарплатных клиентов – </a:t>
            </a:r>
            <a:r>
              <a:rPr b="1"/>
              <a:t>ежемесячный</a:t>
            </a:r>
            <a:r>
              <a:t> на основе статистической модели</a:t>
            </a:r>
          </a:p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Возможность перестроиться под любые критерии сегментации</a:t>
            </a:r>
          </a:p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Если пропадет важный бакет из исследования Росстат (напр., будут агрегировать зп до 200 тыс.), модель все равно позволит оценивать этот бакет </a:t>
            </a:r>
          </a:p>
        </p:txBody>
      </p:sp>
      <p:sp>
        <p:nvSpPr>
          <p:cNvPr id="104" name="Заголовок 1"/>
          <p:cNvSpPr txBox="1"/>
          <p:nvPr/>
        </p:nvSpPr>
        <p:spPr>
          <a:xfrm>
            <a:off x="45719" y="18256"/>
            <a:ext cx="11150602" cy="66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81000"/>
              </a:lnSpc>
              <a:defRPr sz="4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 BE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xfrm>
            <a:off x="0" y="1860"/>
            <a:ext cx="6312878" cy="751352"/>
          </a:xfrm>
          <a:prstGeom prst="rect">
            <a:avLst/>
          </a:prstGeom>
        </p:spPr>
        <p:txBody>
          <a:bodyPr>
            <a:noAutofit/>
          </a:bodyPr>
          <a:lstStyle>
            <a:lvl1pPr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ru-RU" sz="2400" dirty="0"/>
              <a:t>Ежемесячная динамика численности и средней зарплаты</a:t>
            </a:r>
            <a:endParaRPr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724"/>
            <a:ext cx="12192000" cy="444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1"/>
          <p:cNvSpPr txBox="1">
            <a:spLocks noGrp="1"/>
          </p:cNvSpPr>
          <p:nvPr>
            <p:ph type="title"/>
          </p:nvPr>
        </p:nvSpPr>
        <p:spPr>
          <a:xfrm>
            <a:off x="-1" y="1860"/>
            <a:ext cx="7781193" cy="751352"/>
          </a:xfrm>
          <a:prstGeom prst="rect">
            <a:avLst/>
          </a:prstGeom>
        </p:spPr>
        <p:txBody>
          <a:bodyPr>
            <a:noAutofit/>
          </a:bodyPr>
          <a:lstStyle>
            <a:lvl1pPr defTabSz="896111"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ru-RU" sz="2000" dirty="0"/>
              <a:t>Влияние работников с з/п 400 тыс. + на долю в численности и 1 млн+ на долю ФОТ – минимально</a:t>
            </a:r>
            <a:endParaRPr sz="2000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98631"/>
              </p:ext>
            </p:extLst>
          </p:nvPr>
        </p:nvGraphicFramePr>
        <p:xfrm>
          <a:off x="205520" y="1881553"/>
          <a:ext cx="5254503" cy="3578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406561"/>
              </p:ext>
            </p:extLst>
          </p:nvPr>
        </p:nvGraphicFramePr>
        <p:xfrm>
          <a:off x="5799992" y="1881553"/>
          <a:ext cx="5471746" cy="3578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 flipV="1">
            <a:off x="2690446" y="2479431"/>
            <a:ext cx="0" cy="2435469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9067800" y="2479431"/>
            <a:ext cx="0" cy="2435469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215046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Заголовок 1"/>
          <p:cNvSpPr txBox="1"/>
          <p:nvPr/>
        </p:nvSpPr>
        <p:spPr>
          <a:xfrm>
            <a:off x="45719" y="1860"/>
            <a:ext cx="8077202" cy="751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896111">
              <a:lnSpc>
                <a:spcPct val="90000"/>
              </a:lnSpc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 err="1"/>
              <a:t>Описание</a:t>
            </a:r>
            <a:r>
              <a:rPr dirty="0"/>
              <a:t> </a:t>
            </a:r>
            <a:r>
              <a:rPr dirty="0" err="1"/>
              <a:t>подхода</a:t>
            </a:r>
            <a:endParaRPr dirty="0"/>
          </a:p>
        </p:txBody>
      </p:sp>
      <p:sp>
        <p:nvSpPr>
          <p:cNvPr id="118" name="Объект 2"/>
          <p:cNvSpPr txBox="1">
            <a:spLocks noGrp="1"/>
          </p:cNvSpPr>
          <p:nvPr>
            <p:ph type="body" idx="1"/>
          </p:nvPr>
        </p:nvSpPr>
        <p:spPr>
          <a:xfrm>
            <a:off x="483577" y="937850"/>
            <a:ext cx="10515600" cy="152106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>
                <a:solidFill>
                  <a:schemeClr val="tx1"/>
                </a:solidFill>
              </a:rPr>
              <a:t>Распределения работников по зарплатам в разные годы выглядят как одна функция с разными параметрами (т.е. описываются единым законом распределения). Задача сводится к поиску:</a:t>
            </a:r>
          </a:p>
          <a:p>
            <a:pPr lvl="1"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>
                <a:solidFill>
                  <a:schemeClr val="tx1"/>
                </a:solidFill>
              </a:rPr>
              <a:t>Функции распределения</a:t>
            </a:r>
          </a:p>
          <a:p>
            <a:pPr lvl="1"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>
                <a:solidFill>
                  <a:schemeClr val="tx1"/>
                </a:solidFill>
              </a:rPr>
              <a:t>Параметров этой функции 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732" y="2263711"/>
            <a:ext cx="6119447" cy="44620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715" y="2263710"/>
            <a:ext cx="6119447" cy="44620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5659" y="2643557"/>
            <a:ext cx="33147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Bahnschrift Light SemiCondensed" panose="020B0502040204020203" pitchFamily="34" charset="0"/>
                <a:sym typeface="Calibri"/>
              </a:rPr>
              <a:t>Наблюдаемые распределения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5104" y="2643557"/>
            <a:ext cx="33147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Bahnschrift Light SemiCondensed" panose="020B0502040204020203" pitchFamily="34" charset="0"/>
                <a:sym typeface="Calibri"/>
              </a:rPr>
              <a:t>Оцененное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Bahnschrift Light SemiCondensed" panose="020B0502040204020203" pitchFamily="34" charset="0"/>
                <a:sym typeface="Calibri"/>
              </a:rPr>
              <a:t>vs. </a:t>
            </a:r>
            <a:r>
              <a:rPr lang="ru-RU" sz="1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наблюдаемое</a:t>
            </a: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Bahnschrift Light SemiCondensed" panose="020B0502040204020203" pitchFamily="34" charset="0"/>
                <a:sym typeface="Calibri"/>
              </a:rPr>
              <a:t> распределения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Объект 2"/>
          <p:cNvSpPr txBox="1">
            <a:spLocks noGrp="1"/>
          </p:cNvSpPr>
          <p:nvPr>
            <p:ph type="body" idx="1"/>
          </p:nvPr>
        </p:nvSpPr>
        <p:spPr>
          <a:xfrm>
            <a:off x="864577" y="117499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/>
              <a:t>Для описания распределения зарплат было выбрано ч</a:t>
            </a:r>
            <a:r>
              <a:rPr sz="2000" dirty="0" err="1"/>
              <a:t>етырехпараметрическое</a:t>
            </a:r>
            <a:r>
              <a:rPr sz="2000" dirty="0"/>
              <a:t> </a:t>
            </a:r>
            <a:r>
              <a:rPr sz="2000" dirty="0" err="1"/>
              <a:t>обобщенное</a:t>
            </a:r>
            <a:r>
              <a:rPr sz="2000" dirty="0"/>
              <a:t> </a:t>
            </a:r>
            <a:r>
              <a:rPr sz="2000" dirty="0" err="1"/>
              <a:t>бета-распределение</a:t>
            </a:r>
            <a:r>
              <a:rPr sz="2000" dirty="0"/>
              <a:t> </a:t>
            </a:r>
            <a:r>
              <a:rPr sz="2000" dirty="0" err="1"/>
              <a:t>второго</a:t>
            </a:r>
            <a:r>
              <a:rPr sz="2000" dirty="0"/>
              <a:t> </a:t>
            </a:r>
            <a:r>
              <a:rPr sz="2000" dirty="0" err="1"/>
              <a:t>типа</a:t>
            </a:r>
            <a:r>
              <a:rPr sz="2000" dirty="0"/>
              <a:t> (GB2)</a:t>
            </a:r>
            <a:r>
              <a:rPr lang="ru-RU" sz="2000" dirty="0"/>
              <a:t>. </a:t>
            </a:r>
          </a:p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/>
              <a:t>Функция плотности:</a:t>
            </a:r>
            <a:endParaRPr lang="en-US" sz="2000" dirty="0"/>
          </a:p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sz="2000" dirty="0"/>
          </a:p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ru-RU" sz="2000" dirty="0"/>
          </a:p>
          <a:p>
            <a:pPr marL="0" indent="0">
              <a:buSzTx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/>
              <a:t>Обоснование выбора:</a:t>
            </a:r>
          </a:p>
          <a:p>
            <a:pPr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/>
              <a:t>Доходы в России распределены неравномерно: значительное число людей зарабатывает до 100 тыс. руб. – это стандартная предпосылка для использования логнормального распределения</a:t>
            </a:r>
          </a:p>
          <a:p>
            <a:pPr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dirty="0"/>
              <a:t>Однако есть сверхбогатые люди, доходы которых описать логнормальным распределением невозможно – в научной периодике в качестве решения такой проблемы предлагается использовать </a:t>
            </a:r>
            <a:r>
              <a:rPr lang="en-US" sz="2000" dirty="0"/>
              <a:t>GB</a:t>
            </a:r>
            <a:r>
              <a:rPr lang="ru-RU" sz="2000" dirty="0"/>
              <a:t>2</a:t>
            </a:r>
            <a:r>
              <a:rPr lang="en-US" sz="1400" baseline="70000" dirty="0"/>
              <a:t>1,2</a:t>
            </a:r>
            <a:endParaRPr lang="ru-RU" sz="1400" baseline="70000" dirty="0"/>
          </a:p>
          <a:p>
            <a:pPr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ru-RU" sz="2000" dirty="0"/>
          </a:p>
          <a:p>
            <a:pPr>
              <a:buSzTx/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 sz="2000" dirty="0"/>
          </a:p>
        </p:txBody>
      </p:sp>
      <p:sp>
        <p:nvSpPr>
          <p:cNvPr id="122" name="Заголовок 1"/>
          <p:cNvSpPr txBox="1"/>
          <p:nvPr/>
        </p:nvSpPr>
        <p:spPr>
          <a:xfrm>
            <a:off x="45719" y="1860"/>
            <a:ext cx="8077202" cy="751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92500"/>
          </a:bodyPr>
          <a:lstStyle>
            <a:lvl1pPr defTabSz="896111">
              <a:lnSpc>
                <a:spcPct val="90000"/>
              </a:lnSpc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ru-RU" dirty="0"/>
              <a:t>Выбор закона распределения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57892"/>
            <a:ext cx="1032216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28600" marR="0" indent="-228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Calibri"/>
              </a:rPr>
              <a:t>McDonald J. B., Xu Y.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Calibri"/>
              </a:rPr>
              <a:t> </a:t>
            </a:r>
            <a:r>
              <a:rPr lang="en-US" sz="1000" dirty="0">
                <a:latin typeface="Century Gothic" panose="020B0502020202020204" pitchFamily="34" charset="0"/>
              </a:rPr>
              <a:t>J. (1995) A generalization of the beta distribution with applications. </a:t>
            </a:r>
            <a:r>
              <a:rPr lang="en-US" sz="1000" i="1" dirty="0">
                <a:latin typeface="Century Gothic" panose="020B0502020202020204" pitchFamily="34" charset="0"/>
              </a:rPr>
              <a:t>Journal of Econometrics, 66 (1-2), 133-152</a:t>
            </a:r>
          </a:p>
          <a:p>
            <a:pPr marL="228600" indent="-228600">
              <a:buFontTx/>
              <a:buAutoNum type="arabicPeriod"/>
            </a:pPr>
            <a:r>
              <a:rPr lang="ru-RU" sz="1000" dirty="0">
                <a:latin typeface="Century Gothic" panose="020B0502020202020204" pitchFamily="34" charset="0"/>
              </a:rPr>
              <a:t>А.Р. </a:t>
            </a:r>
            <a:r>
              <a:rPr lang="ru-RU" sz="1000" dirty="0" err="1">
                <a:latin typeface="Century Gothic" panose="020B0502020202020204" pitchFamily="34" charset="0"/>
              </a:rPr>
              <a:t>Нартикоев</a:t>
            </a:r>
            <a:r>
              <a:rPr lang="ru-RU" sz="1000" dirty="0">
                <a:latin typeface="Century Gothic" panose="020B0502020202020204" pitchFamily="34" charset="0"/>
              </a:rPr>
              <a:t>, А.А. </a:t>
            </a:r>
            <a:r>
              <a:rPr lang="ru-RU" sz="1000" dirty="0" err="1">
                <a:latin typeface="Century Gothic" panose="020B0502020202020204" pitchFamily="34" charset="0"/>
              </a:rPr>
              <a:t>Пересецкий</a:t>
            </a:r>
            <a:r>
              <a:rPr lang="ru-RU" sz="1000" dirty="0">
                <a:latin typeface="Century Gothic" panose="020B0502020202020204" pitchFamily="34" charset="0"/>
              </a:rPr>
              <a:t>,</a:t>
            </a:r>
            <a:r>
              <a:rPr lang="en-US" sz="1000" dirty="0">
                <a:latin typeface="Century Gothic" panose="020B0502020202020204" pitchFamily="34" charset="0"/>
              </a:rPr>
              <a:t> </a:t>
            </a:r>
            <a:r>
              <a:rPr lang="ru-RU" sz="1000" dirty="0">
                <a:latin typeface="Century Gothic" panose="020B0502020202020204" pitchFamily="34" charset="0"/>
              </a:rPr>
              <a:t>Моделирование  динамики распределения доходов в России. </a:t>
            </a:r>
            <a:r>
              <a:rPr lang="ru-RU" sz="1000" i="1" dirty="0">
                <a:latin typeface="Century Gothic" panose="020B0502020202020204" pitchFamily="34" charset="0"/>
              </a:rPr>
              <a:t>Прикладная эконометрика, 2019, т. 54, с. 105-125</a:t>
            </a:r>
          </a:p>
        </p:txBody>
      </p:sp>
      <p:pic>
        <p:nvPicPr>
          <p:cNvPr id="2050" name="Рисунок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2229217"/>
            <a:ext cx="3933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820007" y="1285052"/>
            <a:ext cx="8990795" cy="4904733"/>
            <a:chOff x="2460317" y="1520886"/>
            <a:chExt cx="7662421" cy="4361089"/>
          </a:xfrm>
        </p:grpSpPr>
        <p:graphicFrame>
          <p:nvGraphicFramePr>
            <p:cNvPr id="4" name="Диаграмма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7877656"/>
                </p:ext>
              </p:extLst>
            </p:nvPr>
          </p:nvGraphicFramePr>
          <p:xfrm>
            <a:off x="2460317" y="1597085"/>
            <a:ext cx="4035798" cy="20812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Диаграмма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9319240"/>
                </p:ext>
              </p:extLst>
            </p:nvPr>
          </p:nvGraphicFramePr>
          <p:xfrm>
            <a:off x="6422156" y="1520886"/>
            <a:ext cx="3411631" cy="21574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Диаграмма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9282542"/>
                </p:ext>
              </p:extLst>
            </p:nvPr>
          </p:nvGraphicFramePr>
          <p:xfrm>
            <a:off x="2534275" y="3695987"/>
            <a:ext cx="3887881" cy="21859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Диаграмма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9638383"/>
                </p:ext>
              </p:extLst>
            </p:nvPr>
          </p:nvGraphicFramePr>
          <p:xfrm>
            <a:off x="6496115" y="3678298"/>
            <a:ext cx="3626623" cy="22036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8" name="Заголовок 1"/>
          <p:cNvSpPr txBox="1"/>
          <p:nvPr/>
        </p:nvSpPr>
        <p:spPr>
          <a:xfrm>
            <a:off x="45719" y="1860"/>
            <a:ext cx="8077202" cy="751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 fontScale="70000" lnSpcReduction="20000"/>
          </a:bodyPr>
          <a:lstStyle>
            <a:lvl1pPr defTabSz="896111">
              <a:lnSpc>
                <a:spcPct val="90000"/>
              </a:lnSpc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ru-RU" dirty="0"/>
              <a:t>Динамика параметров распределения</a:t>
            </a:r>
            <a:endParaRPr dirty="0"/>
          </a:p>
        </p:txBody>
      </p:sp>
      <p:pic>
        <p:nvPicPr>
          <p:cNvPr id="9" name="Рисунок 1" descr="image0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1" y="627827"/>
            <a:ext cx="3933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3086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/>
          <p:nvPr/>
        </p:nvSpPr>
        <p:spPr>
          <a:xfrm>
            <a:off x="45719" y="1860"/>
            <a:ext cx="8077202" cy="751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defTabSz="896111">
              <a:lnSpc>
                <a:spcPct val="90000"/>
              </a:lnSpc>
              <a:defRPr sz="4312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ru-RU" dirty="0"/>
              <a:t>Покрытие </a:t>
            </a:r>
            <a:r>
              <a:rPr lang="ru-RU" dirty="0" err="1"/>
              <a:t>бакетов</a:t>
            </a:r>
            <a:r>
              <a:rPr lang="ru-RU" dirty="0"/>
              <a:t> моделью</a:t>
            </a:r>
            <a:endParaRPr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5292"/>
              </p:ext>
            </p:extLst>
          </p:nvPr>
        </p:nvGraphicFramePr>
        <p:xfrm>
          <a:off x="128464" y="915256"/>
          <a:ext cx="6052528" cy="15335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944">
                  <a:extLst>
                    <a:ext uri="{9D8B030D-6E8A-4147-A177-3AD203B41FA5}">
                      <a16:colId xmlns:a16="http://schemas.microsoft.com/office/drawing/2014/main" val="2259915000"/>
                    </a:ext>
                  </a:extLst>
                </a:gridCol>
                <a:gridCol w="1951892">
                  <a:extLst>
                    <a:ext uri="{9D8B030D-6E8A-4147-A177-3AD203B41FA5}">
                      <a16:colId xmlns:a16="http://schemas.microsoft.com/office/drawing/2014/main" val="2528361178"/>
                    </a:ext>
                  </a:extLst>
                </a:gridCol>
                <a:gridCol w="1811215">
                  <a:extLst>
                    <a:ext uri="{9D8B030D-6E8A-4147-A177-3AD203B41FA5}">
                      <a16:colId xmlns:a16="http://schemas.microsoft.com/office/drawing/2014/main" val="3936749241"/>
                    </a:ext>
                  </a:extLst>
                </a:gridCol>
                <a:gridCol w="826477">
                  <a:extLst>
                    <a:ext uri="{9D8B030D-6E8A-4147-A177-3AD203B41FA5}">
                      <a16:colId xmlns:a16="http://schemas.microsoft.com/office/drawing/2014/main" val="6062602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Бакет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Кол-во людей (модель)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Кол-во людей (факт)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Ошибка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3522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до 100000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35 496 452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35 641 164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-0,4%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729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от 100000 до 200000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5 859 573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5 798 416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1,1%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825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от 200000 до 400000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1 421 906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1 361 813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491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от 400000 до 1000000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  308 845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284 294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8,6%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5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от 1000000 до 2000000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    29 871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26 779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11,5%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729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от 2000000 до 3000000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       4 121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4 988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-17,4%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249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свыше 3000000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Var(--jp-code-font-family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       2 310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      5 668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-59,2%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6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34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583</Words>
  <Application>Microsoft Office PowerPoint</Application>
  <PresentationFormat>Широкоэкранный</PresentationFormat>
  <Paragraphs>87</Paragraphs>
  <Slides>18</Slides>
  <Notes>0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Bahnschrift Light SemiCondensed</vt:lpstr>
      <vt:lpstr>Calibri</vt:lpstr>
      <vt:lpstr>Calibri Light</vt:lpstr>
      <vt:lpstr>Century Gothic</vt:lpstr>
      <vt:lpstr>Var(--jp-code-font-family)</vt:lpstr>
      <vt:lpstr>Тема Office</vt:lpstr>
      <vt:lpstr>ФОТ и кол-во получателей з/п по сегментам</vt:lpstr>
      <vt:lpstr>Расчет доли рынка зарплатных клиентов AS IS</vt:lpstr>
      <vt:lpstr>Презентация PowerPoint</vt:lpstr>
      <vt:lpstr>Ежемесячная динамика численности и средней зарплаты</vt:lpstr>
      <vt:lpstr>Влияние работников с з/п 400 тыс. + на долю в численности и 1 млн+ на долю ФОТ – минимально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</vt:lpstr>
      <vt:lpstr>Экстраполяция</vt:lpstr>
      <vt:lpstr>Презентация PowerPoint</vt:lpstr>
      <vt:lpstr>Презентация PowerPoint</vt:lpstr>
      <vt:lpstr>Презентация PowerPoint</vt:lpstr>
      <vt:lpstr>Этапы проекта</vt:lpstr>
      <vt:lpstr>Описание данных</vt:lpstr>
      <vt:lpstr>Описание данных</vt:lpstr>
      <vt:lpstr>Описание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ФОТ и кол-во получателей з/п по сегментам</dc:title>
  <dc:creator>Есютин Константин Дмитриевич</dc:creator>
  <cp:lastModifiedBy>Vlad Timofeev</cp:lastModifiedBy>
  <cp:revision>14</cp:revision>
  <dcterms:modified xsi:type="dcterms:W3CDTF">2024-11-13T19:12:48Z</dcterms:modified>
</cp:coreProperties>
</file>