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5" r:id="rId4"/>
    <p:sldId id="284" r:id="rId5"/>
    <p:sldId id="279" r:id="rId6"/>
    <p:sldId id="287" r:id="rId7"/>
    <p:sldId id="288" r:id="rId8"/>
    <p:sldId id="286" r:id="rId9"/>
    <p:sldId id="289" r:id="rId10"/>
    <p:sldId id="290" r:id="rId11"/>
    <p:sldId id="291" r:id="rId12"/>
    <p:sldId id="292" r:id="rId13"/>
    <p:sldId id="293" r:id="rId14"/>
    <p:sldId id="296" r:id="rId15"/>
    <p:sldId id="295" r:id="rId16"/>
    <p:sldId id="297" r:id="rId17"/>
    <p:sldId id="298" r:id="rId18"/>
    <p:sldId id="299" r:id="rId19"/>
    <p:sldId id="300" r:id="rId20"/>
    <p:sldId id="277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>
      <p:cViewPr varScale="1">
        <p:scale>
          <a:sx n="114" d="100"/>
          <a:sy n="114" d="100"/>
        </p:scale>
        <p:origin x="138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9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2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C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136118"/>
            <a:ext cx="7772400" cy="195740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SOLID</a:t>
            </a:r>
            <a:r>
              <a:rPr lang="ru-RU" b="1" dirty="0" smtClean="0">
                <a:solidFill>
                  <a:srgbClr val="002060"/>
                </a:solidFill>
              </a:rPr>
              <a:t/>
            </a:r>
            <a:br>
              <a:rPr lang="ru-RU" b="1" dirty="0" smtClean="0">
                <a:solidFill>
                  <a:srgbClr val="002060"/>
                </a:solidFill>
              </a:rPr>
            </a:br>
            <a:r>
              <a:rPr lang="ru-RU" sz="2700" b="1" dirty="0" smtClean="0">
                <a:solidFill>
                  <a:srgbClr val="66CCFF"/>
                </a:solidFill>
              </a:rPr>
              <a:t>Принципы объектно-ориентированного программирования</a:t>
            </a:r>
            <a:r>
              <a:rPr lang="ru-RU" sz="2700" b="1" dirty="0">
                <a:solidFill>
                  <a:srgbClr val="002060"/>
                </a:solidFill>
              </a:rPr>
              <a:t/>
            </a:r>
            <a:br>
              <a:rPr lang="ru-RU" sz="2700" b="1" dirty="0">
                <a:solidFill>
                  <a:srgbClr val="002060"/>
                </a:solidFill>
              </a:rPr>
            </a:br>
            <a:r>
              <a:rPr lang="ru-RU" b="1" dirty="0" smtClean="0">
                <a:solidFill>
                  <a:srgbClr val="002060"/>
                </a:solidFill>
              </a:rPr>
              <a:t/>
            </a:r>
            <a:br>
              <a:rPr lang="ru-RU" b="1" dirty="0" smtClean="0">
                <a:solidFill>
                  <a:srgbClr val="002060"/>
                </a:solidFill>
              </a:rPr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0386" y="1772816"/>
            <a:ext cx="7420324" cy="17526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 </a:t>
            </a:r>
            <a:endParaRPr lang="ru-RU" sz="2800" dirty="0"/>
          </a:p>
        </p:txBody>
      </p:sp>
      <p:pic>
        <p:nvPicPr>
          <p:cNvPr id="1026" name="Picture 2" descr="https://miro.medium.com/max/1400/1*NfrhBSqxz_EDFUWnwF5Ur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2896"/>
            <a:ext cx="8540482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1720" y="1460510"/>
            <a:ext cx="51435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L:Liskov </a:t>
            </a:r>
            <a:r>
              <a:rPr lang="en-US" sz="2800" b="1" dirty="0">
                <a:solidFill>
                  <a:srgbClr val="002060"/>
                </a:solidFill>
              </a:rPr>
              <a:t>Substitution</a:t>
            </a:r>
            <a:r>
              <a:rPr lang="ru-RU" sz="4000" b="1" dirty="0" smtClean="0">
                <a:solidFill>
                  <a:srgbClr val="002060"/>
                </a:solidFill>
              </a:rPr>
              <a:t/>
            </a:r>
            <a:br>
              <a:rPr lang="ru-RU" sz="4000" b="1" dirty="0" smtClean="0">
                <a:solidFill>
                  <a:srgbClr val="002060"/>
                </a:solidFill>
              </a:rPr>
            </a:br>
            <a:r>
              <a:rPr lang="ru-RU" b="1" dirty="0" smtClean="0">
                <a:solidFill>
                  <a:srgbClr val="66CCFF"/>
                </a:solidFill>
              </a:rPr>
              <a:t>Инварианты(</a:t>
            </a:r>
            <a:r>
              <a:rPr lang="en-US" b="1" dirty="0" smtClean="0">
                <a:solidFill>
                  <a:srgbClr val="66CCFF"/>
                </a:solidFill>
              </a:rPr>
              <a:t>Invariants)</a:t>
            </a:r>
            <a:endParaRPr lang="ru-RU" sz="4000" b="1" dirty="0">
              <a:solidFill>
                <a:srgbClr val="002060"/>
              </a:solidFill>
            </a:endParaRPr>
          </a:p>
        </p:txBody>
      </p:sp>
      <p:pic>
        <p:nvPicPr>
          <p:cNvPr id="14" name="Picture 2" descr="C:\Users\yfcnz\Desktop\s12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6214">
            <a:off x="7182278" y="93537"/>
            <a:ext cx="1869601" cy="193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sun9-38.userapi.com/sun9-2/impg/-peio3IAaWxLoAyXm_yAXUejjJ_JR_sTTg9byA/GGJO13pQqn0.jpg?size=604x143&amp;quality=96&amp;sign=3908632338b2a15c49212f21b801c13e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57" y="137119"/>
            <a:ext cx="5283309" cy="12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746" y="2439223"/>
            <a:ext cx="6325483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08694"/>
      </p:ext>
    </p:extLst>
  </p:cSld>
  <p:clrMapOvr>
    <a:masterClrMapping/>
  </p:clrMapOvr>
  <p:transition spd="slow" advClick="0" advTm="4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1720" y="1460510"/>
            <a:ext cx="51435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L:Liskov </a:t>
            </a:r>
            <a:r>
              <a:rPr lang="en-US" sz="2800" b="1" dirty="0">
                <a:solidFill>
                  <a:srgbClr val="002060"/>
                </a:solidFill>
              </a:rPr>
              <a:t>Substitution</a:t>
            </a:r>
            <a:r>
              <a:rPr lang="ru-RU" sz="4000" b="1" dirty="0" smtClean="0">
                <a:solidFill>
                  <a:srgbClr val="002060"/>
                </a:solidFill>
              </a:rPr>
              <a:t/>
            </a:r>
            <a:br>
              <a:rPr lang="ru-RU" sz="4000" b="1" dirty="0" smtClean="0">
                <a:solidFill>
                  <a:srgbClr val="002060"/>
                </a:solidFill>
              </a:rPr>
            </a:br>
            <a:r>
              <a:rPr lang="ru-RU" b="1" dirty="0" smtClean="0">
                <a:solidFill>
                  <a:srgbClr val="66CCFF"/>
                </a:solidFill>
              </a:rPr>
              <a:t>Инварианты(</a:t>
            </a:r>
            <a:r>
              <a:rPr lang="en-US" b="1" dirty="0" smtClean="0">
                <a:solidFill>
                  <a:srgbClr val="66CCFF"/>
                </a:solidFill>
              </a:rPr>
              <a:t>Invariants)</a:t>
            </a:r>
            <a:endParaRPr lang="ru-RU" sz="4000" b="1" dirty="0">
              <a:solidFill>
                <a:srgbClr val="002060"/>
              </a:solidFill>
            </a:endParaRPr>
          </a:p>
        </p:txBody>
      </p:sp>
      <p:pic>
        <p:nvPicPr>
          <p:cNvPr id="14" name="Picture 2" descr="C:\Users\yfcnz\Desktop\s12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6214">
            <a:off x="7182278" y="93537"/>
            <a:ext cx="1869601" cy="193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sun9-38.userapi.com/sun9-2/impg/-peio3IAaWxLoAyXm_yAXUejjJ_JR_sTTg9byA/GGJO13pQqn0.jpg?size=604x143&amp;quality=96&amp;sign=3908632338b2a15c49212f21b801c13e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57" y="137119"/>
            <a:ext cx="5283309" cy="12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417519"/>
            <a:ext cx="8335538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082"/>
      </p:ext>
    </p:extLst>
  </p:cSld>
  <p:clrMapOvr>
    <a:masterClrMapping/>
  </p:clrMapOvr>
  <p:transition spd="slow" advClick="0" advTm="4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1720" y="1460510"/>
            <a:ext cx="51435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L:Liskov </a:t>
            </a:r>
            <a:r>
              <a:rPr lang="en-US" sz="2800" b="1" dirty="0">
                <a:solidFill>
                  <a:srgbClr val="002060"/>
                </a:solidFill>
              </a:rPr>
              <a:t>Substitution</a:t>
            </a:r>
            <a:r>
              <a:rPr lang="ru-RU" sz="4000" b="1" dirty="0" smtClean="0">
                <a:solidFill>
                  <a:srgbClr val="002060"/>
                </a:solidFill>
              </a:rPr>
              <a:t/>
            </a:r>
            <a:br>
              <a:rPr lang="ru-RU" sz="4000" b="1" dirty="0" smtClean="0">
                <a:solidFill>
                  <a:srgbClr val="002060"/>
                </a:solidFill>
              </a:rPr>
            </a:br>
            <a:r>
              <a:rPr lang="ru-RU" b="1" dirty="0" smtClean="0">
                <a:solidFill>
                  <a:srgbClr val="66CCFF"/>
                </a:solidFill>
              </a:rPr>
              <a:t>Инварианты(</a:t>
            </a:r>
            <a:r>
              <a:rPr lang="en-US" b="1" dirty="0" smtClean="0">
                <a:solidFill>
                  <a:srgbClr val="66CCFF"/>
                </a:solidFill>
              </a:rPr>
              <a:t>Invariants)</a:t>
            </a:r>
            <a:endParaRPr lang="ru-RU" sz="4000" b="1" dirty="0">
              <a:solidFill>
                <a:srgbClr val="002060"/>
              </a:solidFill>
            </a:endParaRPr>
          </a:p>
        </p:txBody>
      </p:sp>
      <p:pic>
        <p:nvPicPr>
          <p:cNvPr id="14" name="Picture 2" descr="C:\Users\yfcnz\Desktop\s12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6214">
            <a:off x="7182278" y="93537"/>
            <a:ext cx="1869601" cy="193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sun9-38.userapi.com/sun9-2/impg/-peio3IAaWxLoAyXm_yAXUejjJ_JR_sTTg9byA/GGJO13pQqn0.jpg?size=604x143&amp;quality=96&amp;sign=3908632338b2a15c49212f21b801c13e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57" y="137119"/>
            <a:ext cx="5283309" cy="12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09" y="2430417"/>
            <a:ext cx="7478169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86415"/>
      </p:ext>
    </p:extLst>
  </p:cSld>
  <p:clrMapOvr>
    <a:masterClrMapping/>
  </p:clrMapOvr>
  <p:transition spd="slow" advClick="0" advTm="4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1720" y="1460510"/>
            <a:ext cx="51435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I:Interface Segregation</a:t>
            </a:r>
            <a:r>
              <a:rPr lang="ru-RU" sz="4000" b="1" dirty="0" smtClean="0">
                <a:solidFill>
                  <a:srgbClr val="002060"/>
                </a:solidFill>
              </a:rPr>
              <a:t/>
            </a:r>
            <a:br>
              <a:rPr lang="ru-RU" sz="4000" b="1" dirty="0" smtClean="0">
                <a:solidFill>
                  <a:srgbClr val="002060"/>
                </a:solidFill>
              </a:rPr>
            </a:br>
            <a:r>
              <a:rPr lang="ru-RU" b="1" dirty="0" smtClean="0">
                <a:solidFill>
                  <a:srgbClr val="66CCFF"/>
                </a:solidFill>
              </a:rPr>
              <a:t>Принцип разделения интерфейса</a:t>
            </a:r>
            <a:endParaRPr lang="ru-RU" sz="4000" b="1" dirty="0">
              <a:solidFill>
                <a:srgbClr val="002060"/>
              </a:solidFill>
            </a:endParaRPr>
          </a:p>
        </p:txBody>
      </p:sp>
      <p:pic>
        <p:nvPicPr>
          <p:cNvPr id="14" name="Picture 2" descr="C:\Users\yfcnz\Desktop\s12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6214">
            <a:off x="7182278" y="93537"/>
            <a:ext cx="1869601" cy="193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sun9-38.userapi.com/sun9-2/impg/-peio3IAaWxLoAyXm_yAXUejjJ_JR_sTTg9byA/GGJO13pQqn0.jpg?size=604x143&amp;quality=96&amp;sign=3908632338b2a15c49212f21b801c13e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57" y="137119"/>
            <a:ext cx="5283309" cy="12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52" y="4221088"/>
            <a:ext cx="8172400" cy="193325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953" y="2333270"/>
            <a:ext cx="8172400" cy="164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8843"/>
      </p:ext>
    </p:extLst>
  </p:cSld>
  <p:clrMapOvr>
    <a:masterClrMapping/>
  </p:clrMapOvr>
  <p:transition spd="slow" advClick="0" advTm="4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1720" y="1460510"/>
            <a:ext cx="51435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I:Interface Segregation</a:t>
            </a:r>
            <a:r>
              <a:rPr lang="ru-RU" sz="4000" b="1" dirty="0" smtClean="0">
                <a:solidFill>
                  <a:srgbClr val="002060"/>
                </a:solidFill>
              </a:rPr>
              <a:t/>
            </a:r>
            <a:br>
              <a:rPr lang="ru-RU" sz="4000" b="1" dirty="0" smtClean="0">
                <a:solidFill>
                  <a:srgbClr val="002060"/>
                </a:solidFill>
              </a:rPr>
            </a:br>
            <a:r>
              <a:rPr lang="ru-RU" b="1" dirty="0" smtClean="0">
                <a:solidFill>
                  <a:srgbClr val="66CCFF"/>
                </a:solidFill>
              </a:rPr>
              <a:t>Принцип разделения интерфейса</a:t>
            </a:r>
            <a:endParaRPr lang="ru-RU" sz="4000" b="1" dirty="0">
              <a:solidFill>
                <a:srgbClr val="002060"/>
              </a:solidFill>
            </a:endParaRPr>
          </a:p>
        </p:txBody>
      </p:sp>
      <p:pic>
        <p:nvPicPr>
          <p:cNvPr id="14" name="Picture 2" descr="C:\Users\yfcnz\Desktop\s12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6214">
            <a:off x="7182278" y="93537"/>
            <a:ext cx="1869601" cy="193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sun9-38.userapi.com/sun9-2/impg/-peio3IAaWxLoAyXm_yAXUejjJ_JR_sTTg9byA/GGJO13pQqn0.jpg?size=604x143&amp;quality=96&amp;sign=3908632338b2a15c49212f21b801c13e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57" y="137119"/>
            <a:ext cx="5283309" cy="12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76" y="2285385"/>
            <a:ext cx="9030960" cy="402011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31" y="6305496"/>
            <a:ext cx="8928270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28164"/>
      </p:ext>
    </p:extLst>
  </p:cSld>
  <p:clrMapOvr>
    <a:masterClrMapping/>
  </p:clrMapOvr>
  <p:transition spd="slow" advClick="0" advTm="40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1719" y="1387969"/>
            <a:ext cx="51435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I:Interface Segregation</a:t>
            </a:r>
            <a:r>
              <a:rPr lang="ru-RU" sz="4000" b="1" dirty="0" smtClean="0">
                <a:solidFill>
                  <a:srgbClr val="002060"/>
                </a:solidFill>
              </a:rPr>
              <a:t/>
            </a:r>
            <a:br>
              <a:rPr lang="ru-RU" sz="4000" b="1" dirty="0" smtClean="0">
                <a:solidFill>
                  <a:srgbClr val="002060"/>
                </a:solidFill>
              </a:rPr>
            </a:br>
            <a:r>
              <a:rPr lang="ru-RU" b="1" dirty="0" smtClean="0">
                <a:solidFill>
                  <a:srgbClr val="66CCFF"/>
                </a:solidFill>
              </a:rPr>
              <a:t>Принцип разделения интерфейса</a:t>
            </a:r>
            <a:endParaRPr lang="ru-RU" sz="4000" b="1" dirty="0">
              <a:solidFill>
                <a:srgbClr val="002060"/>
              </a:solidFill>
            </a:endParaRPr>
          </a:p>
        </p:txBody>
      </p:sp>
      <p:pic>
        <p:nvPicPr>
          <p:cNvPr id="14" name="Picture 2" descr="C:\Users\yfcnz\Desktop\s12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6214">
            <a:off x="7182278" y="93537"/>
            <a:ext cx="1869601" cy="193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sun9-38.userapi.com/sun9-2/impg/-peio3IAaWxLoAyXm_yAXUejjJ_JR_sTTg9byA/GGJO13pQqn0.jpg?size=604x143&amp;quality=96&amp;sign=3908632338b2a15c49212f21b801c13e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57" y="137119"/>
            <a:ext cx="5283309" cy="12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933" y="2151566"/>
            <a:ext cx="6609107" cy="2905253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648" y="5056819"/>
            <a:ext cx="6609107" cy="18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20230"/>
      </p:ext>
    </p:extLst>
  </p:cSld>
  <p:clrMapOvr>
    <a:masterClrMapping/>
  </p:clrMapOvr>
  <p:transition spd="slow" advClick="0" advTm="40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1720" y="1413511"/>
            <a:ext cx="51435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I:Interface Segregation</a:t>
            </a:r>
            <a:r>
              <a:rPr lang="ru-RU" sz="4000" b="1" dirty="0" smtClean="0">
                <a:solidFill>
                  <a:srgbClr val="002060"/>
                </a:solidFill>
              </a:rPr>
              <a:t/>
            </a:r>
            <a:br>
              <a:rPr lang="ru-RU" sz="4000" b="1" dirty="0" smtClean="0">
                <a:solidFill>
                  <a:srgbClr val="002060"/>
                </a:solidFill>
              </a:rPr>
            </a:br>
            <a:r>
              <a:rPr lang="ru-RU" b="1" dirty="0" smtClean="0">
                <a:solidFill>
                  <a:srgbClr val="66CCFF"/>
                </a:solidFill>
              </a:rPr>
              <a:t>Принцип разделения интерфейса</a:t>
            </a:r>
            <a:endParaRPr lang="ru-RU" sz="4000" b="1" dirty="0">
              <a:solidFill>
                <a:srgbClr val="002060"/>
              </a:solidFill>
            </a:endParaRPr>
          </a:p>
        </p:txBody>
      </p:sp>
      <p:pic>
        <p:nvPicPr>
          <p:cNvPr id="14" name="Picture 2" descr="C:\Users\yfcnz\Desktop\s12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6214">
            <a:off x="7182278" y="93537"/>
            <a:ext cx="1869601" cy="193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sun9-38.userapi.com/sun9-2/impg/-peio3IAaWxLoAyXm_yAXUejjJ_JR_sTTg9byA/GGJO13pQqn0.jpg?size=604x143&amp;quality=96&amp;sign=3908632338b2a15c49212f21b801c13e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57" y="137119"/>
            <a:ext cx="5283309" cy="12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915" y="2204622"/>
            <a:ext cx="6518858" cy="255939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362" y="4726563"/>
            <a:ext cx="6535077" cy="230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1414"/>
      </p:ext>
    </p:extLst>
  </p:cSld>
  <p:clrMapOvr>
    <a:masterClrMapping/>
  </p:clrMapOvr>
  <p:transition spd="slow" advClick="0" advTm="40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1720" y="1413511"/>
            <a:ext cx="51435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D:Dependency Inversion</a:t>
            </a:r>
            <a:r>
              <a:rPr lang="ru-RU" sz="4000" b="1" dirty="0" smtClean="0">
                <a:solidFill>
                  <a:srgbClr val="002060"/>
                </a:solidFill>
              </a:rPr>
              <a:t/>
            </a:r>
            <a:br>
              <a:rPr lang="ru-RU" sz="4000" b="1" dirty="0" smtClean="0">
                <a:solidFill>
                  <a:srgbClr val="002060"/>
                </a:solidFill>
              </a:rPr>
            </a:br>
            <a:r>
              <a:rPr lang="ru-RU" b="1" dirty="0" smtClean="0">
                <a:solidFill>
                  <a:srgbClr val="66CCFF"/>
                </a:solidFill>
              </a:rPr>
              <a:t>Принцип инверсии зависимостей</a:t>
            </a:r>
            <a:endParaRPr lang="ru-RU" sz="4000" b="1" dirty="0">
              <a:solidFill>
                <a:srgbClr val="002060"/>
              </a:solidFill>
            </a:endParaRPr>
          </a:p>
        </p:txBody>
      </p:sp>
      <p:pic>
        <p:nvPicPr>
          <p:cNvPr id="14" name="Picture 2" descr="C:\Users\yfcnz\Desktop\s12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6214">
            <a:off x="7182278" y="93537"/>
            <a:ext cx="1869601" cy="193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sun9-38.userapi.com/sun9-2/impg/-peio3IAaWxLoAyXm_yAXUejjJ_JR_sTTg9byA/GGJO13pQqn0.jpg?size=604x143&amp;quality=96&amp;sign=3908632338b2a15c49212f21b801c13e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57" y="137119"/>
            <a:ext cx="5283309" cy="12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157" y="2564904"/>
            <a:ext cx="10402752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78028"/>
      </p:ext>
    </p:extLst>
  </p:cSld>
  <p:clrMapOvr>
    <a:masterClrMapping/>
  </p:clrMapOvr>
  <p:transition spd="slow" advClick="0" advTm="40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1720" y="1413511"/>
            <a:ext cx="51435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D:Dependency Inversion</a:t>
            </a:r>
            <a:r>
              <a:rPr lang="ru-RU" sz="4000" b="1" dirty="0" smtClean="0">
                <a:solidFill>
                  <a:srgbClr val="002060"/>
                </a:solidFill>
              </a:rPr>
              <a:t/>
            </a:r>
            <a:br>
              <a:rPr lang="ru-RU" sz="4000" b="1" dirty="0" smtClean="0">
                <a:solidFill>
                  <a:srgbClr val="002060"/>
                </a:solidFill>
              </a:rPr>
            </a:br>
            <a:r>
              <a:rPr lang="ru-RU" b="1" dirty="0" smtClean="0">
                <a:solidFill>
                  <a:srgbClr val="66CCFF"/>
                </a:solidFill>
              </a:rPr>
              <a:t>Принцип инверсии зависимостей</a:t>
            </a:r>
            <a:endParaRPr lang="ru-RU" sz="4000" b="1" dirty="0">
              <a:solidFill>
                <a:srgbClr val="002060"/>
              </a:solidFill>
            </a:endParaRPr>
          </a:p>
        </p:txBody>
      </p:sp>
      <p:pic>
        <p:nvPicPr>
          <p:cNvPr id="14" name="Picture 2" descr="C:\Users\yfcnz\Desktop\s12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6214">
            <a:off x="7182278" y="93537"/>
            <a:ext cx="1869601" cy="193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sun9-38.userapi.com/sun9-2/impg/-peio3IAaWxLoAyXm_yAXUejjJ_JR_sTTg9byA/GGJO13pQqn0.jpg?size=604x143&amp;quality=96&amp;sign=3908632338b2a15c49212f21b801c13e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57" y="137119"/>
            <a:ext cx="5283309" cy="12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2564904"/>
            <a:ext cx="10355120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55738"/>
      </p:ext>
    </p:extLst>
  </p:cSld>
  <p:clrMapOvr>
    <a:masterClrMapping/>
  </p:clrMapOvr>
  <p:transition spd="slow" advClick="0" advTm="40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1720" y="1413511"/>
            <a:ext cx="51435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D:Dependency Inversion</a:t>
            </a:r>
            <a:r>
              <a:rPr lang="ru-RU" sz="4000" b="1" dirty="0" smtClean="0">
                <a:solidFill>
                  <a:srgbClr val="002060"/>
                </a:solidFill>
              </a:rPr>
              <a:t/>
            </a:r>
            <a:br>
              <a:rPr lang="ru-RU" sz="4000" b="1" dirty="0" smtClean="0">
                <a:solidFill>
                  <a:srgbClr val="002060"/>
                </a:solidFill>
              </a:rPr>
            </a:br>
            <a:r>
              <a:rPr lang="ru-RU" b="1" dirty="0" smtClean="0">
                <a:solidFill>
                  <a:srgbClr val="66CCFF"/>
                </a:solidFill>
              </a:rPr>
              <a:t>Принцип инверсии зависимостей</a:t>
            </a:r>
            <a:endParaRPr lang="ru-RU" sz="4000" b="1" dirty="0">
              <a:solidFill>
                <a:srgbClr val="002060"/>
              </a:solidFill>
            </a:endParaRPr>
          </a:p>
        </p:txBody>
      </p:sp>
      <p:pic>
        <p:nvPicPr>
          <p:cNvPr id="14" name="Picture 2" descr="C:\Users\yfcnz\Desktop\s12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6214">
            <a:off x="7182278" y="93537"/>
            <a:ext cx="1869601" cy="193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sun9-38.userapi.com/sun9-2/impg/-peio3IAaWxLoAyXm_yAXUejjJ_JR_sTTg9byA/GGJO13pQqn0.jpg?size=604x143&amp;quality=96&amp;sign=3908632338b2a15c49212f21b801c13e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57" y="137119"/>
            <a:ext cx="5283309" cy="12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24944"/>
            <a:ext cx="8892480" cy="169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05866"/>
      </p:ext>
    </p:extLst>
  </p:cSld>
  <p:clrMapOvr>
    <a:masterClrMapping/>
  </p:clrMapOvr>
  <p:transition spd="slow" advClick="0" advTm="4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C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sun9-38.userapi.com/sun9-2/impg/-peio3IAaWxLoAyXm_yAXUejjJ_JR_sTTg9byA/GGJO13pQqn0.jpg?size=604x143&amp;quality=96&amp;sign=3908632338b2a15c49212f21b801c13e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57" y="137119"/>
            <a:ext cx="5283309" cy="12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yfcnz\Desktop\s1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6214">
            <a:off x="7182278" y="93537"/>
            <a:ext cx="1869601" cy="193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51720" y="1933160"/>
            <a:ext cx="511256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S:Single Responsibility Principle</a:t>
            </a:r>
            <a:br>
              <a:rPr lang="en-US" sz="2800" b="1" dirty="0" smtClean="0">
                <a:solidFill>
                  <a:srgbClr val="002060"/>
                </a:solidFill>
              </a:rPr>
            </a:br>
            <a:r>
              <a:rPr lang="ru-RU" b="1" dirty="0" smtClean="0">
                <a:solidFill>
                  <a:srgbClr val="66CCFF"/>
                </a:solidFill>
              </a:rPr>
              <a:t>Принцип единственной ответственности</a:t>
            </a:r>
            <a:endParaRPr lang="ru-RU" b="1" dirty="0">
              <a:solidFill>
                <a:srgbClr val="00206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2996952"/>
            <a:ext cx="5743019" cy="352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7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yfcnz\Desktop\16-02-2017_12-02-38_mck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413"/>
            <a:ext cx="5497248" cy="96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Alice White\Downloads\free-icon-peace-sign-44985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143380"/>
            <a:ext cx="928670" cy="928670"/>
          </a:xfrm>
          <a:prstGeom prst="rect">
            <a:avLst/>
          </a:prstGeom>
          <a:noFill/>
        </p:spPr>
      </p:pic>
      <p:pic>
        <p:nvPicPr>
          <p:cNvPr id="10243" name="Picture 3" descr="C:\Users\Alice White\Downloads\free-icon-diploma-216126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9190" y="2643182"/>
            <a:ext cx="1071570" cy="107157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500166" y="1714488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rgbClr val="002060"/>
                </a:solidFill>
              </a:rPr>
              <a:t>Спасибо за внимание!</a:t>
            </a:r>
            <a:endParaRPr lang="ru-RU" sz="4400" b="1" dirty="0">
              <a:solidFill>
                <a:srgbClr val="002060"/>
              </a:solidFill>
            </a:endParaRPr>
          </a:p>
        </p:txBody>
      </p:sp>
      <p:pic>
        <p:nvPicPr>
          <p:cNvPr id="9" name="Picture 3" descr="C:\Users\Alice White\Downloads\free-icon-hashtag-38170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57422" y="4214818"/>
            <a:ext cx="785818" cy="785818"/>
          </a:xfrm>
          <a:prstGeom prst="rect">
            <a:avLst/>
          </a:prstGeom>
          <a:noFill/>
        </p:spPr>
      </p:pic>
      <p:pic>
        <p:nvPicPr>
          <p:cNvPr id="11" name="Picture 4" descr="https://cdn-icons-png.flaticon.com/512/489/489969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10471" y="4929198"/>
            <a:ext cx="1733529" cy="1733529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000100" y="592933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decidedtosolvethisproblem@gmail.com</a:t>
            </a:r>
            <a:endParaRPr lang="ru-RU" b="1" dirty="0">
              <a:solidFill>
                <a:srgbClr val="002060"/>
              </a:solidFill>
            </a:endParaRPr>
          </a:p>
        </p:txBody>
      </p:sp>
      <p:pic>
        <p:nvPicPr>
          <p:cNvPr id="13" name="Picture 8" descr="C:\Users\yfcnz\Desktop\vk-512-mi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6" y="6357958"/>
            <a:ext cx="440495" cy="44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000100" y="6357958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https://vk.com/positivemoody</a:t>
            </a:r>
            <a:endParaRPr lang="ru-RU" b="1" dirty="0">
              <a:solidFill>
                <a:srgbClr val="002060"/>
              </a:solidFill>
            </a:endParaRPr>
          </a:p>
        </p:txBody>
      </p:sp>
      <p:pic>
        <p:nvPicPr>
          <p:cNvPr id="15" name="Picture 2" descr="C:\Users\Alice White\Downloads\gmail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8596" y="5857892"/>
            <a:ext cx="428628" cy="428628"/>
          </a:xfrm>
          <a:prstGeom prst="rect">
            <a:avLst/>
          </a:prstGeom>
          <a:noFill/>
        </p:spPr>
      </p:pic>
      <p:pic>
        <p:nvPicPr>
          <p:cNvPr id="16386" name="Picture 2" descr="C:\Users\Alice White\Downloads\premium-icon-flower-1925720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14480" y="2857496"/>
            <a:ext cx="857256" cy="857256"/>
          </a:xfrm>
          <a:prstGeom prst="rect">
            <a:avLst/>
          </a:prstGeom>
          <a:noFill/>
        </p:spPr>
      </p:pic>
      <p:pic>
        <p:nvPicPr>
          <p:cNvPr id="16387" name="Picture 3" descr="C:\Users\Alice White\Downloads\premium-icon-house-5682232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00760" y="5286388"/>
            <a:ext cx="1428760" cy="1428760"/>
          </a:xfrm>
          <a:prstGeom prst="rect">
            <a:avLst/>
          </a:prstGeom>
          <a:noFill/>
        </p:spPr>
      </p:pic>
      <p:pic>
        <p:nvPicPr>
          <p:cNvPr id="16388" name="Picture 4" descr="C:\Users\Alice White\Downloads\premium-icon-college-1954172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000892" y="2500306"/>
            <a:ext cx="1143008" cy="1143008"/>
          </a:xfrm>
          <a:prstGeom prst="rect">
            <a:avLst/>
          </a:prstGeom>
          <a:noFill/>
        </p:spPr>
      </p:pic>
      <p:pic>
        <p:nvPicPr>
          <p:cNvPr id="16389" name="Picture 5" descr="C:\Users\Alice White\Downloads\free-icon-team-6543820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857884" y="3857628"/>
            <a:ext cx="1214446" cy="1214446"/>
          </a:xfrm>
          <a:prstGeom prst="rect">
            <a:avLst/>
          </a:prstGeom>
          <a:noFill/>
        </p:spPr>
      </p:pic>
      <p:pic>
        <p:nvPicPr>
          <p:cNvPr id="22" name="Picture 2" descr="C:\Users\yfcnz\Desktop\s1200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6214">
            <a:off x="6813959" y="7921"/>
            <a:ext cx="2217322" cy="229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498031"/>
      </p:ext>
    </p:extLst>
  </p:cSld>
  <p:clrMapOvr>
    <a:masterClrMapping/>
  </p:clrMapOvr>
  <p:transition spd="slow" advClick="0" advTm="4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5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5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5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2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7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C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sun9-38.userapi.com/sun9-2/impg/-peio3IAaWxLoAyXm_yAXUejjJ_JR_sTTg9byA/GGJO13pQqn0.jpg?size=604x143&amp;quality=96&amp;sign=3908632338b2a15c49212f21b801c13e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57" y="137119"/>
            <a:ext cx="5283309" cy="12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yfcnz\Desktop\s1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6214">
            <a:off x="7182278" y="93537"/>
            <a:ext cx="1869601" cy="193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51720" y="1933160"/>
            <a:ext cx="5112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High Cohesion</a:t>
            </a:r>
            <a:br>
              <a:rPr lang="en-US" sz="2800" b="1" dirty="0" smtClean="0">
                <a:solidFill>
                  <a:srgbClr val="002060"/>
                </a:solidFill>
              </a:rPr>
            </a:br>
            <a:r>
              <a:rPr lang="ru-RU" b="1" dirty="0" smtClean="0">
                <a:solidFill>
                  <a:srgbClr val="66CCFF"/>
                </a:solidFill>
              </a:rPr>
              <a:t>Высокая связанность</a:t>
            </a:r>
            <a:r>
              <a:rPr lang="en-US" b="1" dirty="0" smtClean="0">
                <a:solidFill>
                  <a:srgbClr val="66CCFF"/>
                </a:solidFill>
              </a:rPr>
              <a:t>/</a:t>
            </a:r>
            <a:r>
              <a:rPr lang="ru-RU" b="1" dirty="0" smtClean="0">
                <a:solidFill>
                  <a:srgbClr val="66CCFF"/>
                </a:solidFill>
              </a:rPr>
              <a:t>согласованность</a:t>
            </a:r>
            <a:endParaRPr lang="ru-RU" b="1" dirty="0">
              <a:solidFill>
                <a:srgbClr val="002060"/>
              </a:solidFill>
            </a:endParaRPr>
          </a:p>
          <a:p>
            <a:pPr algn="ctr"/>
            <a:endParaRPr lang="ru-RU" b="1" dirty="0">
              <a:solidFill>
                <a:srgbClr val="00206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2878461"/>
            <a:ext cx="6226724" cy="359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2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C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sun9-38.userapi.com/sun9-2/impg/-peio3IAaWxLoAyXm_yAXUejjJ_JR_sTTg9byA/GGJO13pQqn0.jpg?size=604x143&amp;quality=96&amp;sign=3908632338b2a15c49212f21b801c13e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57" y="137119"/>
            <a:ext cx="5283309" cy="12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yfcnz\Desktop\s1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6214">
            <a:off x="7182278" y="93537"/>
            <a:ext cx="1869601" cy="193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364328" y="1736577"/>
            <a:ext cx="45016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O:Open/Closed</a:t>
            </a:r>
            <a:br>
              <a:rPr lang="en-US" sz="2800" b="1" dirty="0" smtClean="0">
                <a:solidFill>
                  <a:srgbClr val="002060"/>
                </a:solidFill>
              </a:rPr>
            </a:br>
            <a:r>
              <a:rPr lang="ru-RU" b="1" dirty="0">
                <a:solidFill>
                  <a:srgbClr val="66CCFF"/>
                </a:solidFill>
              </a:rPr>
              <a:t>Принцип открытости/закрытости</a:t>
            </a:r>
            <a:endParaRPr lang="ru-RU" sz="2800" b="1" dirty="0">
              <a:solidFill>
                <a:srgbClr val="00206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476924"/>
            <a:ext cx="7411484" cy="36407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5905367"/>
            <a:ext cx="7411484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8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1720" y="1772816"/>
            <a:ext cx="514353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2060"/>
                </a:solidFill>
              </a:rPr>
              <a:t>Стратегия</a:t>
            </a:r>
            <a:r>
              <a:rPr lang="ru-RU" sz="4000" b="1" dirty="0" smtClean="0">
                <a:solidFill>
                  <a:srgbClr val="002060"/>
                </a:solidFill>
              </a:rPr>
              <a:t/>
            </a:r>
            <a:br>
              <a:rPr lang="ru-RU" sz="4000" b="1" dirty="0" smtClean="0">
                <a:solidFill>
                  <a:srgbClr val="002060"/>
                </a:solidFill>
              </a:rPr>
            </a:br>
            <a:r>
              <a:rPr lang="ru-RU" b="1" dirty="0" smtClean="0">
                <a:solidFill>
                  <a:srgbClr val="66CCFF"/>
                </a:solidFill>
              </a:rPr>
              <a:t>Применение паттерна «Стратегия»</a:t>
            </a:r>
            <a:endParaRPr lang="ru-RU" b="1" dirty="0">
              <a:solidFill>
                <a:srgbClr val="002060"/>
              </a:solidFill>
            </a:endParaRPr>
          </a:p>
          <a:p>
            <a:pPr algn="ctr"/>
            <a:endParaRPr lang="ru-RU" sz="4000" b="1" dirty="0">
              <a:solidFill>
                <a:srgbClr val="002060"/>
              </a:solidFill>
            </a:endParaRPr>
          </a:p>
        </p:txBody>
      </p:sp>
      <p:pic>
        <p:nvPicPr>
          <p:cNvPr id="14" name="Picture 2" descr="C:\Users\yfcnz\Desktop\s12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6214">
            <a:off x="7182278" y="93537"/>
            <a:ext cx="1869601" cy="193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s://cdn-icons-png.flaticon.com/512/489/48996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10471" y="5000636"/>
            <a:ext cx="1733529" cy="1733529"/>
          </a:xfrm>
          <a:prstGeom prst="rect">
            <a:avLst/>
          </a:prstGeom>
          <a:noFill/>
        </p:spPr>
      </p:pic>
      <p:pic>
        <p:nvPicPr>
          <p:cNvPr id="22" name="Picture 3" descr="C:\Users\Alice White\Downloads\premium-icon-house-568223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5286388"/>
            <a:ext cx="1428760" cy="1428760"/>
          </a:xfrm>
          <a:prstGeom prst="rect">
            <a:avLst/>
          </a:prstGeom>
          <a:noFill/>
        </p:spPr>
      </p:pic>
      <p:pic>
        <p:nvPicPr>
          <p:cNvPr id="45" name="Picture 2" descr="https://sun9-38.userapi.com/sun9-2/impg/-peio3IAaWxLoAyXm_yAXUejjJ_JR_sTTg9byA/GGJO13pQqn0.jpg?size=604x143&amp;quality=96&amp;sign=3908632338b2a15c49212f21b801c13e&amp;type=alb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57" y="137119"/>
            <a:ext cx="5283309" cy="12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1720" y="2604967"/>
            <a:ext cx="4896544" cy="376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98031"/>
      </p:ext>
    </p:extLst>
  </p:cSld>
  <p:clrMapOvr>
    <a:masterClrMapping/>
  </p:clrMapOvr>
  <p:transition spd="slow" advClick="0" advTm="4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1720" y="1772816"/>
            <a:ext cx="514353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2060"/>
                </a:solidFill>
              </a:rPr>
              <a:t>Стратегия</a:t>
            </a:r>
            <a:r>
              <a:rPr lang="ru-RU" sz="4000" b="1" dirty="0" smtClean="0">
                <a:solidFill>
                  <a:srgbClr val="002060"/>
                </a:solidFill>
              </a:rPr>
              <a:t/>
            </a:r>
            <a:br>
              <a:rPr lang="ru-RU" sz="4000" b="1" dirty="0" smtClean="0">
                <a:solidFill>
                  <a:srgbClr val="002060"/>
                </a:solidFill>
              </a:rPr>
            </a:br>
            <a:r>
              <a:rPr lang="ru-RU" b="1" dirty="0" smtClean="0">
                <a:solidFill>
                  <a:srgbClr val="66CCFF"/>
                </a:solidFill>
              </a:rPr>
              <a:t>Применение паттерна «Стратегия»</a:t>
            </a:r>
            <a:endParaRPr lang="ru-RU" b="1" dirty="0">
              <a:solidFill>
                <a:srgbClr val="002060"/>
              </a:solidFill>
            </a:endParaRPr>
          </a:p>
          <a:p>
            <a:pPr algn="ctr"/>
            <a:endParaRPr lang="ru-RU" sz="4000" b="1" dirty="0">
              <a:solidFill>
                <a:srgbClr val="002060"/>
              </a:solidFill>
            </a:endParaRPr>
          </a:p>
        </p:txBody>
      </p:sp>
      <p:pic>
        <p:nvPicPr>
          <p:cNvPr id="14" name="Picture 2" descr="C:\Users\yfcnz\Desktop\s12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6214">
            <a:off x="7182278" y="93537"/>
            <a:ext cx="1869601" cy="193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sun9-38.userapi.com/sun9-2/impg/-peio3IAaWxLoAyXm_yAXUejjJ_JR_sTTg9byA/GGJO13pQqn0.jpg?size=604x143&amp;quality=96&amp;sign=3908632338b2a15c49212f21b801c13e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57" y="137119"/>
            <a:ext cx="5283309" cy="12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027" y="2611684"/>
            <a:ext cx="6963747" cy="362000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6238789"/>
            <a:ext cx="5221325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11246"/>
      </p:ext>
    </p:extLst>
  </p:cSld>
  <p:clrMapOvr>
    <a:masterClrMapping/>
  </p:clrMapOvr>
  <p:transition spd="slow" advClick="0" advTm="4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1720" y="1772816"/>
            <a:ext cx="51435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L:Liskov </a:t>
            </a:r>
            <a:r>
              <a:rPr lang="en-US" sz="2800" b="1" dirty="0">
                <a:solidFill>
                  <a:srgbClr val="002060"/>
                </a:solidFill>
              </a:rPr>
              <a:t>Substitution</a:t>
            </a:r>
            <a:r>
              <a:rPr lang="ru-RU" sz="4000" b="1" dirty="0" smtClean="0">
                <a:solidFill>
                  <a:srgbClr val="002060"/>
                </a:solidFill>
              </a:rPr>
              <a:t/>
            </a:r>
            <a:br>
              <a:rPr lang="ru-RU" sz="4000" b="1" dirty="0" smtClean="0">
                <a:solidFill>
                  <a:srgbClr val="002060"/>
                </a:solidFill>
              </a:rPr>
            </a:br>
            <a:r>
              <a:rPr lang="ru-RU" b="1" dirty="0">
                <a:solidFill>
                  <a:srgbClr val="66CCFF"/>
                </a:solidFill>
              </a:rPr>
              <a:t>Принцип подстановки Лисков</a:t>
            </a:r>
            <a:endParaRPr lang="ru-RU" sz="4000" b="1" dirty="0">
              <a:solidFill>
                <a:srgbClr val="002060"/>
              </a:solidFill>
            </a:endParaRPr>
          </a:p>
        </p:txBody>
      </p:sp>
      <p:pic>
        <p:nvPicPr>
          <p:cNvPr id="14" name="Picture 2" descr="C:\Users\yfcnz\Desktop\s12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6214">
            <a:off x="7182278" y="93537"/>
            <a:ext cx="1869601" cy="193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sun9-38.userapi.com/sun9-2/impg/-peio3IAaWxLoAyXm_yAXUejjJ_JR_sTTg9byA/GGJO13pQqn0.jpg?size=604x143&amp;quality=96&amp;sign=3908632338b2a15c49212f21b801c13e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57" y="137119"/>
            <a:ext cx="5283309" cy="12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2836514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rgbClr val="0070C0"/>
                </a:solidFill>
              </a:rPr>
              <a:t>Предусловия(</a:t>
            </a:r>
            <a:r>
              <a:rPr lang="en-US" sz="3200" dirty="0" smtClean="0">
                <a:solidFill>
                  <a:srgbClr val="0070C0"/>
                </a:solidFill>
              </a:rPr>
              <a:t>Preconditions) </a:t>
            </a:r>
            <a:r>
              <a:rPr lang="ru-RU" sz="3200" dirty="0" smtClean="0">
                <a:solidFill>
                  <a:srgbClr val="0070C0"/>
                </a:solidFill>
              </a:rPr>
              <a:t>не могут быть усилены в подклассе</a:t>
            </a:r>
            <a:r>
              <a:rPr lang="en-US" sz="3200" dirty="0" smtClean="0">
                <a:solidFill>
                  <a:srgbClr val="0070C0"/>
                </a:solidFill>
              </a:rPr>
              <a:t>.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4021580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rgbClr val="0070C0"/>
                </a:solidFill>
              </a:rPr>
              <a:t>Постусловия(</a:t>
            </a:r>
            <a:r>
              <a:rPr lang="en-US" sz="3200" dirty="0" err="1" smtClean="0">
                <a:solidFill>
                  <a:srgbClr val="0070C0"/>
                </a:solidFill>
              </a:rPr>
              <a:t>Postconditions</a:t>
            </a:r>
            <a:r>
              <a:rPr lang="en-US" sz="3200" dirty="0" smtClean="0">
                <a:solidFill>
                  <a:srgbClr val="0070C0"/>
                </a:solidFill>
              </a:rPr>
              <a:t>) </a:t>
            </a:r>
            <a:r>
              <a:rPr lang="ru-RU" sz="3200" dirty="0" smtClean="0">
                <a:solidFill>
                  <a:srgbClr val="0070C0"/>
                </a:solidFill>
              </a:rPr>
              <a:t>не могут быть ослаблены в базовом классе</a:t>
            </a:r>
            <a:r>
              <a:rPr lang="en-US" sz="3200" dirty="0">
                <a:solidFill>
                  <a:srgbClr val="0070C0"/>
                </a:solidFill>
              </a:rPr>
              <a:t>.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8504" y="5206646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rgbClr val="0070C0"/>
                </a:solidFill>
              </a:rPr>
              <a:t>Инварианты(</a:t>
            </a:r>
            <a:r>
              <a:rPr lang="en-US" sz="3200" dirty="0" smtClean="0">
                <a:solidFill>
                  <a:srgbClr val="0070C0"/>
                </a:solidFill>
              </a:rPr>
              <a:t>Invariants) – </a:t>
            </a:r>
            <a:r>
              <a:rPr lang="ru-RU" sz="3200" dirty="0" smtClean="0">
                <a:solidFill>
                  <a:srgbClr val="0070C0"/>
                </a:solidFill>
              </a:rPr>
              <a:t>все условия базового класса – так же должны быть сохранены и в подклассе</a:t>
            </a:r>
            <a:r>
              <a:rPr lang="en-US" sz="3200" dirty="0" smtClean="0">
                <a:solidFill>
                  <a:srgbClr val="0070C0"/>
                </a:solidFill>
              </a:rPr>
              <a:t>.</a:t>
            </a:r>
            <a:endParaRPr lang="ru-RU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85875"/>
      </p:ext>
    </p:extLst>
  </p:cSld>
  <p:clrMapOvr>
    <a:masterClrMapping/>
  </p:clrMapOvr>
  <p:transition spd="slow" advClick="0" advTm="4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1720" y="1772816"/>
            <a:ext cx="51435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L:Liskov </a:t>
            </a:r>
            <a:r>
              <a:rPr lang="en-US" sz="2800" b="1" dirty="0">
                <a:solidFill>
                  <a:srgbClr val="002060"/>
                </a:solidFill>
              </a:rPr>
              <a:t>Substitution</a:t>
            </a:r>
            <a:r>
              <a:rPr lang="ru-RU" sz="4000" b="1" dirty="0" smtClean="0">
                <a:solidFill>
                  <a:srgbClr val="002060"/>
                </a:solidFill>
              </a:rPr>
              <a:t/>
            </a:r>
            <a:br>
              <a:rPr lang="ru-RU" sz="4000" b="1" dirty="0" smtClean="0">
                <a:solidFill>
                  <a:srgbClr val="002060"/>
                </a:solidFill>
              </a:rPr>
            </a:br>
            <a:r>
              <a:rPr lang="ru-RU" b="1" dirty="0" smtClean="0">
                <a:solidFill>
                  <a:srgbClr val="66CCFF"/>
                </a:solidFill>
              </a:rPr>
              <a:t>Предусловия(</a:t>
            </a:r>
            <a:r>
              <a:rPr lang="en-US" b="1" dirty="0" smtClean="0">
                <a:solidFill>
                  <a:srgbClr val="66CCFF"/>
                </a:solidFill>
              </a:rPr>
              <a:t>Preconditions)</a:t>
            </a:r>
            <a:endParaRPr lang="ru-RU" sz="4000" b="1" dirty="0">
              <a:solidFill>
                <a:srgbClr val="002060"/>
              </a:solidFill>
            </a:endParaRPr>
          </a:p>
        </p:txBody>
      </p:sp>
      <p:pic>
        <p:nvPicPr>
          <p:cNvPr id="14" name="Picture 2" descr="C:\Users\yfcnz\Desktop\s12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6214">
            <a:off x="7182278" y="93537"/>
            <a:ext cx="1869601" cy="193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sun9-38.userapi.com/sun9-2/impg/-peio3IAaWxLoAyXm_yAXUejjJ_JR_sTTg9byA/GGJO13pQqn0.jpg?size=604x143&amp;quality=96&amp;sign=3908632338b2a15c49212f21b801c13e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57" y="137119"/>
            <a:ext cx="5283309" cy="12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978" y="2606571"/>
            <a:ext cx="6663019" cy="308230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1978" y="5688873"/>
            <a:ext cx="6663019" cy="82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66561"/>
      </p:ext>
    </p:extLst>
  </p:cSld>
  <p:clrMapOvr>
    <a:masterClrMapping/>
  </p:clrMapOvr>
  <p:transition spd="slow" advClick="0" advTm="4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1720" y="1460510"/>
            <a:ext cx="51435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L:Liskov </a:t>
            </a:r>
            <a:r>
              <a:rPr lang="en-US" sz="2800" b="1" dirty="0">
                <a:solidFill>
                  <a:srgbClr val="002060"/>
                </a:solidFill>
              </a:rPr>
              <a:t>Substitution</a:t>
            </a:r>
            <a:r>
              <a:rPr lang="ru-RU" sz="4000" b="1" dirty="0" smtClean="0">
                <a:solidFill>
                  <a:srgbClr val="002060"/>
                </a:solidFill>
              </a:rPr>
              <a:t/>
            </a:r>
            <a:br>
              <a:rPr lang="ru-RU" sz="4000" b="1" dirty="0" smtClean="0">
                <a:solidFill>
                  <a:srgbClr val="002060"/>
                </a:solidFill>
              </a:rPr>
            </a:br>
            <a:r>
              <a:rPr lang="ru-RU" b="1" dirty="0" smtClean="0">
                <a:solidFill>
                  <a:srgbClr val="66CCFF"/>
                </a:solidFill>
              </a:rPr>
              <a:t>Постусловия(</a:t>
            </a:r>
            <a:r>
              <a:rPr lang="en-US" b="1" dirty="0" err="1" smtClean="0">
                <a:solidFill>
                  <a:srgbClr val="66CCFF"/>
                </a:solidFill>
              </a:rPr>
              <a:t>Postconditions</a:t>
            </a:r>
            <a:r>
              <a:rPr lang="en-US" b="1" dirty="0" smtClean="0">
                <a:solidFill>
                  <a:srgbClr val="66CCFF"/>
                </a:solidFill>
              </a:rPr>
              <a:t>)</a:t>
            </a:r>
            <a:endParaRPr lang="ru-RU" sz="4000" b="1" dirty="0">
              <a:solidFill>
                <a:srgbClr val="002060"/>
              </a:solidFill>
            </a:endParaRPr>
          </a:p>
        </p:txBody>
      </p:sp>
      <p:pic>
        <p:nvPicPr>
          <p:cNvPr id="14" name="Picture 2" descr="C:\Users\yfcnz\Desktop\s12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6214">
            <a:off x="7182278" y="93537"/>
            <a:ext cx="1869601" cy="193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sun9-38.userapi.com/sun9-2/impg/-peio3IAaWxLoAyXm_yAXUejjJ_JR_sTTg9byA/GGJO13pQqn0.jpg?size=604x143&amp;quality=96&amp;sign=3908632338b2a15c49212f21b801c13e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57" y="137119"/>
            <a:ext cx="5283309" cy="12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2333270"/>
            <a:ext cx="5206273" cy="29739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720" y="5013176"/>
            <a:ext cx="5206273" cy="221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56740"/>
      </p:ext>
    </p:extLst>
  </p:cSld>
  <p:clrMapOvr>
    <a:masterClrMapping/>
  </p:clrMapOvr>
  <p:transition spd="slow" advClick="0" advTm="4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9180</TotalTime>
  <Words>165</Words>
  <Application>Microsoft Office PowerPoint</Application>
  <PresentationFormat>Экран (4:3)</PresentationFormat>
  <Paragraphs>26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3" baseType="lpstr">
      <vt:lpstr>Arial</vt:lpstr>
      <vt:lpstr>Calibri</vt:lpstr>
      <vt:lpstr>Тема Office</vt:lpstr>
      <vt:lpstr>SOLID Принципы объектно-ориентированного программирования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Alice White</dc:creator>
  <cp:lastModifiedBy>Викторов Павел Валерьянович</cp:lastModifiedBy>
  <cp:revision>100</cp:revision>
  <dcterms:created xsi:type="dcterms:W3CDTF">2022-05-29T13:46:45Z</dcterms:created>
  <dcterms:modified xsi:type="dcterms:W3CDTF">2022-09-06T05:53:45Z</dcterms:modified>
</cp:coreProperties>
</file>