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80" r:id="rId5"/>
    <p:sldId id="277" r:id="rId6"/>
    <p:sldId id="293" r:id="rId7"/>
    <p:sldId id="301" r:id="rId8"/>
    <p:sldId id="302" r:id="rId9"/>
    <p:sldId id="303" r:id="rId10"/>
    <p:sldId id="295" r:id="rId11"/>
    <p:sldId id="296" r:id="rId12"/>
    <p:sldId id="304" r:id="rId13"/>
    <p:sldId id="305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6DCB6-92FD-EB03-C06C-7999BFE9A3A5}" v="349" dt="2025-07-08T00:19:13.149"/>
  </p1510:revLst>
</p1510:revInfo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9" autoAdjust="0"/>
    <p:restoredTop sz="94609" autoAdjust="0"/>
  </p:normalViewPr>
  <p:slideViewPr>
    <p:cSldViewPr snapToGrid="0">
      <p:cViewPr>
        <p:scale>
          <a:sx n="100" d="100"/>
          <a:sy n="100" d="100"/>
        </p:scale>
        <p:origin x="269" y="-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670F10-A7D9-0850-FBA3-0930C57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/>
          <a:lstStyle/>
          <a:p>
            <a:r>
              <a:rPr lang="en-US" dirty="0"/>
              <a:t>SPEAKING </a:t>
            </a:r>
            <a:br>
              <a:rPr lang="en-US" dirty="0"/>
            </a:br>
            <a:r>
              <a:rPr lang="en-US" dirty="0"/>
              <a:t>GLOBALLY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B1D02C-C51E-AC77-2221-624A5863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/>
          <a:lstStyle/>
          <a:p>
            <a:r>
              <a:rPr lang="en-US" dirty="0"/>
              <a:t>Public speaking workshop by Brita Tamm</a:t>
            </a:r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CB17728E-C91A-D6F5-8A94-5329152B3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7880" y="-22103"/>
            <a:ext cx="13688457" cy="68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40C89-19C6-ECF3-6F44-1E5822601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57848-E2D4-DB4D-AFF0-C42616E6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u="none" dirty="0">
                <a:ea typeface="+mj-lt"/>
                <a:cs typeface="+mj-lt"/>
              </a:rPr>
              <a:t>The Ask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EABFD2-4114-95CD-350D-C43DD776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7024DD-4C9F-28B2-5E9C-223775CFD7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🚀 </a:t>
            </a:r>
            <a:r>
              <a:rPr lang="en-US" b="1">
                <a:ea typeface="+mn-lt"/>
                <a:cs typeface="+mn-lt"/>
              </a:rPr>
              <a:t>What we need:</a:t>
            </a:r>
            <a:r>
              <a:rPr lang="en-US">
                <a:ea typeface="+mn-lt"/>
                <a:cs typeface="+mn-lt"/>
              </a:rPr>
              <a:t> AWS credits, early funding, mentorship, or ecosystem partners.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📈 </a:t>
            </a:r>
            <a:r>
              <a:rPr lang="en-US" b="1">
                <a:ea typeface="+mn-lt"/>
                <a:cs typeface="+mn-lt"/>
              </a:rPr>
              <a:t>Goal:</a:t>
            </a:r>
            <a:r>
              <a:rPr lang="en-US">
                <a:ea typeface="+mn-lt"/>
                <a:cs typeface="+mn-lt"/>
              </a:rPr>
              <a:t> Deploy </a:t>
            </a:r>
            <a:r>
              <a:rPr lang="en-US" err="1">
                <a:ea typeface="+mn-lt"/>
                <a:cs typeface="+mn-lt"/>
              </a:rPr>
              <a:t>Postly</a:t>
            </a:r>
            <a:r>
              <a:rPr lang="en-US">
                <a:ea typeface="+mn-lt"/>
                <a:cs typeface="+mn-lt"/>
              </a:rPr>
              <a:t> on scalable infra, launch a public beta, and grow to 1–2M users with a robust open-source community.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🤝 </a:t>
            </a:r>
            <a:r>
              <a:rPr lang="en-US" b="1">
                <a:ea typeface="+mn-lt"/>
                <a:cs typeface="+mn-lt"/>
              </a:rPr>
              <a:t>How you can help:</a:t>
            </a:r>
            <a:r>
              <a:rPr lang="en-US">
                <a:ea typeface="+mn-lt"/>
                <a:cs typeface="+mn-lt"/>
              </a:rPr>
              <a:t> Support our infra costs, help us reach dev communities, connect us to early champions.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43A07-363E-7F3A-FB0F-53750EF6C23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Postly</a:t>
            </a:r>
            <a:r>
              <a:rPr lang="en-US" dirty="0">
                <a:ea typeface="+mn-lt"/>
                <a:cs typeface="+mn-lt"/>
              </a:rPr>
              <a:t> is ready — I just need the right partners to help take it from a proven foundation to a global community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42CE-B1FF-F5F8-B080-90809092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0BF0-B107-5FCC-4DFD-8E4AD8FD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/>
          <a:lstStyle/>
          <a:p>
            <a:r>
              <a:rPr lang="en-US"/>
              <a:t>Brita Tamm</a:t>
            </a:r>
          </a:p>
          <a:p>
            <a:r>
              <a:rPr lang="en-US"/>
              <a:t>502-555-0152</a:t>
            </a:r>
          </a:p>
          <a:p>
            <a:r>
              <a:rPr lang="en-US"/>
              <a:t>brita@firstupconsultants.com</a:t>
            </a:r>
          </a:p>
          <a:p>
            <a:r>
              <a:rPr lang="en-US"/>
              <a:t>www.firstupconsultants.com</a:t>
            </a:r>
            <a:endParaRPr lang="en-US" dirty="0"/>
          </a:p>
        </p:txBody>
      </p:sp>
      <p:pic>
        <p:nvPicPr>
          <p:cNvPr id="4" name="Picture 3" descr="A screenshot of a blue background">
            <a:extLst>
              <a:ext uri="{FF2B5EF4-FFF2-40B4-BE49-F238E27FC236}">
                <a16:creationId xmlns:a16="http://schemas.microsoft.com/office/drawing/2014/main" id="{2A6352EF-9348-1423-CACE-3EBBB9E0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807" y="-97561"/>
            <a:ext cx="14138313" cy="705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AC2BC53-0CE7-3117-0C3D-9435FF27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 anchor="b">
            <a:normAutofit/>
          </a:bodyPr>
          <a:lstStyle/>
          <a:p>
            <a:r>
              <a:rPr lang="en-US" u="none"/>
              <a:t>The Problem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5FE201-66E6-9884-8CE5-29160B5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3601A2-1153-809A-A08D-4131BD4FF6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>
            <a:normAutofit/>
          </a:bodyPr>
          <a:lstStyle/>
          <a:p>
            <a:r>
              <a:rPr lang="en-US" dirty="0"/>
              <a:t>Existing platforms: closed, ad-driven, opaque algorithms.</a:t>
            </a:r>
          </a:p>
          <a:p>
            <a:r>
              <a:rPr lang="en-US" dirty="0"/>
              <a:t>Creators don’t fully own or control their content.</a:t>
            </a:r>
          </a:p>
          <a:p>
            <a:r>
              <a:rPr lang="en-US" dirty="0"/>
              <a:t>Users face censorship, privacy risks, and unpredictable reach.</a:t>
            </a:r>
          </a:p>
          <a:p>
            <a:endParaRPr lang="en-US" dirty="0"/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01E5AE3A-AD88-012D-9D11-167FA9EB74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Today’s platforms put profit above people.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Remember when a blue check mark actually meant you were reputable? When social media really connected you with the people and communities you cared about — without hidden algorithms deciding for you? When it was truly a free space to share your views and passions?</a:t>
            </a:r>
          </a:p>
          <a:p>
            <a:r>
              <a:rPr lang="en-US" dirty="0">
                <a:ea typeface="+mn-lt"/>
                <a:cs typeface="+mn-lt"/>
              </a:rPr>
              <a:t>Modern social media has lost its way. Users have lost control, trust, and real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8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2DBB5-7951-6BD8-B025-ABCC20D4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u="none" dirty="0">
                <a:ea typeface="+mj-lt"/>
                <a:cs typeface="+mj-lt"/>
              </a:rPr>
              <a:t>Our Solution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E622F-4D29-CE2E-94C6-5793975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14529-13B2-5F66-A8E9-EA890736E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Postly</a:t>
            </a:r>
            <a:r>
              <a:rPr lang="en-US" dirty="0">
                <a:ea typeface="+mn-lt"/>
                <a:cs typeface="+mn-lt"/>
              </a:rPr>
              <a:t> exists to restore what’s been lost.</a:t>
            </a:r>
          </a:p>
          <a:p>
            <a:pPr marL="0" indent="0">
              <a:buNone/>
            </a:pP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 1. An open-source, community-driven platform where: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2. Creators truly own their content.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3. Verified status means real credibility again.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4. Feeds are transparent, with minimal algorithms deciding for you.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5.  Privacy and free expression come first — not ads and hidden profit motives.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4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312EE-8478-A032-3D8A-AF5138EA9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99A9E2-CC60-2C3E-16DA-88AABD77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 anchor="b">
            <a:normAutofit/>
          </a:bodyPr>
          <a:lstStyle/>
          <a:p>
            <a:r>
              <a:rPr lang="en-US" u="none"/>
              <a:t>The Product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1E1B-E536-3D1A-153F-83ACFD8E8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8AD6EDD-C80A-DB69-1127-ACD11C9387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>
            <a:normAutofit/>
          </a:bodyPr>
          <a:lstStyle/>
          <a:p>
            <a:r>
              <a:rPr lang="en-US" sz="1500" err="1"/>
              <a:t>Hapta</a:t>
            </a:r>
            <a:r>
              <a:rPr lang="en-US" sz="1500"/>
              <a:t> transforms </a:t>
            </a:r>
            <a:r>
              <a:rPr lang="en-US" sz="1500" err="1"/>
              <a:t>PocketBase</a:t>
            </a:r>
            <a:r>
              <a:rPr lang="en-US" sz="1500"/>
              <a:t> into a production-ready backend for real scale — handling auth, sessions, cache, and smart rate-limiting. By pushing edge servers closer to users and using dynamic caching, we can handle over 1.2 million requests a year with minimal database strain. The plan is to deploy across EC2 clusters with auto-scaling and leverage AWS tools to reach up to 500k concurrent users — and eventually 1–2 million.”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BA4D1-2774-80F0-F514-DE67F1CF35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300" b="1" dirty="0"/>
              <a:t>Modern frontend:</a:t>
            </a:r>
            <a:r>
              <a:rPr lang="en-US" sz="1300" dirty="0"/>
              <a:t> </a:t>
            </a:r>
            <a:r>
              <a:rPr lang="en-US" sz="1300" dirty="0" err="1"/>
              <a:t>SolidJS</a:t>
            </a:r>
            <a:r>
              <a:rPr lang="en-US" sz="1300" dirty="0"/>
              <a:t> + TypeScript for a fast, reactive UI that’s easy to extend.</a:t>
            </a:r>
          </a:p>
          <a:p>
            <a:pPr>
              <a:buFont typeface="Arial"/>
              <a:buChar char="•"/>
            </a:pPr>
            <a:r>
              <a:rPr lang="en-US" sz="1300" b="1"/>
              <a:t>Serverless edge:</a:t>
            </a:r>
            <a:r>
              <a:rPr lang="en-US" sz="1300"/>
              <a:t> Deployed as close to users as possible for low latency worldwide.</a:t>
            </a:r>
          </a:p>
          <a:p>
            <a:pPr>
              <a:buFont typeface="Arial"/>
              <a:buChar char="•"/>
            </a:pPr>
            <a:r>
              <a:rPr lang="en-US" sz="1300" b="1" dirty="0" err="1"/>
              <a:t>Hapta</a:t>
            </a:r>
            <a:r>
              <a:rPr lang="en-US" sz="1300" b="1" dirty="0"/>
              <a:t> backend:</a:t>
            </a:r>
            <a:r>
              <a:rPr lang="en-US" sz="1300" dirty="0"/>
              <a:t> A full-stack backend layer for </a:t>
            </a:r>
            <a:r>
              <a:rPr lang="en-US" sz="1300" dirty="0" err="1"/>
              <a:t>PocketBase</a:t>
            </a:r>
            <a:r>
              <a:rPr lang="en-US" sz="1300" dirty="0"/>
              <a:t>.</a:t>
            </a:r>
          </a:p>
          <a:p>
            <a:pPr>
              <a:buFont typeface="Arial"/>
              <a:buChar char="•"/>
            </a:pPr>
            <a:r>
              <a:rPr lang="en-US" sz="1300"/>
              <a:t>Smart auth, OAuth2, rolling sessions.</a:t>
            </a:r>
          </a:p>
          <a:p>
            <a:pPr>
              <a:buFont typeface="Arial"/>
              <a:buChar char="•"/>
            </a:pPr>
            <a:r>
              <a:rPr lang="en-US" sz="1300"/>
              <a:t>Advanced rate-limiting, robust request validation (Zod).</a:t>
            </a:r>
          </a:p>
          <a:p>
            <a:pPr>
              <a:buFont typeface="Arial"/>
              <a:buChar char="•"/>
            </a:pPr>
            <a:r>
              <a:rPr lang="en-US" sz="1300"/>
              <a:t>Built-in intelligent cache that optimizes JSON and smartly invalidates to keep data fresh.</a:t>
            </a:r>
          </a:p>
          <a:p>
            <a:pPr>
              <a:buFont typeface="Arial"/>
              <a:buChar char="•"/>
            </a:pPr>
            <a:r>
              <a:rPr lang="en-US" sz="1300" b="1" dirty="0"/>
              <a:t>Efficiency:</a:t>
            </a:r>
            <a:r>
              <a:rPr lang="en-US" sz="1300" dirty="0"/>
              <a:t> Out of ~500k requests, only ~8.25k hit the database — </a:t>
            </a:r>
            <a:r>
              <a:rPr lang="en-US" sz="1300" dirty="0" err="1"/>
              <a:t>Hapta’s</a:t>
            </a:r>
            <a:r>
              <a:rPr lang="en-US" sz="1300" dirty="0"/>
              <a:t> cache handles the rest.</a:t>
            </a:r>
          </a:p>
          <a:p>
            <a:pPr>
              <a:buFont typeface="Arial"/>
              <a:buChar char="•"/>
            </a:pPr>
            <a:r>
              <a:rPr lang="en-US" sz="1300" b="1"/>
              <a:t>Scalable architecture:</a:t>
            </a:r>
            <a:r>
              <a:rPr lang="en-US" sz="1300"/>
              <a:t> Handles notifications, node scaling, and cache sync.</a:t>
            </a:r>
          </a:p>
          <a:p>
            <a:pPr>
              <a:buFont typeface="Arial"/>
              <a:buChar char="•"/>
            </a:pPr>
            <a:r>
              <a:rPr lang="en-US" sz="1300" b="1"/>
              <a:t>Planned scale:</a:t>
            </a:r>
            <a:r>
              <a:rPr lang="en-US" sz="1300"/>
              <a:t> Deploying multiple EC2 instances + S3, with CI/CD to grow from 500k to 1–2 million concurrent users in the next 5 years.</a:t>
            </a:r>
          </a:p>
          <a:p>
            <a:pPr marL="0" indent="0">
              <a:buNone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13156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9D16-1EC4-3105-0511-8D4450A3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A86DA-CC59-CF4C-9A3B-BB2005F3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 anchor="b">
            <a:normAutofit/>
          </a:bodyPr>
          <a:lstStyle/>
          <a:p>
            <a:r>
              <a:rPr lang="en-US" u="none"/>
              <a:t>Market Opportunity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BD74B-97C2-E5DC-992F-AC2CAD3C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047C93-C4C4-F674-D925-9675106E04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We’re seeing an undeniable shift — creators want more control, users want more privacy, and the market wants real alternatives to big, centralized social platforms. </a:t>
            </a:r>
            <a:r>
              <a:rPr lang="en-US" dirty="0" err="1"/>
              <a:t>Postly</a:t>
            </a:r>
            <a:r>
              <a:rPr lang="en-US" dirty="0"/>
              <a:t> is designed to tap into that demand with a sustainable, open, and user-first approach.</a:t>
            </a:r>
            <a:endParaRPr lang="en-US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7DA1D62-B25C-2658-C83F-456BA5193F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700" b="1"/>
              <a:t>Creator economy:</a:t>
            </a:r>
            <a:r>
              <a:rPr lang="en-US" sz="1700"/>
              <a:t> Over </a:t>
            </a:r>
            <a:r>
              <a:rPr lang="en-US" sz="1700" b="1"/>
              <a:t>$100 billion</a:t>
            </a:r>
            <a:r>
              <a:rPr lang="en-US" sz="1700"/>
              <a:t> global market and growing fast.</a:t>
            </a:r>
          </a:p>
          <a:p>
            <a:pPr marL="285750" indent="-285750">
              <a:buFont typeface="Arial"/>
              <a:buChar char="•"/>
            </a:pPr>
            <a:r>
              <a:rPr lang="en-US" sz="1700" b="1"/>
              <a:t>Millions leaving legacy platforms:</a:t>
            </a:r>
            <a:r>
              <a:rPr lang="en-US" sz="1700"/>
              <a:t> Rising distrust in big tech drives demand for open, user-owned spaces.</a:t>
            </a:r>
          </a:p>
          <a:p>
            <a:pPr marL="285750" indent="-285750">
              <a:buFont typeface="Arial"/>
              <a:buChar char="•"/>
            </a:pPr>
            <a:r>
              <a:rPr lang="en-US" sz="1700" b="1"/>
              <a:t>Open-source adoption:</a:t>
            </a:r>
            <a:r>
              <a:rPr lang="en-US" sz="1700"/>
              <a:t> Developers and communities want software they can trust, extend, and own.</a:t>
            </a:r>
          </a:p>
          <a:p>
            <a:pPr marL="285750" indent="-285750">
              <a:buFont typeface="Arial"/>
              <a:buChar char="•"/>
            </a:pPr>
            <a:r>
              <a:rPr lang="en-US" sz="1700" b="1"/>
              <a:t>Huge upside:</a:t>
            </a:r>
            <a:r>
              <a:rPr lang="en-US" sz="1700"/>
              <a:t> Early traction for Mastodon, Bluesky, and Reddit migrations prove real demand for alternatives.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96724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07C1-C811-A103-7138-D2907D5C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D86546-4806-9258-BD42-BF2AC88BA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 anchor="b">
            <a:normAutofit/>
          </a:bodyPr>
          <a:lstStyle/>
          <a:p>
            <a:r>
              <a:rPr lang="en-US" u="none" dirty="0">
                <a:ea typeface="+mj-lt"/>
                <a:cs typeface="+mj-lt"/>
              </a:rPr>
              <a:t>Competitive Landscape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BD42F-5736-4872-D6B6-675A5916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6D22F896-40B5-4ADD-8801-0D06FADFA09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3595B6-DAA1-E373-B73F-3DDA1692C5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Other open platforms often struggle with onboarding, moderation, or performance. </a:t>
            </a:r>
            <a:r>
              <a:rPr lang="en-US" dirty="0" err="1">
                <a:ea typeface="+mn-lt"/>
                <a:cs typeface="+mn-lt"/>
              </a:rPr>
              <a:t>Postly</a:t>
            </a:r>
            <a:r>
              <a:rPr lang="en-US" dirty="0">
                <a:ea typeface="+mn-lt"/>
                <a:cs typeface="+mn-lt"/>
              </a:rPr>
              <a:t> combines the freedom and transparency of open-source with the scale and polish of a mainstream app — that’s our moat.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14D8D6BA-7B01-FD73-5245-FFAAD70E560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32216" y="2743200"/>
            <a:ext cx="5342300" cy="3163824"/>
          </a:xfrm>
        </p:spPr>
        <p:txBody>
          <a:bodyPr anchor="t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Legacy players:</a:t>
            </a:r>
            <a:r>
              <a:rPr lang="en-US" sz="1700" dirty="0">
                <a:ea typeface="+mn-lt"/>
                <a:cs typeface="+mn-lt"/>
              </a:rPr>
              <a:t> Twitter/X, Reddit, Threads — centralized, ad-driven, closed.</a:t>
            </a:r>
            <a:endParaRPr lang="en-US" dirty="0">
              <a:ea typeface="+mn-lt"/>
              <a:cs typeface="+mn-lt"/>
            </a:endParaRPr>
          </a:p>
          <a:p>
            <a:r>
              <a:rPr lang="en-US" sz="1700" b="1" dirty="0">
                <a:ea typeface="+mn-lt"/>
                <a:cs typeface="+mn-lt"/>
              </a:rPr>
              <a:t>Emerging open players:</a:t>
            </a:r>
            <a:r>
              <a:rPr lang="en-US" sz="1700" dirty="0">
                <a:ea typeface="+mn-lt"/>
                <a:cs typeface="+mn-lt"/>
              </a:rPr>
              <a:t> Mastodon, Bluesky — good intent, but fragmented UX, limited scale, or confusing onboarding.</a:t>
            </a:r>
            <a:endParaRPr lang="en-US" dirty="0"/>
          </a:p>
          <a:p>
            <a:r>
              <a:rPr lang="en-US" sz="1700" b="1" err="1">
                <a:ea typeface="+mn-lt"/>
                <a:cs typeface="+mn-lt"/>
              </a:rPr>
              <a:t>Postly’s</a:t>
            </a:r>
            <a:r>
              <a:rPr lang="en-US" sz="1700" b="1" dirty="0">
                <a:ea typeface="+mn-lt"/>
                <a:cs typeface="+mn-lt"/>
              </a:rPr>
              <a:t> edge:</a:t>
            </a:r>
            <a:r>
              <a:rPr lang="en-US" sz="1700" dirty="0">
                <a:ea typeface="+mn-lt"/>
                <a:cs typeface="+mn-lt"/>
              </a:rPr>
              <a:t> Fully open-source </a:t>
            </a:r>
            <a:r>
              <a:rPr lang="en-US" sz="1700" b="1" dirty="0">
                <a:ea typeface="+mn-lt"/>
                <a:cs typeface="+mn-lt"/>
              </a:rPr>
              <a:t>and</a:t>
            </a:r>
            <a:r>
              <a:rPr lang="en-US" sz="1700" dirty="0">
                <a:ea typeface="+mn-lt"/>
                <a:cs typeface="+mn-lt"/>
              </a:rPr>
              <a:t> production-ready. Clear UX, built-in scalable backend (</a:t>
            </a:r>
            <a:r>
              <a:rPr lang="en-US" sz="1700" err="1">
                <a:ea typeface="+mn-lt"/>
                <a:cs typeface="+mn-lt"/>
              </a:rPr>
              <a:t>Hapta</a:t>
            </a:r>
            <a:r>
              <a:rPr lang="en-US" sz="1700" dirty="0">
                <a:ea typeface="+mn-lt"/>
                <a:cs typeface="+mn-lt"/>
              </a:rPr>
              <a:t>). Real content ownership and a practical path to grow to millions of users.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07763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EE1B8-2446-2DF7-962B-DB92A942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u="none" dirty="0">
                <a:ea typeface="+mj-lt"/>
                <a:cs typeface="+mj-lt"/>
              </a:rPr>
              <a:t>Business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A3497-079A-3258-D681-B00DC23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CB1CA-92D4-EACA-46E4-D8C553B38A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We’ll never rely on invasive ads or exploit user data. Instead, we align our revenue with helping creators grow — plus community-run deployments and API licensing give us multiple ways to scale sustainably.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4273E-3426-162C-9A6F-C99AE42511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/>
          <a:lstStyle/>
          <a:p>
            <a:r>
              <a:rPr lang="en-US" b="1" dirty="0">
                <a:ea typeface="+mn-lt"/>
                <a:cs typeface="+mn-lt"/>
              </a:rPr>
              <a:t>Freemium:</a:t>
            </a:r>
            <a:r>
              <a:rPr lang="en-US" dirty="0">
                <a:ea typeface="+mn-lt"/>
                <a:cs typeface="+mn-lt"/>
              </a:rPr>
              <a:t> Core social features always free.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Premium creator tools:</a:t>
            </a:r>
            <a:r>
              <a:rPr lang="en-US" dirty="0">
                <a:ea typeface="+mn-lt"/>
                <a:cs typeface="+mn-lt"/>
              </a:rPr>
              <a:t> Business Accounts, advanced analytics, monetization add-ons.</a:t>
            </a:r>
          </a:p>
          <a:p>
            <a:pPr marL="285750" indent="-285750">
              <a:buFont typeface="Arial"/>
            </a:pPr>
            <a:r>
              <a:rPr lang="en-US" b="1" dirty="0">
                <a:ea typeface="+mn-lt"/>
                <a:cs typeface="+mn-lt"/>
              </a:rPr>
              <a:t>API licensing:</a:t>
            </a:r>
            <a:r>
              <a:rPr lang="en-US" dirty="0">
                <a:ea typeface="+mn-lt"/>
                <a:cs typeface="+mn-lt"/>
              </a:rPr>
              <a:t> Communities and developers can deploy </a:t>
            </a:r>
            <a:r>
              <a:rPr lang="en-US" dirty="0" err="1">
                <a:ea typeface="+mn-lt"/>
                <a:cs typeface="+mn-lt"/>
              </a:rPr>
              <a:t>Postly</a:t>
            </a:r>
            <a:r>
              <a:rPr lang="en-US" dirty="0">
                <a:ea typeface="+mn-lt"/>
                <a:cs typeface="+mn-lt"/>
              </a:rPr>
              <a:t> under their own brand.</a:t>
            </a:r>
            <a:endParaRPr lang="en-US" dirty="0"/>
          </a:p>
          <a:p>
            <a:pPr marL="285750" indent="-285750">
              <a:buFont typeface="Arial"/>
            </a:pPr>
            <a:r>
              <a:rPr lang="en-US" b="1" dirty="0">
                <a:ea typeface="+mn-lt"/>
                <a:cs typeface="+mn-lt"/>
              </a:rPr>
              <a:t>Ethical sponsorships:</a:t>
            </a:r>
            <a:r>
              <a:rPr lang="en-US" dirty="0">
                <a:ea typeface="+mn-lt"/>
                <a:cs typeface="+mn-lt"/>
              </a:rPr>
              <a:t> Optional community-safe ways to fund hosting without intrusive ads.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BFC16-251A-1872-8EB9-094CC65E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u="none" dirty="0">
                <a:ea typeface="+mj-lt"/>
                <a:cs typeface="+mj-lt"/>
              </a:rPr>
              <a:t>Roadmap &amp; Traction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6EDD5-BA62-85BC-6A64-6660070A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F2F6D-1199-9A2A-1B9F-3FD8EBB30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✅ </a:t>
            </a:r>
            <a:r>
              <a:rPr lang="en-US" b="1" dirty="0">
                <a:ea typeface="+mn-lt"/>
                <a:cs typeface="+mn-lt"/>
              </a:rPr>
              <a:t>Today:</a:t>
            </a:r>
            <a:r>
              <a:rPr lang="en-US" dirty="0">
                <a:ea typeface="+mn-lt"/>
                <a:cs typeface="+mn-lt"/>
              </a:rPr>
              <a:t> MVP live, backend (</a:t>
            </a:r>
            <a:r>
              <a:rPr lang="en-US" err="1">
                <a:ea typeface="+mn-lt"/>
                <a:cs typeface="+mn-lt"/>
              </a:rPr>
              <a:t>Hapta</a:t>
            </a:r>
            <a:r>
              <a:rPr lang="en-US" dirty="0">
                <a:ea typeface="+mn-lt"/>
                <a:cs typeface="+mn-lt"/>
              </a:rPr>
              <a:t>) proven in real tests (1.2M+ requests/year).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🔄 </a:t>
            </a:r>
            <a:r>
              <a:rPr lang="en-US" b="1" dirty="0">
                <a:ea typeface="+mn-lt"/>
                <a:cs typeface="+mn-lt"/>
              </a:rPr>
              <a:t>Next 6–12 months:</a:t>
            </a:r>
            <a:r>
              <a:rPr lang="en-US" dirty="0">
                <a:ea typeface="+mn-lt"/>
                <a:cs typeface="+mn-lt"/>
              </a:rPr>
              <a:t> Deploy on AWS with edge servers, scale CI/CD, launch public beta.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🎯 </a:t>
            </a:r>
            <a:r>
              <a:rPr lang="en-US" b="1" dirty="0">
                <a:ea typeface="+mn-lt"/>
                <a:cs typeface="+mn-lt"/>
              </a:rPr>
              <a:t>Key milestone:</a:t>
            </a:r>
            <a:r>
              <a:rPr lang="en-US" dirty="0">
                <a:ea typeface="+mn-lt"/>
                <a:cs typeface="+mn-lt"/>
              </a:rPr>
              <a:t> Reach first 1,000–5,000 active users to validate and refine.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📈 </a:t>
            </a:r>
            <a:r>
              <a:rPr lang="en-US" b="1" dirty="0">
                <a:ea typeface="+mn-lt"/>
                <a:cs typeface="+mn-lt"/>
              </a:rPr>
              <a:t>5-year vision:</a:t>
            </a:r>
            <a:r>
              <a:rPr lang="en-US" dirty="0">
                <a:ea typeface="+mn-lt"/>
                <a:cs typeface="+mn-lt"/>
              </a:rPr>
              <a:t> 1–2 million concurrent users, supported by scalable infra and community growth.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6FA9F-F321-57AB-5060-68D76280563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We’re self-funded and already have the tech foundation. Now we’re focused on scaling, shipping fast, and building a trusted user base before expanding globally.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4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5D9B-05C8-8980-CA86-8C50B4EA0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9C3194-7E64-5731-CA77-0D6D7839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u="none" dirty="0">
                <a:ea typeface="+mj-lt"/>
                <a:cs typeface="+mj-lt"/>
              </a:rPr>
              <a:t>The Team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05B8A1-0B3C-D698-41CE-5499FA0B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AF3E97-1599-AAD2-EFE3-9C5655166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b="1" dirty="0">
                <a:ea typeface="+mn-lt"/>
                <a:cs typeface="+mn-lt"/>
              </a:rPr>
              <a:t>Founder:</a:t>
            </a:r>
            <a:r>
              <a:rPr lang="en-US" dirty="0">
                <a:ea typeface="+mn-lt"/>
                <a:cs typeface="+mn-lt"/>
              </a:rPr>
              <a:t> Malik Whitten — Full-stack developer, backend architect (</a:t>
            </a:r>
            <a:r>
              <a:rPr lang="en-US" err="1">
                <a:ea typeface="+mn-lt"/>
                <a:cs typeface="+mn-lt"/>
              </a:rPr>
              <a:t>Hapta</a:t>
            </a:r>
            <a:r>
              <a:rPr lang="en-US" dirty="0">
                <a:ea typeface="+mn-lt"/>
                <a:cs typeface="+mn-lt"/>
              </a:rPr>
              <a:t>), frontend engineer, dev ops, community lead.</a:t>
            </a:r>
            <a:endParaRPr lang="en-US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Advisors/early contributors:</a:t>
            </a:r>
            <a:r>
              <a:rPr lang="en-US" dirty="0">
                <a:ea typeface="+mn-lt"/>
                <a:cs typeface="+mn-lt"/>
              </a:rPr>
              <a:t> Mini  -  Contributor Frontend developer</a:t>
            </a:r>
          </a:p>
          <a:p>
            <a:r>
              <a:rPr lang="en-US" b="1" dirty="0">
                <a:ea typeface="+mn-lt"/>
                <a:cs typeface="+mn-lt"/>
              </a:rPr>
              <a:t>Next hires:</a:t>
            </a:r>
            <a:r>
              <a:rPr lang="en-US" dirty="0">
                <a:ea typeface="+mn-lt"/>
                <a:cs typeface="+mn-lt"/>
              </a:rPr>
              <a:t> Backend engineer, DevOps, community growth lead, Frontend Full Stack Lead.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70784-6830-DCAD-EF52-7ABA85B6160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I built </a:t>
            </a:r>
            <a:r>
              <a:rPr lang="en-US" dirty="0" err="1">
                <a:ea typeface="+mn-lt"/>
                <a:cs typeface="+mn-lt"/>
              </a:rPr>
              <a:t>Hapta</a:t>
            </a:r>
            <a:r>
              <a:rPr lang="en-US" dirty="0">
                <a:ea typeface="+mn-lt"/>
                <a:cs typeface="+mn-lt"/>
              </a:rPr>
              <a:t> from scratch to make </a:t>
            </a:r>
            <a:r>
              <a:rPr lang="en-US" dirty="0" err="1">
                <a:ea typeface="+mn-lt"/>
                <a:cs typeface="+mn-lt"/>
              </a:rPr>
              <a:t>PocketBase</a:t>
            </a:r>
            <a:r>
              <a:rPr lang="en-US" dirty="0">
                <a:ea typeface="+mn-lt"/>
                <a:cs typeface="+mn-lt"/>
              </a:rPr>
              <a:t> scale for real. I have the technical stack covered, and with the right partners we’ll grow the team to match our ambition.</a:t>
            </a:r>
          </a:p>
        </p:txBody>
      </p:sp>
    </p:spTree>
    <p:extLst>
      <p:ext uri="{BB962C8B-B14F-4D97-AF65-F5344CB8AC3E}">
        <p14:creationId xmlns:p14="http://schemas.microsoft.com/office/powerpoint/2010/main" val="307085508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27D135F-652A-4667-A553-71B83EC65B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Depth</vt:lpstr>
      <vt:lpstr>SPEAKING  GLOBALLY</vt:lpstr>
      <vt:lpstr>The Problem</vt:lpstr>
      <vt:lpstr>Our Solution</vt:lpstr>
      <vt:lpstr>The Product</vt:lpstr>
      <vt:lpstr>Market Opportunity</vt:lpstr>
      <vt:lpstr>Competitive Landscape</vt:lpstr>
      <vt:lpstr>Business Model</vt:lpstr>
      <vt:lpstr>Roadmap &amp; Traction</vt:lpstr>
      <vt:lpstr>The Team</vt:lpstr>
      <vt:lpstr>The Ask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96</cp:revision>
  <dcterms:created xsi:type="dcterms:W3CDTF">2025-07-07T23:32:04Z</dcterms:created>
  <dcterms:modified xsi:type="dcterms:W3CDTF">2025-07-08T00:19:54Z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