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0"/>
  </p:notesMasterIdLst>
  <p:sldIdLst>
    <p:sldId id="674" r:id="rId3"/>
    <p:sldId id="1190" r:id="rId4"/>
    <p:sldId id="1191" r:id="rId5"/>
    <p:sldId id="1192" r:id="rId6"/>
    <p:sldId id="1194" r:id="rId7"/>
    <p:sldId id="1193" r:id="rId8"/>
    <p:sldId id="1195" r:id="rId9"/>
    <p:sldId id="1196" r:id="rId10"/>
    <p:sldId id="1197" r:id="rId11"/>
    <p:sldId id="1198" r:id="rId12"/>
    <p:sldId id="1200" r:id="rId13"/>
    <p:sldId id="1203" r:id="rId14"/>
    <p:sldId id="1201" r:id="rId15"/>
    <p:sldId id="1202" r:id="rId16"/>
    <p:sldId id="1204" r:id="rId17"/>
    <p:sldId id="1205" r:id="rId18"/>
    <p:sldId id="1185" r:id="rId1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9F02EB-F74D-41A6-A08C-7532EFE71536}">
          <p14:sldIdLst>
            <p14:sldId id="674"/>
            <p14:sldId id="1190"/>
            <p14:sldId id="1191"/>
            <p14:sldId id="1192"/>
            <p14:sldId id="1194"/>
            <p14:sldId id="1193"/>
            <p14:sldId id="1195"/>
            <p14:sldId id="1196"/>
            <p14:sldId id="1197"/>
            <p14:sldId id="1198"/>
            <p14:sldId id="1200"/>
            <p14:sldId id="1203"/>
            <p14:sldId id="1201"/>
            <p14:sldId id="1202"/>
            <p14:sldId id="1204"/>
            <p14:sldId id="1205"/>
            <p14:sldId id="11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61">
          <p15:clr>
            <a:srgbClr val="A4A3A4"/>
          </p15:clr>
        </p15:guide>
        <p15:guide id="2" pos="27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C43E"/>
    <a:srgbClr val="FB8A19"/>
    <a:srgbClr val="E58BC1"/>
    <a:srgbClr val="F977B8"/>
    <a:srgbClr val="B44C0C"/>
    <a:srgbClr val="0063B6"/>
    <a:srgbClr val="DFDFDF"/>
    <a:srgbClr val="F2B800"/>
    <a:srgbClr val="A6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04" autoAdjust="0"/>
    <p:restoredTop sz="94482" autoAdjust="0"/>
  </p:normalViewPr>
  <p:slideViewPr>
    <p:cSldViewPr>
      <p:cViewPr>
        <p:scale>
          <a:sx n="150" d="100"/>
          <a:sy n="150" d="100"/>
        </p:scale>
        <p:origin x="461" y="442"/>
      </p:cViewPr>
      <p:guideLst>
        <p:guide orient="horz" pos="1561"/>
        <p:guide pos="2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1028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725" y="685800"/>
            <a:ext cx="66881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66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36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2631E72B-99F1-4A59-9A4E-3DC4C835D0D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6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298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972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458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886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20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76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20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52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86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68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80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45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48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434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7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1E72B-99F1-4A59-9A4E-3DC4C835D0D7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79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45DFF-63EA-45CA-919E-A3A82EA6D8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6AE61-A0F2-4B78-A483-5F680738DD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CEB07-D244-4268-8604-269A3DBEE2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99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5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ECCC-8C5C-4C89-A0A3-618405B3F6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CC94C-1A09-47C2-8E2A-83E9C3BD8C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AC1E2-C76F-40BF-8C0D-A2E5CF1498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72A0-DD2A-401C-AC34-4157A57E70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82376-3799-44BE-9FAA-D8F2B213C8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9F786-9304-45E2-BD15-FC5D12C935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D7497-C9DE-4B25-A7E6-60F935B034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2C321-2615-41AC-80C8-E3CBA38822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3"/>
          <p:cNvSpPr>
            <a:spLocks noChangeArrowheads="1"/>
          </p:cNvSpPr>
          <p:nvPr/>
        </p:nvSpPr>
        <p:spPr bwMode="auto">
          <a:xfrm>
            <a:off x="927100" y="136525"/>
            <a:ext cx="1760538" cy="395288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2051" name="内容占位符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1" t="36369" r="15565" b="36136"/>
          <a:stretch>
            <a:fillRect/>
          </a:stretch>
        </p:blipFill>
        <p:spPr bwMode="auto">
          <a:xfrm>
            <a:off x="7218363" y="142875"/>
            <a:ext cx="17954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4927600"/>
            <a:ext cx="447675" cy="227013"/>
          </a:xfrm>
          <a:prstGeom prst="rect">
            <a:avLst/>
          </a:prstGeom>
          <a:solidFill>
            <a:srgbClr val="2D65B4"/>
          </a:solidFill>
          <a:ln>
            <a:noFill/>
          </a:ln>
          <a:effectLst>
            <a:outerShdw dist="230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79C415D-3C54-411C-8BFA-98F4C04228DD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053" name="图片 10" descr="签到板（w）3(h)2m-12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内容占位符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8" y="-369888"/>
            <a:ext cx="2306637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"/>
          <p:cNvSpPr>
            <a:spLocks noChangeArrowheads="1"/>
          </p:cNvSpPr>
          <p:nvPr/>
        </p:nvSpPr>
        <p:spPr bwMode="auto">
          <a:xfrm>
            <a:off x="927100" y="136525"/>
            <a:ext cx="1760538" cy="395288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5123" name="内容占位符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1" t="36369" r="15565" b="36136"/>
          <a:stretch>
            <a:fillRect/>
          </a:stretch>
        </p:blipFill>
        <p:spPr bwMode="auto">
          <a:xfrm>
            <a:off x="7218363" y="142875"/>
            <a:ext cx="17954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0" descr="签到板（w）3(h)2m-1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内容占位符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8" y="-369888"/>
            <a:ext cx="2306637" cy="156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13" descr="签到板（w）3(h)2m-04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51"/>
          <a:stretch>
            <a:fillRect/>
          </a:stretch>
        </p:blipFill>
        <p:spPr bwMode="auto">
          <a:xfrm>
            <a:off x="0" y="0"/>
            <a:ext cx="914400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文本框 24"/>
          <p:cNvSpPr>
            <a:spLocks noChangeArrowheads="1"/>
          </p:cNvSpPr>
          <p:nvPr userDrawn="1"/>
        </p:nvSpPr>
        <p:spPr bwMode="auto">
          <a:xfrm>
            <a:off x="6594475" y="4476750"/>
            <a:ext cx="2041525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www.hirain.com</a:t>
            </a:r>
          </a:p>
        </p:txBody>
      </p:sp>
      <p:pic>
        <p:nvPicPr>
          <p:cNvPr id="5128" name="图片 7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71938"/>
            <a:ext cx="1955800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图片 11" descr="签到板（w）3(h)2m-04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03" b="20296"/>
          <a:stretch>
            <a:fillRect/>
          </a:stretch>
        </p:blipFill>
        <p:spPr bwMode="auto">
          <a:xfrm>
            <a:off x="0" y="4138613"/>
            <a:ext cx="9144000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ernel.org/doc/Documentation/scheduler/sched-deadline.rst" TargetMode="External"/><Relationship Id="rId3" Type="http://schemas.openxmlformats.org/officeDocument/2006/relationships/hyperlink" Target="https://lwn.net/Articles/743740/" TargetMode="External"/><Relationship Id="rId7" Type="http://schemas.openxmlformats.org/officeDocument/2006/relationships/hyperlink" Target="https://docs.kernel.org/scheduler/sched-deadlin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loud.tencent.com/developer/article/1518052" TargetMode="External"/><Relationship Id="rId11" Type="http://schemas.openxmlformats.org/officeDocument/2006/relationships/hyperlink" Target="https://elinux.org/images/d/de/Lelli.pdf" TargetMode="External"/><Relationship Id="rId5" Type="http://schemas.openxmlformats.org/officeDocument/2006/relationships/hyperlink" Target="https://cloud.tencent.com/developer/article/1517963" TargetMode="External"/><Relationship Id="rId10" Type="http://schemas.openxmlformats.org/officeDocument/2006/relationships/hyperlink" Target="http://events17.linuxfoundation.org/sites/events/files/slides/oss-tokyo-using-sched-deadline-2017.pdf" TargetMode="External"/><Relationship Id="rId4" Type="http://schemas.openxmlformats.org/officeDocument/2006/relationships/hyperlink" Target="https://lwn.net/Articles/743946/" TargetMode="External"/><Relationship Id="rId9" Type="http://schemas.openxmlformats.org/officeDocument/2006/relationships/hyperlink" Target="http://ppedreiras.av.it.pt/resources/str1415/docs/STR-8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6750" y="1119188"/>
            <a:ext cx="7386638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5400" b="1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Linux deadline </a:t>
            </a:r>
            <a:r>
              <a:rPr lang="zh-CN" altLang="en-US" sz="5400" b="1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调度器</a:t>
            </a:r>
          </a:p>
        </p:txBody>
      </p:sp>
      <p:sp>
        <p:nvSpPr>
          <p:cNvPr id="27651" name="标题 1"/>
          <p:cNvSpPr>
            <a:spLocks noGrp="1" noChangeArrowheads="1"/>
          </p:cNvSpPr>
          <p:nvPr/>
        </p:nvSpPr>
        <p:spPr bwMode="auto">
          <a:xfrm>
            <a:off x="5562066" y="3278187"/>
            <a:ext cx="3375025" cy="107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en-US" altLang="zh-CN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202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161706" y="96585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SCHED_DEADLINE rules—cont.</a:t>
            </a: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5C7D7-7616-44E2-7CC9-68FD2AA4E4F7}"/>
              </a:ext>
            </a:extLst>
          </p:cNvPr>
          <p:cNvSpPr txBox="1"/>
          <p:nvPr/>
        </p:nvSpPr>
        <p:spPr>
          <a:xfrm>
            <a:off x="431724" y="788461"/>
            <a:ext cx="83705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E4349"/>
                </a:solidFill>
                <a:latin typeface="Times New Roman" panose="02020603050405020304" pitchFamily="18" charset="0"/>
              </a:rPr>
              <a:t>任务没运行一段时间t</a:t>
            </a:r>
            <a:r>
              <a:rPr lang="zh-CN" altLang="en-US" sz="1800" dirty="0">
                <a:solidFill>
                  <a:srgbClr val="3E4349"/>
                </a:solidFill>
                <a:latin typeface="Times New Roman" panose="02020603050405020304" pitchFamily="18" charset="0"/>
              </a:rPr>
              <a:t> ， </a:t>
            </a:r>
            <a:r>
              <a:rPr lang="en-US" altLang="zh-CN" sz="1800" dirty="0">
                <a:solidFill>
                  <a:srgbClr val="3E4349"/>
                </a:solidFill>
                <a:latin typeface="Times New Roman" panose="02020603050405020304" pitchFamily="18" charset="0"/>
              </a:rPr>
              <a:t>remaining</a:t>
            </a:r>
            <a:r>
              <a:rPr lang="zh-CN" altLang="en-US" sz="1800" dirty="0">
                <a:solidFill>
                  <a:srgbClr val="3E434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3E4349"/>
                </a:solidFill>
                <a:latin typeface="Times New Roman" panose="02020603050405020304" pitchFamily="18" charset="0"/>
              </a:rPr>
              <a:t>runtime</a:t>
            </a:r>
            <a:r>
              <a:rPr lang="zh-CN" altLang="en-US" sz="1800" dirty="0">
                <a:solidFill>
                  <a:srgbClr val="3E4349"/>
                </a:solidFill>
                <a:latin typeface="Times New Roman" panose="02020603050405020304" pitchFamily="18" charset="0"/>
              </a:rPr>
              <a:t>将被更新</a:t>
            </a:r>
            <a:endParaRPr lang="en-US" altLang="zh-CN" sz="1800" dirty="0">
              <a:solidFill>
                <a:srgbClr val="3E4349"/>
              </a:solidFill>
              <a:latin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(technically, the runtime is decreased at every tick, or when the task is </a:t>
            </a:r>
            <a:r>
              <a:rPr lang="en-US" sz="1200" b="0" i="0" dirty="0" err="1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descheduled</a:t>
            </a:r>
            <a:r>
              <a:rPr lang="en-US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 / preempted);</a:t>
            </a:r>
          </a:p>
          <a:p>
            <a:pPr algn="l"/>
            <a:endParaRPr lang="en-US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当任务的remaining</a:t>
            </a:r>
            <a:r>
              <a:rPr lang="zh-CN" altLang="en-US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runtime</a:t>
            </a:r>
            <a:r>
              <a:rPr lang="zh-CN" altLang="en-US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 小于等于</a:t>
            </a:r>
            <a:r>
              <a:rPr lang="en-US" altLang="zh-CN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zh-CN" altLang="en-US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时</a:t>
            </a:r>
            <a:r>
              <a:rPr lang="en-US" altLang="zh-CN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zh-CN" altLang="en-US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任务将被置为“</a:t>
            </a:r>
            <a:r>
              <a:rPr lang="en-US" altLang="zh-CN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throttled</a:t>
            </a:r>
            <a:r>
              <a:rPr lang="zh-CN" altLang="en-US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”，这是任务将不会再被调度。</a:t>
            </a:r>
            <a:endParaRPr lang="en-US" altLang="zh-CN" sz="18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zh-CN" altLang="en-US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     到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scheduling</a:t>
            </a:r>
            <a:r>
              <a:rPr lang="zh-CN" altLang="en-US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deadline</a:t>
            </a:r>
            <a:r>
              <a:rPr lang="zh-CN" altLang="en-US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的时候，任务的</a:t>
            </a:r>
            <a:r>
              <a:rPr lang="en-US" altLang="zh-CN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runtime</a:t>
            </a:r>
            <a:r>
              <a:rPr lang="zh-CN" altLang="en-US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会被重新充值，充值后可以继续被调度</a:t>
            </a:r>
            <a:endParaRPr lang="en-US" altLang="zh-CN" sz="18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altLang="zh-CN" sz="18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zh-CN" altLang="en-US" sz="1800" dirty="0">
                <a:solidFill>
                  <a:srgbClr val="3E4349"/>
                </a:solidFill>
                <a:latin typeface="Times New Roman" panose="02020603050405020304" pitchFamily="18" charset="0"/>
              </a:rPr>
              <a:t>这种任务的充值时刻是当前的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scheduling</a:t>
            </a:r>
            <a:r>
              <a:rPr lang="zh-CN" altLang="en-US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deadline</a:t>
            </a:r>
            <a:endParaRPr lang="en-US" sz="18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当任务的充值时刻到来是</a:t>
            </a:r>
            <a:r>
              <a:rPr lang="zh-CN" altLang="en-US" sz="18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，任务的运行状态将被更新：</a:t>
            </a:r>
            <a:endParaRPr lang="en-US" altLang="zh-CN" sz="18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D98D8-34D1-A7ED-274B-D095FC584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87" y="1131654"/>
            <a:ext cx="5104046" cy="344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DDEA8-812E-A011-E73A-1FD008B64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20" y="3935443"/>
            <a:ext cx="4735746" cy="4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06709" y="67251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Sched_yield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 语义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6" name="Picture 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7C92E5DC-13F6-3F45-4966-913C576A2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35" y="996645"/>
            <a:ext cx="2250150" cy="17011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780789-597C-4167-77E5-3AC20EE1C90F}"/>
              </a:ext>
            </a:extLst>
          </p:cNvPr>
          <p:cNvSpPr txBox="1"/>
          <p:nvPr/>
        </p:nvSpPr>
        <p:spPr>
          <a:xfrm>
            <a:off x="296714" y="853121"/>
            <a:ext cx="5535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When a SCHED_DEADLINE task calls </a:t>
            </a:r>
            <a:r>
              <a:rPr lang="en-US" sz="1200" dirty="0" err="1"/>
              <a:t>sched_yield</a:t>
            </a:r>
            <a:r>
              <a:rPr lang="en-US" sz="1200" dirty="0"/>
              <a:t>(), it </a:t>
            </a:r>
            <a:r>
              <a:rPr lang="en-US" sz="1200" dirty="0">
                <a:solidFill>
                  <a:srgbClr val="FF0000"/>
                </a:solidFill>
              </a:rPr>
              <a:t>gives up </a:t>
            </a:r>
            <a:r>
              <a:rPr lang="en-US" sz="1200" dirty="0"/>
              <a:t>its remaining runtime and is </a:t>
            </a:r>
            <a:r>
              <a:rPr lang="en-US" sz="1200" dirty="0">
                <a:solidFill>
                  <a:srgbClr val="FF0000"/>
                </a:solidFill>
              </a:rPr>
              <a:t>immediately throttled</a:t>
            </a:r>
            <a:r>
              <a:rPr lang="en-US" sz="1200" dirty="0"/>
              <a:t>, until the </a:t>
            </a:r>
            <a:r>
              <a:rPr lang="en-US" sz="1200" dirty="0">
                <a:solidFill>
                  <a:srgbClr val="FF0000"/>
                </a:solidFill>
              </a:rPr>
              <a:t>next period</a:t>
            </a:r>
            <a:r>
              <a:rPr lang="en-US" sz="1200" dirty="0"/>
              <a:t>, when its </a:t>
            </a:r>
            <a:r>
              <a:rPr lang="en-US" sz="1200" dirty="0">
                <a:solidFill>
                  <a:srgbClr val="FF0000"/>
                </a:solidFill>
              </a:rPr>
              <a:t>runtime</a:t>
            </a:r>
            <a:r>
              <a:rPr lang="en-US" sz="1200" dirty="0"/>
              <a:t> will be </a:t>
            </a:r>
            <a:r>
              <a:rPr lang="en-US" sz="1200" dirty="0">
                <a:solidFill>
                  <a:srgbClr val="FF0000"/>
                </a:solidFill>
              </a:rPr>
              <a:t>replenished</a:t>
            </a:r>
            <a:r>
              <a:rPr lang="en-US" sz="1200" dirty="0"/>
              <a:t> (a special flag </a:t>
            </a:r>
            <a:r>
              <a:rPr lang="en-US" sz="1200" dirty="0" err="1"/>
              <a:t>dl_yielded</a:t>
            </a:r>
            <a:r>
              <a:rPr lang="en-US" sz="1200" dirty="0"/>
              <a:t> is set and used to handle correctly throttling and runtime replenishment after a call to </a:t>
            </a:r>
            <a:r>
              <a:rPr lang="en-US" sz="1200" dirty="0" err="1"/>
              <a:t>sched_yield</a:t>
            </a:r>
            <a:r>
              <a:rPr lang="en-US" sz="1200" dirty="0"/>
              <a:t>()).</a:t>
            </a:r>
            <a:endParaRPr lang="en-C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8E9A5-CB3E-563F-5ADE-8AA48D692143}"/>
              </a:ext>
            </a:extLst>
          </p:cNvPr>
          <p:cNvSpPr txBox="1"/>
          <p:nvPr/>
        </p:nvSpPr>
        <p:spPr>
          <a:xfrm>
            <a:off x="431724" y="1957875"/>
            <a:ext cx="5670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dirty="0"/>
              <a:t>R</a:t>
            </a:r>
            <a:r>
              <a:rPr lang="en-CN" sz="1800" dirty="0"/>
              <a:t>emaining</a:t>
            </a:r>
            <a:r>
              <a:rPr lang="zh-CN" altLang="en-US" sz="1800" dirty="0"/>
              <a:t> </a:t>
            </a:r>
            <a:r>
              <a:rPr lang="en-US" altLang="zh-CN" sz="1800" dirty="0"/>
              <a:t>runtime</a:t>
            </a:r>
            <a:r>
              <a:rPr lang="zh-CN" altLang="en-US" sz="1800" dirty="0"/>
              <a:t> 置为</a:t>
            </a:r>
            <a:r>
              <a:rPr lang="en-US" altLang="zh-CN" sz="1800" dirty="0"/>
              <a:t>0</a:t>
            </a:r>
          </a:p>
          <a:p>
            <a:pPr marL="457200" indent="-457200">
              <a:buAutoNum type="arabicPeriod"/>
            </a:pPr>
            <a:r>
              <a:rPr lang="en-US" sz="1800" dirty="0" err="1"/>
              <a:t>下个周期开始的时候会被重新充值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 err="1"/>
              <a:t>这种情况下任务的充值时刻是下个周期开始的时候</a:t>
            </a:r>
            <a:endParaRPr lang="en-CN" sz="1800" dirty="0"/>
          </a:p>
        </p:txBody>
      </p:sp>
    </p:spTree>
    <p:extLst>
      <p:ext uri="{BB962C8B-B14F-4D97-AF65-F5344CB8AC3E}">
        <p14:creationId xmlns:p14="http://schemas.microsoft.com/office/powerpoint/2010/main" val="182010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06709" y="67251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典型用法分析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1</a:t>
            </a: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Picture 2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B3CE9EC5-85E7-B790-FA5F-0DA4B9E80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60" y="816633"/>
            <a:ext cx="4950150" cy="3247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EB940-C94A-A4C9-1178-DD979E1EA369}"/>
              </a:ext>
            </a:extLst>
          </p:cNvPr>
          <p:cNvSpPr txBox="1"/>
          <p:nvPr/>
        </p:nvSpPr>
        <p:spPr>
          <a:xfrm>
            <a:off x="161706" y="1446675"/>
            <a:ext cx="3870078" cy="175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1800" dirty="0"/>
              <a:t>仅仅是控制任务的带宽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</a:t>
            </a:r>
            <a:r>
              <a:rPr lang="en-CN" sz="1800" dirty="0"/>
              <a:t>untime和deadline随便设</a:t>
            </a:r>
            <a:r>
              <a:rPr lang="zh-CN" altLang="en-US" sz="1800" dirty="0"/>
              <a:t>，只要保持带宽的比例就行</a:t>
            </a:r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如果任务运行时间超过设定的</a:t>
            </a:r>
            <a:r>
              <a:rPr lang="en-US" altLang="zh-CN" sz="1800" dirty="0"/>
              <a:t>runtime</a:t>
            </a:r>
            <a:r>
              <a:rPr lang="zh-CN" altLang="en-US" sz="1800" dirty="0"/>
              <a:t>，就会被推迟到下个周期继续运行（</a:t>
            </a:r>
            <a:r>
              <a:rPr lang="en-US" altLang="zh-CN" sz="1800" dirty="0"/>
              <a:t>throttled</a:t>
            </a:r>
            <a:r>
              <a:rPr lang="zh-CN" altLang="en-US" sz="1800" dirty="0"/>
              <a:t>）</a:t>
            </a:r>
            <a:endParaRPr lang="en-CN" sz="1800" dirty="0"/>
          </a:p>
        </p:txBody>
      </p:sp>
    </p:spTree>
    <p:extLst>
      <p:ext uri="{BB962C8B-B14F-4D97-AF65-F5344CB8AC3E}">
        <p14:creationId xmlns:p14="http://schemas.microsoft.com/office/powerpoint/2010/main" val="56615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06709" y="67251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典型用法分析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2</a:t>
            </a: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6" name="Picture 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7C92E5DC-13F6-3F45-4966-913C576A2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35" y="996645"/>
            <a:ext cx="2250150" cy="17011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147BEB-826C-A605-3044-9C886770DD3A}"/>
              </a:ext>
            </a:extLst>
          </p:cNvPr>
          <p:cNvSpPr txBox="1"/>
          <p:nvPr/>
        </p:nvSpPr>
        <p:spPr>
          <a:xfrm>
            <a:off x="476727" y="906639"/>
            <a:ext cx="5850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1800" dirty="0"/>
              <a:t>如果</a:t>
            </a:r>
            <a:r>
              <a:rPr lang="en-US" altLang="zh-CN" sz="1800" dirty="0"/>
              <a:t>computation</a:t>
            </a:r>
            <a:r>
              <a:rPr lang="zh-CN" altLang="en-US" sz="1800" dirty="0"/>
              <a:t>没有用完</a:t>
            </a:r>
            <a:r>
              <a:rPr lang="en-US" altLang="zh-CN" sz="1800" dirty="0"/>
              <a:t>runtime</a:t>
            </a:r>
            <a:r>
              <a:rPr lang="zh-CN" altLang="en-US" sz="1800" dirty="0"/>
              <a:t>，那遵循</a:t>
            </a:r>
            <a:r>
              <a:rPr lang="en-US" altLang="zh-CN" sz="1800" dirty="0" err="1"/>
              <a:t>sched_yield</a:t>
            </a:r>
            <a:r>
              <a:rPr lang="zh-CN" altLang="en-US" sz="1800" dirty="0"/>
              <a:t>语义</a:t>
            </a:r>
            <a:endParaRPr lang="en-US" altLang="zh-CN" sz="1800" dirty="0"/>
          </a:p>
          <a:p>
            <a:pPr marL="457200" indent="-457200">
              <a:buAutoNum type="arabicPeriod"/>
            </a:pPr>
            <a:r>
              <a:rPr lang="zh-CN" altLang="en-US" sz="1800" dirty="0"/>
              <a:t>运行时间被置零，下个周期开始的时候被重新充值</a:t>
            </a:r>
            <a:endParaRPr lang="en-US" altLang="zh-CN" sz="1800" dirty="0"/>
          </a:p>
          <a:p>
            <a:pPr marL="457200" indent="-457200">
              <a:buAutoNum type="arabicPeriod"/>
            </a:pPr>
            <a:r>
              <a:rPr lang="zh-CN" altLang="en-US" sz="1800" dirty="0"/>
              <a:t>充值完之后是否马上运行，还要和其它任务比</a:t>
            </a:r>
            <a:r>
              <a:rPr lang="en-US" altLang="zh-CN" sz="1800" dirty="0"/>
              <a:t>scheduling</a:t>
            </a:r>
            <a:r>
              <a:rPr lang="zh-CN" altLang="en-US" sz="1800" dirty="0"/>
              <a:t> </a:t>
            </a:r>
            <a:r>
              <a:rPr lang="en-US" altLang="zh-CN" sz="1800" dirty="0"/>
              <a:t>deadline</a:t>
            </a:r>
          </a:p>
          <a:p>
            <a:pPr marL="457200" indent="-457200">
              <a:buAutoNum type="arabicPeriod"/>
            </a:pPr>
            <a:r>
              <a:rPr lang="zh-CN" altLang="en-US" sz="1800" dirty="0"/>
              <a:t>如果</a:t>
            </a:r>
            <a:r>
              <a:rPr lang="en-US" altLang="zh-CN" sz="1800" dirty="0"/>
              <a:t>computation</a:t>
            </a:r>
            <a:r>
              <a:rPr lang="zh-CN" altLang="en-US" sz="1800" dirty="0"/>
              <a:t>超过</a:t>
            </a:r>
            <a:r>
              <a:rPr lang="en-US" altLang="zh-CN" sz="1800" dirty="0"/>
              <a:t>runtime</a:t>
            </a:r>
            <a:r>
              <a:rPr lang="zh-CN" altLang="en-US" sz="1800" dirty="0"/>
              <a:t>，那也会被</a:t>
            </a:r>
            <a:r>
              <a:rPr lang="en-US" altLang="zh-CN" sz="1800" dirty="0"/>
              <a:t>throttle</a:t>
            </a:r>
            <a:r>
              <a:rPr lang="zh-CN" altLang="en-US" sz="1800" dirty="0"/>
              <a:t>到下个周期，在这个周期因为只有剩余很少的工作要做，所以会运行到</a:t>
            </a:r>
            <a:r>
              <a:rPr lang="en-US" altLang="zh-CN" sz="1800" dirty="0" err="1"/>
              <a:t>sched_yield</a:t>
            </a:r>
            <a:endParaRPr lang="en-US" altLang="zh-CN" sz="1800" dirty="0"/>
          </a:p>
          <a:p>
            <a:pPr marL="457200" indent="-457200">
              <a:buAutoNum type="arabicPeriod"/>
            </a:pPr>
            <a:r>
              <a:rPr lang="zh-CN" altLang="en-US" sz="1800" dirty="0"/>
              <a:t>调用</a:t>
            </a:r>
            <a:r>
              <a:rPr lang="en-US" altLang="zh-CN" sz="1800" dirty="0" err="1"/>
              <a:t>sched_yield</a:t>
            </a:r>
            <a:r>
              <a:rPr lang="zh-CN" altLang="en-US" sz="1800" dirty="0"/>
              <a:t>后的接下来的一个周期会恢复正常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6952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06709" y="67251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典型用法分析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3</a:t>
            </a: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B8DA04A-8C5A-4266-86B8-3C64917FB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46675"/>
            <a:ext cx="4306362" cy="1310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31BA41-A691-E2BA-DF48-F986FC8AAB44}"/>
              </a:ext>
            </a:extLst>
          </p:cNvPr>
          <p:cNvSpPr txBox="1"/>
          <p:nvPr/>
        </p:nvSpPr>
        <p:spPr>
          <a:xfrm>
            <a:off x="341718" y="1640166"/>
            <a:ext cx="3772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1800" dirty="0"/>
              <a:t>具备运行条件后会被调度</a:t>
            </a:r>
            <a:endParaRPr lang="en-US" altLang="zh-CN" sz="1800" dirty="0"/>
          </a:p>
          <a:p>
            <a:pPr marL="457200" indent="-457200">
              <a:buAutoNum type="arabicPeriod"/>
            </a:pPr>
            <a:r>
              <a:rPr lang="zh-CN" altLang="en-US" sz="1800" dirty="0"/>
              <a:t>带宽一定不会超过预设值</a:t>
            </a:r>
            <a:endParaRPr lang="en-US" altLang="zh-CN" sz="1800" dirty="0"/>
          </a:p>
          <a:p>
            <a:pPr marL="457200" indent="-457200">
              <a:buAutoNum type="arabicPeriod"/>
            </a:pPr>
            <a:r>
              <a:rPr lang="zh-CN" altLang="en-US" sz="1800" dirty="0"/>
              <a:t>一个周期不一定能完成任务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244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06709" y="67251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总结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1BA41-A691-E2BA-DF48-F986FC8AAB44}"/>
              </a:ext>
            </a:extLst>
          </p:cNvPr>
          <p:cNvSpPr txBox="1"/>
          <p:nvPr/>
        </p:nvSpPr>
        <p:spPr>
          <a:xfrm>
            <a:off x="746745" y="1176657"/>
            <a:ext cx="7155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1800" dirty="0"/>
              <a:t>Deadline</a:t>
            </a:r>
            <a:r>
              <a:rPr lang="zh-CN" altLang="en-US" sz="1800" dirty="0"/>
              <a:t>是</a:t>
            </a:r>
            <a:r>
              <a:rPr lang="en-US" altLang="zh-CN" sz="1800" dirty="0"/>
              <a:t>EDF+CBS</a:t>
            </a:r>
          </a:p>
          <a:p>
            <a:pPr marL="457200" indent="-457200">
              <a:buAutoNum type="arabicPeriod"/>
            </a:pPr>
            <a:r>
              <a:rPr lang="en-US" altLang="zh-CN" sz="1800" dirty="0"/>
              <a:t>Ready</a:t>
            </a:r>
            <a:r>
              <a:rPr lang="zh-CN" altLang="en-US" sz="1800" dirty="0"/>
              <a:t>的任务哪个先执行要比较</a:t>
            </a:r>
            <a:r>
              <a:rPr lang="en-US" altLang="zh-CN" sz="1800" dirty="0"/>
              <a:t>deadline</a:t>
            </a:r>
          </a:p>
          <a:p>
            <a:pPr marL="457200" indent="-457200">
              <a:buAutoNum type="arabicPeriod"/>
            </a:pPr>
            <a:r>
              <a:rPr lang="en-US" altLang="zh-CN" sz="1800" dirty="0"/>
              <a:t>CBS</a:t>
            </a:r>
            <a:r>
              <a:rPr lang="zh-CN" altLang="en-US" sz="1800" dirty="0"/>
              <a:t>控制单个任务的带宽不会超过预设值，大家都不超过这个值，那就不存在相互影响</a:t>
            </a:r>
            <a:endParaRPr lang="en-US" altLang="zh-CN" sz="1800" dirty="0"/>
          </a:p>
          <a:p>
            <a:pPr marL="457200" indent="-457200">
              <a:buAutoNum type="arabicPeriod"/>
            </a:pPr>
            <a:r>
              <a:rPr lang="zh-CN" altLang="en-US" sz="1800" dirty="0"/>
              <a:t>不能保证任务的开始时间一定按照周期进行</a:t>
            </a:r>
            <a:endParaRPr lang="en-US" altLang="zh-CN" sz="1800" dirty="0"/>
          </a:p>
          <a:p>
            <a:pPr marL="457200" indent="-457200">
              <a:buAutoNum type="arabicPeriod"/>
            </a:pPr>
            <a:r>
              <a:rPr lang="zh-CN" altLang="en-US" sz="1800" dirty="0"/>
              <a:t>仍然是保证具有良好行为的任务的</a:t>
            </a:r>
            <a:r>
              <a:rPr lang="en-US" altLang="zh-CN" sz="1800" dirty="0"/>
              <a:t>deadline</a:t>
            </a:r>
            <a:r>
              <a:rPr lang="zh-CN" altLang="en-US" sz="1800" dirty="0"/>
              <a:t>可以</a:t>
            </a:r>
            <a:r>
              <a:rPr lang="en-US" altLang="zh-CN" sz="1800" dirty="0"/>
              <a:t>keep</a:t>
            </a:r>
          </a:p>
        </p:txBody>
      </p:sp>
    </p:spTree>
    <p:extLst>
      <p:ext uri="{BB962C8B-B14F-4D97-AF65-F5344CB8AC3E}">
        <p14:creationId xmlns:p14="http://schemas.microsoft.com/office/powerpoint/2010/main" val="203060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06709" y="67251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代码简单阅读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9BDBC-E741-3915-A43B-781FAF93252F}"/>
              </a:ext>
            </a:extLst>
          </p:cNvPr>
          <p:cNvSpPr txBox="1"/>
          <p:nvPr/>
        </p:nvSpPr>
        <p:spPr>
          <a:xfrm>
            <a:off x="431724" y="906639"/>
            <a:ext cx="1980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/>
              <a:t>kernel/sched/deadline.c</a:t>
            </a:r>
          </a:p>
          <a:p>
            <a:r>
              <a:rPr lang="en-US" sz="1200" dirty="0"/>
              <a:t>kernel/sched/</a:t>
            </a:r>
            <a:r>
              <a:rPr lang="en-US" sz="1200" dirty="0" err="1"/>
              <a:t>rt.c</a:t>
            </a:r>
            <a:endParaRPr lang="en-CN" sz="1200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CD09F7-BE60-04F2-F34A-B5ADEEBEC0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8" y="1536681"/>
            <a:ext cx="2163663" cy="293846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BD2076D-3E57-3567-30D2-BD4B8E3E70F5}"/>
              </a:ext>
            </a:extLst>
          </p:cNvPr>
          <p:cNvGrpSpPr/>
          <p:nvPr/>
        </p:nvGrpSpPr>
        <p:grpSpPr>
          <a:xfrm>
            <a:off x="2546865" y="698610"/>
            <a:ext cx="4600063" cy="4400289"/>
            <a:chOff x="3077144" y="698610"/>
            <a:chExt cx="4600063" cy="4400289"/>
          </a:xfrm>
        </p:grpSpPr>
        <p:pic>
          <p:nvPicPr>
            <p:cNvPr id="9" name="Picture 8" descr="A computer screen shot of text&#10;&#10;Description automatically generated">
              <a:extLst>
                <a:ext uri="{FF2B5EF4-FFF2-40B4-BE49-F238E27FC236}">
                  <a16:creationId xmlns:a16="http://schemas.microsoft.com/office/drawing/2014/main" id="{5CC0066F-6E63-3343-7D9D-402956415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144" y="2301732"/>
              <a:ext cx="3609656" cy="234699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AF1F4D-B3CE-C5A8-CDF0-DDBBC4796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901" y="698610"/>
              <a:ext cx="3599898" cy="1339387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74D13F-3595-0838-489F-7F742FA8230D}"/>
                </a:ext>
              </a:extLst>
            </p:cNvPr>
            <p:cNvCxnSpPr/>
            <p:nvPr/>
          </p:nvCxnSpPr>
          <p:spPr bwMode="auto">
            <a:xfrm flipH="1" flipV="1">
              <a:off x="4481994" y="4506879"/>
              <a:ext cx="405027" cy="4950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318F82-6111-4FA9-9673-086535998771}"/>
                </a:ext>
              </a:extLst>
            </p:cNvPr>
            <p:cNvSpPr txBox="1"/>
            <p:nvPr/>
          </p:nvSpPr>
          <p:spPr>
            <a:xfrm>
              <a:off x="4887021" y="4821900"/>
              <a:ext cx="2790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200" dirty="0">
                  <a:solidFill>
                    <a:srgbClr val="82C43E"/>
                  </a:solidFill>
                </a:rPr>
                <a:t>重新调度</a:t>
              </a:r>
            </a:p>
          </p:txBody>
        </p:sp>
      </p:grpSp>
      <p:pic>
        <p:nvPicPr>
          <p:cNvPr id="20" name="Picture 1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E5FCAA8-1A72-863E-E820-855C91E1F2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14" y="1131585"/>
            <a:ext cx="2959392" cy="31530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DFD6D0-0C4D-8E49-12F0-B28096D81726}"/>
              </a:ext>
            </a:extLst>
          </p:cNvPr>
          <p:cNvSpPr txBox="1"/>
          <p:nvPr/>
        </p:nvSpPr>
        <p:spPr>
          <a:xfrm>
            <a:off x="7065628" y="2448639"/>
            <a:ext cx="2790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00" dirty="0">
                <a:solidFill>
                  <a:srgbClr val="82C43E"/>
                </a:solidFill>
              </a:rPr>
              <a:t>FIFO在tick的时候不会发生重新调度</a:t>
            </a:r>
          </a:p>
        </p:txBody>
      </p:sp>
    </p:spTree>
    <p:extLst>
      <p:ext uri="{BB962C8B-B14F-4D97-AF65-F5344CB8AC3E}">
        <p14:creationId xmlns:p14="http://schemas.microsoft.com/office/powerpoint/2010/main" val="316623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54000" y="55563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参考文献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05470-C89F-17B1-13A6-87CA1E09CDE1}"/>
              </a:ext>
            </a:extLst>
          </p:cNvPr>
          <p:cNvSpPr txBox="1"/>
          <p:nvPr/>
        </p:nvSpPr>
        <p:spPr>
          <a:xfrm>
            <a:off x="566733" y="1356669"/>
            <a:ext cx="7200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000" dirty="0">
                <a:hlinkClick r:id="rId3"/>
              </a:rPr>
              <a:t>https://lwn.net/Articles/743740/</a:t>
            </a: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sz="900" u="none" strike="noStrike" dirty="0">
                <a:solidFill>
                  <a:srgbClr val="003884"/>
                </a:solidFill>
                <a:effectLst/>
                <a:hlinkClick r:id="rId4"/>
              </a:rPr>
              <a:t>https://lwn.net/Articles/743946/</a:t>
            </a:r>
            <a:endParaRPr lang="en-US" sz="9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hlinkClick r:id="rId5"/>
              </a:rPr>
              <a:t>https://cloud.tencent.com/developer/article/1517963</a:t>
            </a: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hlinkClick r:id="rId6"/>
              </a:rPr>
              <a:t>https://cloud.tencent.com/developer/article/1518052</a:t>
            </a: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sz="900" u="none" strike="noStrike" dirty="0">
                <a:solidFill>
                  <a:srgbClr val="003884"/>
                </a:solidFill>
                <a:effectLst/>
                <a:hlinkClick r:id="rId7"/>
              </a:rPr>
              <a:t>https://docs.kernel.org/scheduler/sched-deadline.html</a:t>
            </a:r>
            <a:endParaRPr lang="en-US" sz="9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hlinkClick r:id="rId8"/>
              </a:rPr>
              <a:t>https://www.kernel.org/doc/Documentation/scheduler/sched-deadline.rst</a:t>
            </a: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hlinkClick r:id="rId9"/>
              </a:rPr>
              <a:t>http://ppedreiras.av.it.pt/resources/str1415/docs/STR-8.pdf</a:t>
            </a: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hlinkClick r:id="rId10"/>
              </a:rPr>
              <a:t>http://events17.linuxfoundation.org/sites/events/files/slides/oss-tokyo-using-sched-deadline-2017.pdf</a:t>
            </a: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hlinkClick r:id="rId11"/>
              </a:rPr>
              <a:t>https://elinux.org/images/d/de/Lelli.pdf</a:t>
            </a:r>
            <a:endParaRPr lang="en-US" sz="1000" dirty="0"/>
          </a:p>
          <a:p>
            <a:endParaRPr lang="en-CN" sz="1000" dirty="0"/>
          </a:p>
        </p:txBody>
      </p:sp>
    </p:spTree>
    <p:extLst>
      <p:ext uri="{BB962C8B-B14F-4D97-AF65-F5344CB8AC3E}">
        <p14:creationId xmlns:p14="http://schemas.microsoft.com/office/powerpoint/2010/main" val="90773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54000" y="55563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Linux schedulers</a:t>
            </a: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445794-0191-1B5E-F10F-158663AD5BF7}"/>
              </a:ext>
            </a:extLst>
          </p:cNvPr>
          <p:cNvGrpSpPr/>
          <p:nvPr/>
        </p:nvGrpSpPr>
        <p:grpSpPr>
          <a:xfrm>
            <a:off x="1016763" y="951642"/>
            <a:ext cx="6525435" cy="3915261"/>
            <a:chOff x="1151772" y="861636"/>
            <a:chExt cx="6525435" cy="3915261"/>
          </a:xfrm>
        </p:grpSpPr>
        <p:pic>
          <p:nvPicPr>
            <p:cNvPr id="6" name="Picture 5" descr="A diagram of a scheduler classes&#10;&#10;Description automatically generated">
              <a:extLst>
                <a:ext uri="{FF2B5EF4-FFF2-40B4-BE49-F238E27FC236}">
                  <a16:creationId xmlns:a16="http://schemas.microsoft.com/office/drawing/2014/main" id="{F5317574-A27C-AFED-6442-DE70D2CFE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72" y="861636"/>
              <a:ext cx="6467313" cy="386108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D723E5-56E8-A3AF-686B-2CD77C700EAD}"/>
                </a:ext>
              </a:extLst>
            </p:cNvPr>
            <p:cNvSpPr/>
            <p:nvPr/>
          </p:nvSpPr>
          <p:spPr bwMode="auto">
            <a:xfrm>
              <a:off x="7002162" y="4236861"/>
              <a:ext cx="675045" cy="540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/>
            <a:lstStyle/>
            <a:p>
              <a:pPr algn="l" eaLnBrk="1" hangingPunct="1"/>
              <a:endParaRPr lang="en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42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06709" y="67251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</a:rPr>
              <a:t>SCHED_DEADLINE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21825-BF27-0E08-5D70-0781A5C8B26D}"/>
              </a:ext>
            </a:extLst>
          </p:cNvPr>
          <p:cNvSpPr txBox="1"/>
          <p:nvPr/>
        </p:nvSpPr>
        <p:spPr>
          <a:xfrm>
            <a:off x="221688" y="726627"/>
            <a:ext cx="46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189AA"/>
                </a:solidFill>
                <a:effectLst/>
                <a:latin typeface="Ubuntu" panose="020B0504030602030204" pitchFamily="34" charset="0"/>
              </a:rPr>
              <a:t>EDF + CBS 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7D2DA-0950-66F8-D05C-69CD7E626F63}"/>
              </a:ext>
            </a:extLst>
          </p:cNvPr>
          <p:cNvSpPr txBox="1"/>
          <p:nvPr/>
        </p:nvSpPr>
        <p:spPr>
          <a:xfrm>
            <a:off x="566733" y="1536682"/>
            <a:ext cx="702046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effectLst/>
                <a:latin typeface="Ubuntu" panose="020B0504030602030204" pitchFamily="34" charset="0"/>
              </a:rPr>
              <a:t>Earliest Deadline First (EDF)</a:t>
            </a:r>
            <a:br>
              <a:rPr lang="en-US" sz="2400" dirty="0">
                <a:effectLst/>
                <a:latin typeface="Ubuntu" panose="020B0504030602030204" pitchFamily="34" charset="0"/>
              </a:rPr>
            </a:br>
            <a:r>
              <a:rPr lang="en-US" sz="2000" dirty="0">
                <a:effectLst/>
                <a:latin typeface="Ubuntu" panose="020B0504030602030204" pitchFamily="34" charset="0"/>
              </a:rPr>
              <a:t>tasks with earliest deadline get executed first </a:t>
            </a:r>
            <a:endParaRPr lang="en-US" dirty="0">
              <a:effectLst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effectLst/>
                <a:latin typeface="Ubuntu" panose="020B0504030602030204" pitchFamily="34" charset="0"/>
              </a:rPr>
              <a:t>Constant Bandwidth Server(CBS) </a:t>
            </a:r>
          </a:p>
          <a:p>
            <a:r>
              <a:rPr lang="en-US" sz="2400" dirty="0">
                <a:effectLst/>
                <a:latin typeface="Ubuntu" panose="020B0504030602030204" pitchFamily="34" charset="0"/>
              </a:rPr>
              <a:t>     </a:t>
            </a:r>
            <a:r>
              <a:rPr lang="en-US" sz="2000" dirty="0">
                <a:effectLst/>
                <a:latin typeface="Ubuntu" panose="020B0504030602030204" pitchFamily="34" charset="0"/>
              </a:rPr>
              <a:t>reservation based scheduling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43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06709" y="67251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Earliest deadline first</a:t>
            </a: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Picture 4" descr="A diagram of a bar graph&#10;&#10;Description automatically generated">
            <a:extLst>
              <a:ext uri="{FF2B5EF4-FFF2-40B4-BE49-F238E27FC236}">
                <a16:creationId xmlns:a16="http://schemas.microsoft.com/office/drawing/2014/main" id="{71FF405E-9EF8-7B2C-DD6A-406A7CA2E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4" y="951642"/>
            <a:ext cx="7772400" cy="232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433D3-8B69-78BF-A791-3E7E83093C73}"/>
              </a:ext>
            </a:extLst>
          </p:cNvPr>
          <p:cNvSpPr txBox="1"/>
          <p:nvPr/>
        </p:nvSpPr>
        <p:spPr>
          <a:xfrm>
            <a:off x="1601802" y="3426807"/>
            <a:ext cx="46765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000" dirty="0">
                <a:effectLst/>
                <a:latin typeface="Ubuntu" panose="020B0504030602030204" pitchFamily="34" charset="0"/>
              </a:rPr>
              <a:t>τ</a:t>
            </a:r>
            <a:r>
              <a:rPr lang="el-GR" sz="1200" dirty="0">
                <a:effectLst/>
                <a:latin typeface="Ubuntu" panose="020B0504030602030204" pitchFamily="34" charset="0"/>
              </a:rPr>
              <a:t>1 </a:t>
            </a:r>
            <a:r>
              <a:rPr lang="el-GR" sz="2000" dirty="0">
                <a:effectLst/>
                <a:latin typeface="DejaVuSans"/>
              </a:rPr>
              <a:t>→ </a:t>
            </a:r>
            <a:r>
              <a:rPr lang="el-GR" sz="2000" dirty="0">
                <a:effectLst/>
                <a:latin typeface="Ubuntu" panose="020B0504030602030204" pitchFamily="34" charset="0"/>
              </a:rPr>
              <a:t>5 </a:t>
            </a:r>
            <a:r>
              <a:rPr lang="en-US" sz="2000" dirty="0">
                <a:effectLst/>
                <a:latin typeface="Ubuntu" panose="020B0504030602030204" pitchFamily="34" charset="0"/>
              </a:rPr>
              <a:t>time units every 9   (5,9)</a:t>
            </a:r>
          </a:p>
          <a:p>
            <a:r>
              <a:rPr lang="el-GR" sz="2000" dirty="0">
                <a:effectLst/>
                <a:latin typeface="Ubuntu" panose="020B0504030602030204" pitchFamily="34" charset="0"/>
              </a:rPr>
              <a:t>τ</a:t>
            </a:r>
            <a:r>
              <a:rPr lang="el-GR" sz="1200" dirty="0">
                <a:effectLst/>
                <a:latin typeface="Ubuntu" panose="020B0504030602030204" pitchFamily="34" charset="0"/>
              </a:rPr>
              <a:t>2 </a:t>
            </a:r>
            <a:r>
              <a:rPr lang="el-GR" sz="2000" dirty="0">
                <a:effectLst/>
                <a:latin typeface="DejaVuSans"/>
              </a:rPr>
              <a:t>→ </a:t>
            </a:r>
            <a:r>
              <a:rPr lang="el-GR" sz="2000" dirty="0">
                <a:effectLst/>
                <a:latin typeface="Ubuntu" panose="020B0504030602030204" pitchFamily="34" charset="0"/>
              </a:rPr>
              <a:t>2 </a:t>
            </a:r>
            <a:r>
              <a:rPr lang="en-US" sz="2000" dirty="0">
                <a:effectLst/>
                <a:latin typeface="Ubuntu" panose="020B0504030602030204" pitchFamily="34" charset="0"/>
              </a:rPr>
              <a:t>time units every 6   (2,6)</a:t>
            </a:r>
          </a:p>
          <a:p>
            <a:r>
              <a:rPr lang="en-US" dirty="0">
                <a:latin typeface="Ubuntu" panose="020B0504030602030204" pitchFamily="34" charset="0"/>
              </a:rPr>
              <a:t>Implicit deadline == deadline = period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913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06709" y="67251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EDF </a:t>
            </a: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schedulability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7" name="Picture 6" descr="A diagram of a bar graph&#10;&#10;Description automatically generated">
            <a:extLst>
              <a:ext uri="{FF2B5EF4-FFF2-40B4-BE49-F238E27FC236}">
                <a16:creationId xmlns:a16="http://schemas.microsoft.com/office/drawing/2014/main" id="{9EE9788B-DED8-EE41-3FBC-D75F4AA314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92" y="816633"/>
            <a:ext cx="4676503" cy="1401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4DFB34-F1B9-BC48-DE66-E23A5BA94502}"/>
              </a:ext>
            </a:extLst>
          </p:cNvPr>
          <p:cNvSpPr txBox="1"/>
          <p:nvPr/>
        </p:nvSpPr>
        <p:spPr>
          <a:xfrm>
            <a:off x="4316894" y="2571750"/>
            <a:ext cx="46765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000" dirty="0">
                <a:effectLst/>
                <a:latin typeface="Ubuntu" panose="020B0504030602030204" pitchFamily="34" charset="0"/>
              </a:rPr>
              <a:t>τ</a:t>
            </a:r>
            <a:r>
              <a:rPr lang="el-GR" sz="1200" dirty="0">
                <a:effectLst/>
                <a:latin typeface="Ubuntu" panose="020B0504030602030204" pitchFamily="34" charset="0"/>
              </a:rPr>
              <a:t>1 </a:t>
            </a:r>
            <a:r>
              <a:rPr lang="el-GR" sz="2000" dirty="0">
                <a:effectLst/>
                <a:latin typeface="DejaVuSans"/>
              </a:rPr>
              <a:t>→ </a:t>
            </a:r>
            <a:r>
              <a:rPr lang="el-GR" sz="2000" dirty="0">
                <a:effectLst/>
                <a:latin typeface="Ubuntu" panose="020B0504030602030204" pitchFamily="34" charset="0"/>
              </a:rPr>
              <a:t>5 </a:t>
            </a:r>
            <a:r>
              <a:rPr lang="en-US" sz="2000" dirty="0">
                <a:effectLst/>
                <a:latin typeface="Ubuntu" panose="020B0504030602030204" pitchFamily="34" charset="0"/>
              </a:rPr>
              <a:t>time units every 9   (5,9)</a:t>
            </a:r>
          </a:p>
          <a:p>
            <a:r>
              <a:rPr lang="el-GR" sz="2000" dirty="0">
                <a:effectLst/>
                <a:latin typeface="Ubuntu" panose="020B0504030602030204" pitchFamily="34" charset="0"/>
              </a:rPr>
              <a:t>τ</a:t>
            </a:r>
            <a:r>
              <a:rPr lang="el-GR" sz="1200" dirty="0">
                <a:effectLst/>
                <a:latin typeface="Ubuntu" panose="020B0504030602030204" pitchFamily="34" charset="0"/>
              </a:rPr>
              <a:t>2 </a:t>
            </a:r>
            <a:r>
              <a:rPr lang="el-GR" sz="2000" dirty="0">
                <a:effectLst/>
                <a:latin typeface="DejaVuSans"/>
              </a:rPr>
              <a:t>→ </a:t>
            </a:r>
            <a:r>
              <a:rPr lang="el-GR" sz="2000" dirty="0">
                <a:effectLst/>
                <a:latin typeface="Ubuntu" panose="020B0504030602030204" pitchFamily="34" charset="0"/>
              </a:rPr>
              <a:t>2 </a:t>
            </a:r>
            <a:r>
              <a:rPr lang="en-US" sz="2000" dirty="0">
                <a:effectLst/>
                <a:latin typeface="Ubuntu" panose="020B0504030602030204" pitchFamily="34" charset="0"/>
              </a:rPr>
              <a:t>time units every 6   (2,6)</a:t>
            </a:r>
          </a:p>
          <a:p>
            <a:r>
              <a:rPr lang="en-US" dirty="0">
                <a:latin typeface="Ubuntu" panose="020B0504030602030204" pitchFamily="34" charset="0"/>
              </a:rPr>
              <a:t>Implicit deadline == deadline = period</a:t>
            </a:r>
            <a:endParaRPr lang="en-US" dirty="0">
              <a:effectLst/>
            </a:endParaRPr>
          </a:p>
        </p:txBody>
      </p:sp>
      <p:pic>
        <p:nvPicPr>
          <p:cNvPr id="10" name="Picture 9" descr="A close-up of a diagram&#10;&#10;Description automatically generated">
            <a:extLst>
              <a:ext uri="{FF2B5EF4-FFF2-40B4-BE49-F238E27FC236}">
                <a16:creationId xmlns:a16="http://schemas.microsoft.com/office/drawing/2014/main" id="{2C242290-FBC8-B26B-93E6-5855B667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0" y="906639"/>
            <a:ext cx="3619156" cy="1880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B9507B-D1A8-20F3-B67B-74A97D06D132}"/>
              </a:ext>
            </a:extLst>
          </p:cNvPr>
          <p:cNvSpPr txBox="1"/>
          <p:nvPr/>
        </p:nvSpPr>
        <p:spPr>
          <a:xfrm>
            <a:off x="277800" y="3109051"/>
            <a:ext cx="3619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5/9+2/6 = 8/9 &lt; 1</a:t>
            </a:r>
          </a:p>
          <a:p>
            <a:endParaRPr lang="en-CN" dirty="0"/>
          </a:p>
          <a:p>
            <a:r>
              <a:rPr lang="en-CN" dirty="0"/>
              <a:t>Ci/Pi 被称作周期利用率也叫bandwidth</a:t>
            </a:r>
          </a:p>
        </p:txBody>
      </p:sp>
    </p:spTree>
    <p:extLst>
      <p:ext uri="{BB962C8B-B14F-4D97-AF65-F5344CB8AC3E}">
        <p14:creationId xmlns:p14="http://schemas.microsoft.com/office/powerpoint/2010/main" val="41732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06709" y="67251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EDF 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的问题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3" name="Picture 2" descr="A graph of a job&#10;&#10;Description automatically generated with medium confidence">
            <a:extLst>
              <a:ext uri="{FF2B5EF4-FFF2-40B4-BE49-F238E27FC236}">
                <a16:creationId xmlns:a16="http://schemas.microsoft.com/office/drawing/2014/main" id="{9CCC24B0-4DF5-FBEE-9298-6BEFDB9ED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61" y="726627"/>
            <a:ext cx="6345423" cy="2903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DF18A-5E1E-F4CC-5CB6-49D82CD880D6}"/>
              </a:ext>
            </a:extLst>
          </p:cNvPr>
          <p:cNvSpPr txBox="1"/>
          <p:nvPr/>
        </p:nvSpPr>
        <p:spPr>
          <a:xfrm>
            <a:off x="1061766" y="3813482"/>
            <a:ext cx="634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CN" dirty="0"/>
              <a:t>一个任务的overrun</a:t>
            </a:r>
            <a:r>
              <a:rPr lang="zh-CN" altLang="en-US" dirty="0"/>
              <a:t>（</a:t>
            </a:r>
            <a:r>
              <a:rPr lang="en-US" altLang="zh-CN" dirty="0"/>
              <a:t>overload</a:t>
            </a:r>
            <a:r>
              <a:rPr lang="zh-CN" altLang="en-US" dirty="0"/>
              <a:t>）会造成其它任务的超时（</a:t>
            </a:r>
            <a:r>
              <a:rPr lang="en-US" altLang="zh-CN" dirty="0"/>
              <a:t>deadline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§"/>
            </a:pPr>
            <a:r>
              <a:rPr lang="en-CN" dirty="0"/>
              <a:t>多个任务的累计overload</a:t>
            </a:r>
            <a:r>
              <a:rPr lang="zh-CN" altLang="en-US" dirty="0"/>
              <a:t>，最终会造成哪个人物的超时是不可预测的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1910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06709" y="67251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CBS</a:t>
            </a: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84633-A0E3-8094-D65B-1132C0782CBF}"/>
              </a:ext>
            </a:extLst>
          </p:cNvPr>
          <p:cNvSpPr txBox="1"/>
          <p:nvPr/>
        </p:nvSpPr>
        <p:spPr>
          <a:xfrm>
            <a:off x="341718" y="816633"/>
            <a:ext cx="4676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189AA"/>
                </a:solidFill>
                <a:effectLst/>
                <a:latin typeface="Ubuntu" panose="020B0504030602030204" pitchFamily="34" charset="0"/>
              </a:rPr>
              <a:t>Constant Bandwidth Server </a:t>
            </a: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DEB80-983C-B592-DAF5-3467D604FBFD}"/>
              </a:ext>
            </a:extLst>
          </p:cNvPr>
          <p:cNvSpPr txBox="1"/>
          <p:nvPr/>
        </p:nvSpPr>
        <p:spPr>
          <a:xfrm>
            <a:off x="836751" y="1446675"/>
            <a:ext cx="71104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effectLst/>
                <a:latin typeface="Ubuntu" panose="020B0504030602030204" pitchFamily="34" charset="0"/>
              </a:rPr>
              <a:t>resource </a:t>
            </a:r>
            <a:r>
              <a:rPr lang="en-US" sz="2000" dirty="0">
                <a:effectLst/>
                <a:latin typeface="Ubuntu" panose="020B0504030602030204" pitchFamily="34" charset="0"/>
              </a:rPr>
              <a:t>(CPU) </a:t>
            </a:r>
            <a:r>
              <a:rPr lang="en-US" sz="2000" b="1" dirty="0">
                <a:effectLst/>
                <a:latin typeface="Ubuntu" panose="020B0504030602030204" pitchFamily="34" charset="0"/>
              </a:rPr>
              <a:t>reservation </a:t>
            </a:r>
            <a:r>
              <a:rPr lang="en-US" sz="2000" dirty="0">
                <a:effectLst/>
                <a:latin typeface="Ubuntu" panose="020B0504030602030204" pitchFamily="34" charset="0"/>
              </a:rPr>
              <a:t>mechanism </a:t>
            </a: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Ubuntu" panose="020B0504030602030204" pitchFamily="34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effectLst/>
                <a:latin typeface="Ubuntu" panose="020B0504030602030204" pitchFamily="34" charset="0"/>
              </a:rPr>
              <a:t>a task is allowed to execute for</a:t>
            </a:r>
            <a:br>
              <a:rPr lang="en-US" sz="1800" dirty="0">
                <a:solidFill>
                  <a:srgbClr val="FF0000"/>
                </a:solidFill>
                <a:effectLst/>
                <a:latin typeface="Ubuntu" panose="020B0504030602030204" pitchFamily="34" charset="0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Ubuntu" panose="020B0504030602030204" pitchFamily="34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effectLst/>
                <a:latin typeface="Ubuntu" panose="020B0504030602030204" pitchFamily="34" charset="0"/>
              </a:rPr>
              <a:t>Q time units </a:t>
            </a:r>
            <a:r>
              <a:rPr lang="en-US" sz="1600" i="1" dirty="0">
                <a:solidFill>
                  <a:srgbClr val="FF0000"/>
                </a:solidFill>
                <a:effectLst/>
                <a:latin typeface="Ubuntu" panose="020B0504030602030204" pitchFamily="34" charset="0"/>
              </a:rPr>
              <a:t>(runtime)</a:t>
            </a:r>
            <a:br>
              <a:rPr lang="en-US" sz="1600" i="1" dirty="0">
                <a:solidFill>
                  <a:srgbClr val="FF0000"/>
                </a:solidFill>
                <a:effectLst/>
                <a:latin typeface="Ubuntu" panose="020B0504030602030204" pitchFamily="34" charset="0"/>
              </a:rPr>
            </a:br>
            <a:r>
              <a:rPr lang="en-US" sz="1600" i="1" dirty="0">
                <a:solidFill>
                  <a:srgbClr val="FF0000"/>
                </a:solidFill>
                <a:effectLst/>
                <a:latin typeface="Ubuntu" panose="020B0504030602030204" pitchFamily="34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effectLst/>
                <a:latin typeface="Ubuntu" panose="020B0504030602030204" pitchFamily="34" charset="0"/>
              </a:rPr>
              <a:t>in every interval of length P </a:t>
            </a:r>
            <a:r>
              <a:rPr lang="en-US" sz="1600" i="1" dirty="0">
                <a:solidFill>
                  <a:srgbClr val="FF0000"/>
                </a:solidFill>
                <a:effectLst/>
                <a:latin typeface="Ubuntu" panose="020B0504030602030204" pitchFamily="34" charset="0"/>
              </a:rPr>
              <a:t>(period) </a:t>
            </a:r>
            <a:endParaRPr lang="en-US" dirty="0">
              <a:solidFill>
                <a:srgbClr val="FF0000"/>
              </a:solidFill>
              <a:effectLst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effectLst/>
                <a:latin typeface="Ubuntu" panose="020B0504030602030204" pitchFamily="34" charset="0"/>
              </a:rPr>
              <a:t>CBS computes reservation's </a:t>
            </a:r>
            <a:r>
              <a:rPr lang="en-US" sz="2000" b="1" dirty="0">
                <a:effectLst/>
                <a:latin typeface="Ubuntu" panose="020B0504030602030204" pitchFamily="34" charset="0"/>
              </a:rPr>
              <a:t>dynamic deadlines</a:t>
            </a:r>
          </a:p>
          <a:p>
            <a:r>
              <a:rPr lang="en-US" b="1" dirty="0">
                <a:latin typeface="Ubuntu" panose="020B0504030602030204" pitchFamily="34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effectLst/>
                <a:latin typeface="Ubuntu" panose="020B0504030602030204" pitchFamily="34" charset="0"/>
              </a:rPr>
              <a:t>slowing down or throttling misbehaving tasks </a:t>
            </a:r>
            <a:endParaRPr lang="en-US" dirty="0">
              <a:solidFill>
                <a:srgbClr val="FF0000"/>
              </a:solidFill>
              <a:effectLst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effectLst/>
                <a:latin typeface="Ubuntu" panose="020B0504030602030204" pitchFamily="34" charset="0"/>
              </a:rPr>
              <a:t>EDF + CBS provides </a:t>
            </a:r>
            <a:r>
              <a:rPr lang="en-US" sz="2000" b="1" dirty="0">
                <a:solidFill>
                  <a:srgbClr val="FF0000"/>
                </a:solidFill>
                <a:effectLst/>
                <a:latin typeface="Ubuntu" panose="020B0504030602030204" pitchFamily="34" charset="0"/>
              </a:rPr>
              <a:t>temporal isolation </a:t>
            </a:r>
          </a:p>
          <a:p>
            <a:r>
              <a:rPr lang="en-US" b="1" dirty="0">
                <a:solidFill>
                  <a:schemeClr val="bg2"/>
                </a:solidFill>
                <a:latin typeface="Ubuntu" panose="020B0504030602030204" pitchFamily="34" charset="0"/>
              </a:rPr>
              <a:t>--------------------------------------------------------------------------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bg2"/>
                </a:solidFill>
              </a:rPr>
              <a:t>发现某个任务即将超过自己的带宽的时候就把任务的deadline向后调整</a:t>
            </a:r>
            <a:r>
              <a:rPr lang="en-US" sz="1800" dirty="0">
                <a:solidFill>
                  <a:schemeClr val="bg2"/>
                </a:solidFill>
              </a:rPr>
              <a:t>, </a:t>
            </a:r>
            <a:r>
              <a:rPr lang="en-US" sz="1800" dirty="0" err="1">
                <a:solidFill>
                  <a:schemeClr val="bg2"/>
                </a:solidFill>
              </a:rPr>
              <a:t>延长deadlin的任务等同于暂时不让它运行</a:t>
            </a:r>
            <a:endParaRPr lang="en-US" sz="18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1800" dirty="0">
                <a:solidFill>
                  <a:schemeClr val="bg2"/>
                </a:solidFill>
              </a:rPr>
              <a:t>让任务在更长的时间里来运行，保持任务的</a:t>
            </a:r>
            <a:r>
              <a:rPr lang="en-US" altLang="zh-CN" sz="1800" dirty="0">
                <a:solidFill>
                  <a:schemeClr val="bg2"/>
                </a:solidFill>
              </a:rPr>
              <a:t>bandwidth</a:t>
            </a:r>
            <a:r>
              <a:rPr lang="zh-CN" altLang="en-US" sz="1800" dirty="0">
                <a:solidFill>
                  <a:schemeClr val="bg2"/>
                </a:solidFill>
              </a:rPr>
              <a:t>。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1800" dirty="0">
                <a:solidFill>
                  <a:schemeClr val="bg2"/>
                </a:solidFill>
              </a:rPr>
              <a:t>每个任务都只能获得自己的带宽，消除了互相影响</a:t>
            </a:r>
            <a:endParaRPr lang="en-US" sz="1800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451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06709" y="67251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CBS example</a:t>
            </a: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Picture 4" descr="A graph of a deadline&#10;&#10;Description automatically generated with medium confidence">
            <a:extLst>
              <a:ext uri="{FF2B5EF4-FFF2-40B4-BE49-F238E27FC236}">
                <a16:creationId xmlns:a16="http://schemas.microsoft.com/office/drawing/2014/main" id="{F13CB5F4-FAEA-43B5-824F-153A50C65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54" y="816633"/>
            <a:ext cx="7126396" cy="39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2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06709" y="67251"/>
            <a:ext cx="65881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SCHED_DEADLINE rules</a:t>
            </a:r>
          </a:p>
          <a:p>
            <a:pPr algn="l" eaLnBrk="1" hangingPunct="1"/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5C7D7-7616-44E2-7CC9-68FD2AA4E4F7}"/>
              </a:ext>
            </a:extLst>
          </p:cNvPr>
          <p:cNvSpPr txBox="1"/>
          <p:nvPr/>
        </p:nvSpPr>
        <p:spPr>
          <a:xfrm>
            <a:off x="476727" y="726627"/>
            <a:ext cx="708240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每个任务使用三个参数来刻画</a:t>
            </a:r>
            <a:r>
              <a:rPr lang="zh-CN" altLang="en-US" sz="16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“runtime”, “deadline”, “period” ;</a:t>
            </a:r>
            <a:r>
              <a:rPr lang="zh-CN" altLang="en-US" sz="16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E4349"/>
                </a:solidFill>
                <a:latin typeface="Times New Roman" panose="02020603050405020304" pitchFamily="18" charset="0"/>
              </a:rPr>
              <a:t>这是三个静态参数</a:t>
            </a:r>
            <a:endParaRPr lang="en-US" sz="16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E4349"/>
                </a:solidFill>
                <a:latin typeface="Times New Roman" panose="02020603050405020304" pitchFamily="18" charset="0"/>
              </a:rPr>
              <a:t>任务的状态使用</a:t>
            </a:r>
            <a:r>
              <a:rPr lang="en-US" sz="1600" b="0" i="0" dirty="0" err="1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“scheduling</a:t>
            </a:r>
            <a:r>
              <a:rPr lang="en-US" sz="16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 deadline” </a:t>
            </a:r>
            <a:r>
              <a:rPr lang="en-US" sz="1600" b="0" i="0" dirty="0" err="1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和</a:t>
            </a:r>
            <a:r>
              <a:rPr lang="en-US" sz="16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 “remaining </a:t>
            </a:r>
            <a:r>
              <a:rPr lang="en-US" sz="1600" b="0" i="0" dirty="0" err="1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runtime”来表征</a:t>
            </a:r>
            <a:r>
              <a:rPr lang="zh-CN" altLang="en-US" sz="16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，这是两个动态参数，会在运行时不断计算，调度的优先级有</a:t>
            </a:r>
            <a:r>
              <a:rPr lang="en-US" altLang="zh-CN" sz="16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scheduling</a:t>
            </a:r>
            <a:r>
              <a:rPr lang="zh-CN" altLang="en-US" sz="16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6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deadline</a:t>
            </a:r>
            <a:r>
              <a:rPr lang="zh-CN" altLang="en-US" sz="16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来决定。他们初始的时候会被置为</a:t>
            </a:r>
            <a:r>
              <a:rPr lang="en-US" altLang="zh-CN" sz="16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0</a:t>
            </a:r>
            <a:endParaRPr lang="en-US" sz="16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当任务被唤醒时会检查下列条件是否满足</a:t>
            </a:r>
            <a:r>
              <a:rPr lang="zh-CN" altLang="en-US" sz="16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：</a:t>
            </a:r>
            <a:endParaRPr lang="en-US" sz="16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sz="16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rgbClr val="3E4349"/>
              </a:solidFill>
              <a:latin typeface="Times New Roman" panose="02020603050405020304" pitchFamily="18" charset="0"/>
            </a:endParaRPr>
          </a:p>
          <a:p>
            <a:pPr algn="l"/>
            <a:endParaRPr lang="en-US" sz="16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1200" dirty="0" err="1">
                <a:solidFill>
                  <a:srgbClr val="3E4349"/>
                </a:solidFill>
                <a:latin typeface="Times New Roman" panose="02020603050405020304" pitchFamily="18" charset="0"/>
              </a:rPr>
              <a:t>如果满足</a:t>
            </a:r>
            <a:r>
              <a:rPr lang="zh-CN" altLang="en-US" sz="1200" dirty="0">
                <a:solidFill>
                  <a:srgbClr val="3E4349"/>
                </a:solidFill>
                <a:latin typeface="Times New Roman" panose="02020603050405020304" pitchFamily="18" charset="0"/>
              </a:rPr>
              <a:t>，说明如果让任务继续执行下去有可能会超过预设的带宽</a:t>
            </a:r>
            <a:endParaRPr lang="en-US" altLang="zh-CN" sz="1200" dirty="0">
              <a:solidFill>
                <a:srgbClr val="3E4349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或者</a:t>
            </a:r>
            <a:r>
              <a:rPr lang="en-US" altLang="zh-CN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scheduling</a:t>
            </a:r>
            <a:r>
              <a:rPr lang="zh-CN" altLang="en-US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deadline</a:t>
            </a:r>
            <a:r>
              <a:rPr lang="zh-CN" altLang="en-US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 小于</a:t>
            </a:r>
            <a:r>
              <a:rPr lang="en-US" altLang="zh-CN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current</a:t>
            </a:r>
            <a:r>
              <a:rPr lang="zh-CN" altLang="en-US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time</a:t>
            </a:r>
            <a:r>
              <a:rPr lang="zh-CN" altLang="en-US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（说明任务进行了长期睡眠，睡过了</a:t>
            </a:r>
            <a:r>
              <a:rPr lang="en-US" altLang="zh-CN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deadline</a:t>
            </a:r>
            <a:r>
              <a:rPr lang="zh-CN" altLang="en-US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，或者是刚开始的时候</a:t>
            </a:r>
            <a:r>
              <a:rPr lang="en-US" altLang="zh-CN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scheduling</a:t>
            </a:r>
            <a:r>
              <a:rPr lang="zh-CN" altLang="en-US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deadline</a:t>
            </a:r>
            <a:r>
              <a:rPr lang="zh-CN" altLang="en-US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是</a:t>
            </a:r>
            <a:r>
              <a:rPr lang="en-US" altLang="zh-CN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zh-CN" altLang="en-US" sz="12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）</a:t>
            </a:r>
            <a:endParaRPr lang="en-US" altLang="zh-CN" sz="12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zh-CN" altLang="en-US" sz="1200" dirty="0">
                <a:solidFill>
                  <a:srgbClr val="3E4349"/>
                </a:solidFill>
                <a:latin typeface="Times New Roman" panose="02020603050405020304" pitchFamily="18" charset="0"/>
              </a:rPr>
              <a:t>这时：</a:t>
            </a:r>
            <a:br>
              <a:rPr lang="en-US" sz="16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</a:br>
            <a:endParaRPr lang="en-US" sz="16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rgbClr val="3E4349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600" dirty="0" err="1">
                <a:solidFill>
                  <a:srgbClr val="3E4349"/>
                </a:solidFill>
                <a:latin typeface="Times New Roman" panose="02020603050405020304" pitchFamily="18" charset="0"/>
              </a:rPr>
              <a:t>在将来分配运行时间</a:t>
            </a:r>
            <a:r>
              <a:rPr lang="zh-CN" altLang="en-US" sz="1600" dirty="0">
                <a:solidFill>
                  <a:srgbClr val="3E4349"/>
                </a:solidFill>
                <a:latin typeface="Times New Roman" panose="02020603050405020304" pitchFamily="18" charset="0"/>
              </a:rPr>
              <a:t>，保持任务的带宽低于预设值</a:t>
            </a:r>
            <a:endParaRPr lang="en-US" sz="1600" dirty="0">
              <a:solidFill>
                <a:srgbClr val="3E4349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600" b="0" i="0" dirty="0" err="1">
                <a:solidFill>
                  <a:srgbClr val="3E4349"/>
                </a:solidFill>
                <a:effectLst/>
                <a:latin typeface="Times New Roman" panose="02020603050405020304" pitchFamily="18" charset="0"/>
              </a:rPr>
              <a:t>否则</a:t>
            </a:r>
            <a:r>
              <a:rPr lang="zh-CN" altLang="en-US" sz="1600" dirty="0">
                <a:solidFill>
                  <a:srgbClr val="3E4349"/>
                </a:solidFill>
                <a:latin typeface="Times New Roman" panose="02020603050405020304" pitchFamily="18" charset="0"/>
              </a:rPr>
              <a:t>这两个参数保持不变，任务继续运行</a:t>
            </a:r>
            <a:endParaRPr lang="en-US" sz="16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sz="1600" b="0" i="0" dirty="0">
              <a:solidFill>
                <a:srgbClr val="3E4349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Picture 6" descr="A close-up of a line&#10;&#10;Description automatically generated">
            <a:extLst>
              <a:ext uri="{FF2B5EF4-FFF2-40B4-BE49-F238E27FC236}">
                <a16:creationId xmlns:a16="http://schemas.microsoft.com/office/drawing/2014/main" id="{2229041C-EFE8-DF12-70BE-11F4FDECF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93" y="2191495"/>
            <a:ext cx="5000520" cy="760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F8048-3C12-F075-6EEA-73964B2F4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20" y="3665534"/>
            <a:ext cx="3752850" cy="3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097"/>
      </p:ext>
    </p:extLst>
  </p:cSld>
  <p:clrMapOvr>
    <a:masterClrMapping/>
  </p:clrMapOvr>
</p:sld>
</file>

<file path=ppt/theme/theme1.xml><?xml version="1.0" encoding="utf-8"?>
<a:theme xmlns:a="http://schemas.openxmlformats.org/drawingml/2006/main" name="经纬恒润-TEMPLATE">
  <a:themeElements>
    <a:clrScheme name="经纬恒润-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经纬恒润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</a:spPr>
      <a:bodyPr vert="horz" wrap="square" lIns="91440" tIns="45720" rIns="91440" bIns="45720" numCol="1" rtlCol="0" anchor="b" anchorCtr="0" compatLnSpc="1"/>
      <a:lstStyle>
        <a:defPPr algn="l" eaLnBrk="1" hangingPunct="1">
          <a:defRPr sz="1600">
            <a:solidFill>
              <a:schemeClr val="tx1"/>
            </a:solidFill>
            <a:latin typeface="Arial" panose="020B0604020202020204" pitchFamily="34" charset="0"/>
            <a:ea typeface="宋体" panose="02010600030101010101" pitchFamily="2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纬恒润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纬恒润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纬恒润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纬恒润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纬恒润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纬恒润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纬恒润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纬恒润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纬恒润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纬恒润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纬恒润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纬恒润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经纬恒润-TEMPLATE">
  <a:themeElements>
    <a:clrScheme name="1_经纬恒润-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经纬恒润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b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经纬恒润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纬恒润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纬恒润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纬恒润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纬恒润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纬恒润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经纬恒润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经纬恒润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经纬恒润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经纬恒润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经纬恒润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经纬恒润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929</Words>
  <Application>Microsoft Office PowerPoint</Application>
  <PresentationFormat>On-screen Show (16:9)</PresentationFormat>
  <Paragraphs>114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DejaVuSans</vt:lpstr>
      <vt:lpstr>华文细黑</vt:lpstr>
      <vt:lpstr>Arial</vt:lpstr>
      <vt:lpstr>Calibri</vt:lpstr>
      <vt:lpstr>Times New Roman</vt:lpstr>
      <vt:lpstr>Ubuntu</vt:lpstr>
      <vt:lpstr>Wingdings</vt:lpstr>
      <vt:lpstr>经纬恒润-TEMPLATE</vt:lpstr>
      <vt:lpstr>1_经纬恒润-TEMPLATE</vt:lpstr>
      <vt:lpstr>Linux deadline 调度器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QNX简介</dc:title>
  <dc:creator>孙鹏</dc:creator>
  <cp:lastModifiedBy>trantor</cp:lastModifiedBy>
  <cp:revision>1922</cp:revision>
  <dcterms:created xsi:type="dcterms:W3CDTF">2023-02-08T16:03:38Z</dcterms:created>
  <dcterms:modified xsi:type="dcterms:W3CDTF">2023-09-07T09:03:21Z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1033-5.1.1.7676</vt:lpwstr>
  </property>
  <property fmtid="{D5CDD505-2E9C-101B-9397-08002B2CF9AE}" pid="3" name="ICV">
    <vt:lpwstr>B479F1A96D8C33EDACD2D4633BF13950</vt:lpwstr>
  </property>
</Properties>
</file>