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3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943-765E-669D-9051-B5BAA083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709FC-5E0D-5D7B-659E-658BE03CC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DDBBD-C985-740D-68F6-D5E157F9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C135-0B44-FD6B-E671-7EC7E074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8F35-B21A-467A-7A65-C6621E78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582C-3230-1243-6D13-8E64F42D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EF378-1092-E4DE-FD89-42C768CA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6E83-8CDF-9F36-DDC7-393563A0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7976-48E0-3A2E-D7AC-20393FC9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6008-1B8B-7327-FF31-A6E7C14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1EAE2-20C8-AF64-AED8-3722DEE2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E9D0E-A8A4-C7FC-A38C-5881FA57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08B02-3F9C-4780-E5E8-93E12E17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CAFA-2059-0E7F-D20A-BD1E1E41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04E7-5359-6406-02FB-ECC05AC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FC94-1CC5-5044-8964-B2FB9DBB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7DFB-F304-E783-F83F-6C97F650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BCDD-05C3-A402-6360-15BD65EB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89B5-C773-AC03-6DE6-86B7B5A4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8F75-52C8-EBBF-9D04-7659A260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3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9321-07C2-3388-18ED-1784A4AA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29788-607A-6D32-48C5-FCCB0D97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8B32-3E29-4F39-A08E-0EABC4BE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BE44-20BB-B394-D1E6-FBF72ACC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E30C-0784-6624-5133-2D9A163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9D00-CEFD-9D1E-83A8-72233147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0DA2-FABB-E326-B56F-8ABC09E2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7C491-14F2-62F6-653E-43FA879D0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CBF5-49A9-3096-8543-A5FA7D86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D8E2-0222-876B-8327-3F457C2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4985-D96D-4306-32EF-ABB1F4E7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8DD-3775-C3FC-9F8A-92161C74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13E1-E8FB-72B5-F59D-FAFF807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A73A2-C8B9-042C-C497-3E1B3778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95FFF-D43B-71DB-B3DD-8B87B1B8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96B64-1E2D-8459-4704-5F579E109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4C330-B216-23E9-610B-0A6712FB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DA739-5C93-D85F-2BBF-61B2CBE7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724F9-13EC-1324-1FC8-1E58986A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B357-8524-051D-2EA2-4AB62998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72D79-AE63-2159-0AE0-66F0E449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620B9-9DE9-E6C3-3410-9038D4C4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3297D-E08A-3CAC-8BFC-D4F2D706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81029-9283-9490-4D67-B3811E18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7AB1D-DA56-7F6E-2040-CB27FD6B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D704-3206-6380-1791-7B7ABA42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EA05-8E5F-06D5-5CA5-913BDC2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60CA-47F6-4809-5075-D5C12CE9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8C90D-DECD-4F74-D613-D129E2CF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7B23-741E-E22C-CCD7-BC94A700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94F8-BCF4-4F93-BBCB-6E961EB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D6C7-57ED-D568-CF84-15309BDC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AC44-604A-5D39-72AB-1DAD701C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EA720-6DAD-06EB-6236-E03404994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92A59-B9DE-9D57-6E33-3E54D6E79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146D-474A-0065-F4D8-E4649D13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A71AE-4314-FDAF-B441-8F71C341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4276-B4FC-7897-56E8-E847334D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C57A-407C-7C87-3209-FEDFC7C3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DC80C-3DF7-B726-3705-8C49A5D2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CC6B-53F8-DC70-BFA1-47EEDF99F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A534B-66A9-784B-8709-3557ECAB11F7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80A2-8666-15C7-7CEB-90C017D9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A742-E7C9-D531-12C0-B69AC0C9F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33AE4-BA87-D94C-A32B-CECA5990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7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6BFBF5-88CD-C0DE-3DCE-64593666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443" cy="4351338"/>
          </a:xfrm>
        </p:spPr>
        <p:txBody>
          <a:bodyPr>
            <a:normAutofit lnSpcReduction="10000"/>
          </a:bodyPr>
          <a:lstStyle/>
          <a:p>
            <a:pPr marL="914400" lvl="2" indent="0" algn="ctr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           </a:t>
            </a:r>
            <a:r>
              <a:rPr lang="en-US" sz="2200" b="1" u="sng" dirty="0"/>
              <a:t>Proof of Concept submission</a:t>
            </a:r>
            <a:r>
              <a:rPr lang="en-US" b="1" u="sng" dirty="0"/>
              <a:t>:</a:t>
            </a:r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r>
              <a:rPr lang="en-US" u="sng" dirty="0"/>
              <a:t>Project Goal</a:t>
            </a:r>
            <a:r>
              <a:rPr lang="en-US" dirty="0"/>
              <a:t>: </a:t>
            </a:r>
            <a:r>
              <a:rPr lang="en-CA" dirty="0"/>
              <a:t>A degree planning platform that provides personalized course recommendations, real-time notifications, and interactive pathways to simplify academic progress for McMaster students.</a:t>
            </a:r>
            <a:endParaRPr lang="en-US" dirty="0"/>
          </a:p>
          <a:p>
            <a:pPr marL="914400" lvl="2" indent="0">
              <a:buNone/>
            </a:pPr>
            <a:endParaRPr lang="en-US" i="1" dirty="0"/>
          </a:p>
          <a:p>
            <a:pPr marL="914400" lvl="2" indent="0" algn="just">
              <a:buNone/>
            </a:pPr>
            <a:r>
              <a:rPr lang="en-US" u="sng" dirty="0"/>
              <a:t>Team 04 Members</a:t>
            </a:r>
            <a:r>
              <a:rPr lang="en-US" dirty="0"/>
              <a:t>: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Harshit Sharma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Anderson Zhou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Aniruddh Arora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Anupam Raj</a:t>
            </a:r>
          </a:p>
          <a:p>
            <a:pPr lvl="3" algn="just">
              <a:buFont typeface="System Font Regular"/>
              <a:buChar char="-"/>
            </a:pPr>
            <a:r>
              <a:rPr lang="en-US" dirty="0"/>
              <a:t>Sarah Neelands</a:t>
            </a:r>
          </a:p>
          <a:p>
            <a:pPr lvl="3" algn="just">
              <a:buFont typeface="System Font Regular"/>
              <a:buChar char="-"/>
            </a:pPr>
            <a:r>
              <a:rPr lang="en-US" dirty="0" err="1"/>
              <a:t>Yanchun</a:t>
            </a:r>
            <a:r>
              <a:rPr lang="en-US" dirty="0"/>
              <a:t> Wang</a:t>
            </a:r>
          </a:p>
          <a:p>
            <a:pPr marL="914400" lvl="2" indent="0">
              <a:buNone/>
            </a:pPr>
            <a:endParaRPr lang="en-CA" i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E569BD-112D-EAD7-8253-E65C8D18B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15868"/>
              </p:ext>
            </p:extLst>
          </p:nvPr>
        </p:nvGraphicFramePr>
        <p:xfrm>
          <a:off x="2564295" y="547232"/>
          <a:ext cx="706340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3409">
                  <a:extLst>
                    <a:ext uri="{9D8B030D-6E8A-4147-A177-3AD203B41FA5}">
                      <a16:colId xmlns:a16="http://schemas.microsoft.com/office/drawing/2014/main" val="1942564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</a:rPr>
                        <a:t>Degree Flow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6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A Personalized Degree Planning System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12531"/>
                  </a:ext>
                </a:extLst>
              </a:tr>
            </a:tbl>
          </a:graphicData>
        </a:graphic>
      </p:graphicFrame>
      <p:pic>
        <p:nvPicPr>
          <p:cNvPr id="17" name="Picture 16" descr="A black and pink text&#10;&#10;Description automatically generated with medium confidence">
            <a:extLst>
              <a:ext uri="{FF2B5EF4-FFF2-40B4-BE49-F238E27FC236}">
                <a16:creationId xmlns:a16="http://schemas.microsoft.com/office/drawing/2014/main" id="{62FE5439-2DE6-6F71-FADE-9B2359F6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3735" y="3639337"/>
            <a:ext cx="5252801" cy="1259233"/>
          </a:xfrm>
          <a:prstGeom prst="rect">
            <a:avLst/>
          </a:prstGeom>
        </p:spPr>
      </p:pic>
      <p:pic>
        <p:nvPicPr>
          <p:cNvPr id="19" name="Graphic 18" descr="Graduation cap with solid fill">
            <a:extLst>
              <a:ext uri="{FF2B5EF4-FFF2-40B4-BE49-F238E27FC236}">
                <a16:creationId xmlns:a16="http://schemas.microsoft.com/office/drawing/2014/main" id="{B2AAB4F5-B874-8F50-E678-B5A0FB7E9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569" y="4575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5DCE-6B93-FE65-9764-00ED95F6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023E-70C1-EF7A-782C-0B12E8BC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 anchor="t"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sz="2600" b="1" u="sng" dirty="0"/>
              <a:t>Introduction:</a:t>
            </a:r>
            <a:r>
              <a:rPr lang="en-US" sz="2600" dirty="0"/>
              <a:t> Currently, students at McMaster University face significant challenges in planning their academic pathways due to lack of integrated and user-friendly tools.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Key Challenges: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Students need to rely on manual tools such like Excel for </a:t>
            </a:r>
            <a:r>
              <a:rPr lang="en-US" b="1" u="sng" dirty="0"/>
              <a:t>organization</a:t>
            </a:r>
            <a:r>
              <a:rPr lang="en-US" dirty="0"/>
              <a:t> that are time consuming and inefficient.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Students use Mosaic to check for course availability and schedules, but the current system lacks </a:t>
            </a:r>
            <a:r>
              <a:rPr lang="en-US" b="1" u="sng" dirty="0"/>
              <a:t>Personalized guidance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u="sng" dirty="0"/>
              <a:t>real-time alerts/notifications</a:t>
            </a:r>
            <a:r>
              <a:rPr lang="en-US" b="1" dirty="0"/>
              <a:t> </a:t>
            </a:r>
            <a:r>
              <a:rPr lang="en-US" dirty="0"/>
              <a:t>about course updates.</a:t>
            </a:r>
          </a:p>
          <a:p>
            <a:pPr lvl="1">
              <a:lnSpc>
                <a:spcPct val="100000"/>
              </a:lnSpc>
            </a:pP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Students must go through </a:t>
            </a:r>
            <a:r>
              <a:rPr lang="en-CA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"what-if"</a:t>
            </a:r>
            <a:r>
              <a: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scenarios </a:t>
            </a:r>
            <a:r>
              <a:rPr lang="en-CA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manually for changing majors/minors, but there’s no tool to calculate how it impact their graduation timeline and courses they can choose. </a:t>
            </a:r>
          </a:p>
          <a:p>
            <a:pPr lvl="1">
              <a:lnSpc>
                <a:spcPct val="100000"/>
              </a:lnSpc>
            </a:pP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Students need to manually </a:t>
            </a:r>
            <a:r>
              <a:rPr lang="en-CA" b="1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Pre-requisites</a:t>
            </a: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future courses before enrolling in courses which highly error prone and there’s no system to flag unmet requirements for courses they may want to take.</a:t>
            </a:r>
          </a:p>
          <a:p>
            <a:pPr lvl="1">
              <a:lnSpc>
                <a:spcPct val="100000"/>
              </a:lnSpc>
            </a:pP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Students currently miss seat availability due to lack of </a:t>
            </a:r>
            <a:r>
              <a:rPr lang="en-CA" b="1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seat availability alerts</a:t>
            </a:r>
            <a:r>
              <a:rPr lang="en-CA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CA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6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1288-A523-6249-2BAE-6E74AF71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482E-1AC5-88F2-F445-1950A9A6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5991" cy="4508914"/>
          </a:xfrm>
        </p:spPr>
        <p:txBody>
          <a:bodyPr anchor="ctr">
            <a:normAutofit fontScale="92500" lnSpcReduction="20000"/>
          </a:bodyPr>
          <a:lstStyle/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Degree Progress Tracking: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Displays completed, in-progress and required courses for current academic pathway.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Personalized Course Recommendations: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Suggests courses based on Transcript and degree requirements.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Read-Time notifications: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Alerts for seat availability and schedule changes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What-if Scenarios: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Allows exploring alternate academic pathways.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Automatic Schedule generation: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Generates conflict free schedules based on preferences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Transcript parsing: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Extracts all relevant information from unofficial transcript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Course ratings and Feedback: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Allows users to rate and provide feedback for the courses they have completed.</a:t>
            </a:r>
            <a:r>
              <a:rPr lang="en-US" sz="2400" b="0" i="0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User personalization:</a:t>
            </a:r>
            <a:r>
              <a:rPr lang="en-US" sz="2400" b="0" i="0" u="none" strike="noStrike" dirty="0">
                <a:solidFill>
                  <a:srgbClr val="FEFFFF"/>
                </a:solidFill>
                <a:effectLst/>
                <a:latin typeface="Aptos" panose="020B0004020202020204" pitchFamily="34" charset="0"/>
              </a:rPr>
              <a:t> Users can set their favorite courses or departments.</a:t>
            </a:r>
            <a:endParaRPr lang="en-US" sz="2400" b="0" i="0" dirty="0">
              <a:solidFill>
                <a:srgbClr val="FE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8">
            <a:extLst>
              <a:ext uri="{FF2B5EF4-FFF2-40B4-BE49-F238E27FC236}">
                <a16:creationId xmlns:a16="http://schemas.microsoft.com/office/drawing/2014/main" id="{8EE0A162-51DC-2678-3C65-66B22C75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19" y="4976522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Degree Overview Page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B0E99B1-E6ED-1A10-BA47-F42A0C8C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09457" y="4858557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Tracks overall progress for student by providing a visual representation of the student’s progress towards degree Completion. Completed, In-progress and required courses are displayed in the schedule. 	</a:t>
            </a:r>
          </a:p>
        </p:txBody>
      </p:sp>
      <p:pic>
        <p:nvPicPr>
          <p:cNvPr id="31" name="Picture 30" descr="A computer screen shot of a degree flow&#10;&#10;Description automatically generated">
            <a:extLst>
              <a:ext uri="{FF2B5EF4-FFF2-40B4-BE49-F238E27FC236}">
                <a16:creationId xmlns:a16="http://schemas.microsoft.com/office/drawing/2014/main" id="{7185E466-D33E-B70D-29F8-00A7A25E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"/>
            <a:ext cx="12192000" cy="47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31A5A-0980-99FC-A15F-D4FBEB253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8">
            <a:extLst>
              <a:ext uri="{FF2B5EF4-FFF2-40B4-BE49-F238E27FC236}">
                <a16:creationId xmlns:a16="http://schemas.microsoft.com/office/drawing/2014/main" id="{073CB1B5-09E2-8830-E130-A67C31EE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1" y="4907837"/>
            <a:ext cx="3841999" cy="159655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200" dirty="0"/>
              <a:t>Course Scheduling Page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BDF06C35-98F5-AE20-CF86-E24E73B3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200" dirty="0"/>
              <a:t>Allows students to plan and generate optimized course schedules automatically, avoiding conflicts and adhering to prerequisites</a:t>
            </a:r>
            <a:endParaRPr lang="en-US" sz="2200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9B60C48-A1ED-9269-6C97-D309FC92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"/>
            <a:ext cx="12192000" cy="47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master theme">
      <a:dk1>
        <a:srgbClr val="FEFFFF"/>
      </a:dk1>
      <a:lt1>
        <a:srgbClr val="941651"/>
      </a:lt1>
      <a:dk2>
        <a:srgbClr val="FEFFFF"/>
      </a:dk2>
      <a:lt2>
        <a:srgbClr val="941651"/>
      </a:lt2>
      <a:accent1>
        <a:srgbClr val="0096FF"/>
      </a:accent1>
      <a:accent2>
        <a:srgbClr val="5E5E5E"/>
      </a:accent2>
      <a:accent3>
        <a:srgbClr val="941651"/>
      </a:accent3>
      <a:accent4>
        <a:srgbClr val="5E5E5E"/>
      </a:accent4>
      <a:accent5>
        <a:srgbClr val="0096FF"/>
      </a:accent5>
      <a:accent6>
        <a:srgbClr val="941651"/>
      </a:accent6>
      <a:hlink>
        <a:srgbClr val="5E5E5E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371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System Font Regular</vt:lpstr>
      <vt:lpstr>Office Theme</vt:lpstr>
      <vt:lpstr>PowerPoint Presentation</vt:lpstr>
      <vt:lpstr>The Problem Statement</vt:lpstr>
      <vt:lpstr>Key Features</vt:lpstr>
      <vt:lpstr>Degree Overview Page</vt:lpstr>
      <vt:lpstr>Course Scheduling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 Arora</dc:creator>
  <cp:lastModifiedBy>Aniruddh Arora</cp:lastModifiedBy>
  <cp:revision>55</cp:revision>
  <dcterms:created xsi:type="dcterms:W3CDTF">2024-11-17T15:52:56Z</dcterms:created>
  <dcterms:modified xsi:type="dcterms:W3CDTF">2024-11-18T18:56:42Z</dcterms:modified>
</cp:coreProperties>
</file>