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0" r:id="rId6"/>
    <p:sldId id="265" r:id="rId7"/>
    <p:sldId id="266" r:id="rId8"/>
    <p:sldId id="267" r:id="rId9"/>
    <p:sldId id="269" r:id="rId10"/>
    <p:sldId id="27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3567" autoAdjust="0"/>
  </p:normalViewPr>
  <p:slideViewPr>
    <p:cSldViewPr snapToGrid="0">
      <p:cViewPr varScale="1">
        <p:scale>
          <a:sx n="107" d="100"/>
          <a:sy n="107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3CD99-F2AF-44B8-B63A-4EDC8BDA295B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F3A0-DE67-498D-8191-C97B4639A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4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F3A0-DE67-498D-8191-C97B4639A0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69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2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1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3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4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2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2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EE8CA81-74E7-4865-A3E5-522F2BC63F0F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814A4F-8837-4F21-B932-861ADA2EDEA8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>
            <a:extLst>
              <a:ext uri="{FF2B5EF4-FFF2-40B4-BE49-F238E27FC236}">
                <a16:creationId xmlns:a16="http://schemas.microsoft.com/office/drawing/2014/main" id="{DE7E82C4-8584-46F9-9E78-285F9B611A98}"/>
              </a:ext>
            </a:extLst>
          </p:cNvPr>
          <p:cNvSpPr txBox="1"/>
          <p:nvPr/>
        </p:nvSpPr>
        <p:spPr>
          <a:xfrm>
            <a:off x="1387200" y="1901709"/>
            <a:ext cx="6369600" cy="19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24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Курсовая работа</a:t>
            </a:r>
          </a:p>
          <a:p>
            <a:pPr lvl="0" algn="ctr" rtl="0">
              <a:spcBef>
                <a:spcPts val="600"/>
              </a:spcBef>
              <a:buNone/>
            </a:pPr>
            <a:endParaRPr sz="24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ctr" rtl="0">
              <a:spcBef>
                <a:spcPts val="600"/>
              </a:spcBef>
              <a:buNone/>
            </a:pPr>
            <a:r>
              <a:rPr lang="ru-RU" sz="240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Программа обработки растровых данных с помощью </a:t>
            </a:r>
            <a:r>
              <a:rPr lang="en-US" sz="2400" dirty="0" err="1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Tensorflow</a:t>
            </a:r>
            <a:endParaRPr sz="240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Shape 124">
            <a:extLst>
              <a:ext uri="{FF2B5EF4-FFF2-40B4-BE49-F238E27FC236}">
                <a16:creationId xmlns:a16="http://schemas.microsoft.com/office/drawing/2014/main" id="{E968E4C0-135D-4434-92DA-FBC53A0B8D1E}"/>
              </a:ext>
            </a:extLst>
          </p:cNvPr>
          <p:cNvSpPr txBox="1"/>
          <p:nvPr/>
        </p:nvSpPr>
        <p:spPr>
          <a:xfrm>
            <a:off x="262125" y="4407060"/>
            <a:ext cx="3282600" cy="12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Выполнил студент группы БПИ-177 </a:t>
            </a:r>
            <a:b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Потапенков Даниил Андреевич</a:t>
            </a:r>
            <a:endParaRPr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" name="Shape 125">
            <a:extLst>
              <a:ext uri="{FF2B5EF4-FFF2-40B4-BE49-F238E27FC236}">
                <a16:creationId xmlns:a16="http://schemas.microsoft.com/office/drawing/2014/main" id="{470690FE-70AD-4116-8345-D454281FE125}"/>
              </a:ext>
            </a:extLst>
          </p:cNvPr>
          <p:cNvSpPr txBox="1"/>
          <p:nvPr/>
        </p:nvSpPr>
        <p:spPr>
          <a:xfrm>
            <a:off x="3255000" y="6376783"/>
            <a:ext cx="2634000" cy="39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666666"/>
                </a:solidFill>
              </a:rPr>
              <a:t>Высшая школа экономики, Москва, 201</a:t>
            </a:r>
            <a:r>
              <a:rPr lang="ru-RU" sz="1000" dirty="0">
                <a:solidFill>
                  <a:srgbClr val="666666"/>
                </a:solidFill>
              </a:rPr>
              <a:t>8</a:t>
            </a:r>
            <a:endParaRPr lang="en" sz="1000" dirty="0">
              <a:solidFill>
                <a:srgbClr val="666666"/>
              </a:solidFill>
            </a:endParaRPr>
          </a:p>
        </p:txBody>
      </p:sp>
      <p:sp>
        <p:nvSpPr>
          <p:cNvPr id="5" name="Shape 126">
            <a:extLst>
              <a:ext uri="{FF2B5EF4-FFF2-40B4-BE49-F238E27FC236}">
                <a16:creationId xmlns:a16="http://schemas.microsoft.com/office/drawing/2014/main" id="{59FBA864-FAAE-48D7-B95B-465350CF9E88}"/>
              </a:ext>
            </a:extLst>
          </p:cNvPr>
          <p:cNvSpPr txBox="1"/>
          <p:nvPr/>
        </p:nvSpPr>
        <p:spPr>
          <a:xfrm>
            <a:off x="4544826" y="4279985"/>
            <a:ext cx="4383300" cy="137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Научный руководитель:</a:t>
            </a:r>
            <a:b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доцент департамента программной инженерии</a:t>
            </a: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lang="en-US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P.A. </a:t>
            </a:r>
            <a:r>
              <a:rPr lang="ru-RU" sz="15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Родригес </a:t>
            </a:r>
            <a:r>
              <a:rPr lang="ru-RU" sz="1500" dirty="0" err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Залепинос</a:t>
            </a:r>
            <a:endParaRPr lang="en" sz="15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27">
            <a:extLst>
              <a:ext uri="{FF2B5EF4-FFF2-40B4-BE49-F238E27FC236}">
                <a16:creationId xmlns:a16="http://schemas.microsoft.com/office/drawing/2014/main" id="{E688419C-D4DB-47A8-BDB4-E99EA1725C46}"/>
              </a:ext>
            </a:extLst>
          </p:cNvPr>
          <p:cNvSpPr txBox="1"/>
          <p:nvPr/>
        </p:nvSpPr>
        <p:spPr>
          <a:xfrm>
            <a:off x="2273553" y="319484"/>
            <a:ext cx="4596893" cy="12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</a:rPr>
              <a:t>Факультет компьютерных наук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666666"/>
                </a:solidFill>
              </a:rPr>
              <a:t>Департамент программной инженерии</a:t>
            </a:r>
          </a:p>
          <a:p>
            <a:pPr lvl="0" algn="ctr" rtl="0">
              <a:spcBef>
                <a:spcPts val="0"/>
              </a:spcBef>
              <a:buNone/>
            </a:pPr>
            <a:endParaRPr sz="1200" dirty="0">
              <a:solidFill>
                <a:srgbClr val="666666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76B3E4-FCAB-48FE-9656-4783D25B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8" y="244528"/>
            <a:ext cx="1713357" cy="16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82A8-4366-4F64-8A6A-B2F28396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Демонстрация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45D40B-0D1B-44FC-A8A7-3BBFE9C764F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62662" y="2563534"/>
            <a:ext cx="4218675" cy="28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BD882-14F6-4576-A98E-34149C328779}"/>
              </a:ext>
            </a:extLst>
          </p:cNvPr>
          <p:cNvSpPr txBox="1">
            <a:spLocks/>
          </p:cNvSpPr>
          <p:nvPr/>
        </p:nvSpPr>
        <p:spPr>
          <a:xfrm>
            <a:off x="1475363" y="2454503"/>
            <a:ext cx="6193272" cy="9281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Спасибо за внимание!</a:t>
            </a:r>
          </a:p>
        </p:txBody>
      </p:sp>
      <p:pic>
        <p:nvPicPr>
          <p:cNvPr id="3" name="Shape 128">
            <a:extLst>
              <a:ext uri="{FF2B5EF4-FFF2-40B4-BE49-F238E27FC236}">
                <a16:creationId xmlns:a16="http://schemas.microsoft.com/office/drawing/2014/main" id="{E6AF78CE-40CE-4897-8FCF-7B64DB6539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58602" y="286124"/>
            <a:ext cx="1719199" cy="1756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0064B0-FB99-427C-9C60-7E0AA97464C7}"/>
              </a:ext>
            </a:extLst>
          </p:cNvPr>
          <p:cNvSpPr txBox="1"/>
          <p:nvPr/>
        </p:nvSpPr>
        <p:spPr>
          <a:xfrm>
            <a:off x="3550023" y="5863944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 2018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CD5B1-787E-419B-BBAA-5B43073E4E19}"/>
              </a:ext>
            </a:extLst>
          </p:cNvPr>
          <p:cNvSpPr/>
          <p:nvPr/>
        </p:nvSpPr>
        <p:spPr>
          <a:xfrm>
            <a:off x="2286000" y="34753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Потапенков Даниил Андреевич</a:t>
            </a:r>
          </a:p>
          <a:p>
            <a:pPr algn="ctr"/>
            <a:endParaRPr lang="ru-RU" dirty="0"/>
          </a:p>
          <a:p>
            <a:pPr algn="ctr"/>
            <a:r>
              <a:rPr lang="en-US" dirty="0"/>
              <a:t>dapotapenkov@edu.hse.ru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9E03227-3E2B-4DF1-AAE1-CC1DA96B89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2697813"/>
            <a:ext cx="2999740" cy="1462373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CCDEAFE-0E9B-424D-AFA4-DC6419DE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442654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 cap="all" spc="1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Описание предметной области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3944AC7-4B9F-4F89-8065-D3FD9E4D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4426545" cy="393192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r>
              <a:rPr lang="en-US" sz="2000" dirty="0"/>
              <a:t>В </a:t>
            </a:r>
            <a:r>
              <a:rPr lang="en-US" sz="2000" dirty="0" err="1"/>
              <a:t>настоящий</a:t>
            </a:r>
            <a:r>
              <a:rPr lang="en-US" sz="2000" dirty="0"/>
              <a:t> </a:t>
            </a:r>
            <a:r>
              <a:rPr lang="en-US" sz="2000" dirty="0" err="1"/>
              <a:t>момент</a:t>
            </a:r>
            <a:r>
              <a:rPr lang="en-US" sz="2000" dirty="0"/>
              <a:t> </a:t>
            </a:r>
            <a:r>
              <a:rPr lang="en-US" sz="2000" dirty="0" err="1"/>
              <a:t>существует</a:t>
            </a:r>
            <a:r>
              <a:rPr lang="en-US" sz="2000" dirty="0"/>
              <a:t> </a:t>
            </a:r>
            <a:r>
              <a:rPr lang="en-US" sz="2000" dirty="0" err="1"/>
              <a:t>интерес</a:t>
            </a:r>
            <a:r>
              <a:rPr lang="en-US" sz="2000" dirty="0"/>
              <a:t> в </a:t>
            </a:r>
            <a:r>
              <a:rPr lang="en-US" sz="2000" dirty="0" err="1"/>
              <a:t>области</a:t>
            </a:r>
            <a:r>
              <a:rPr lang="en-US" sz="2000" dirty="0"/>
              <a:t> </a:t>
            </a:r>
            <a:r>
              <a:rPr lang="en-US" sz="2000" dirty="0" err="1"/>
              <a:t>обработки</a:t>
            </a:r>
            <a:r>
              <a:rPr lang="en-US" sz="2000" dirty="0"/>
              <a:t> и </a:t>
            </a:r>
            <a:r>
              <a:rPr lang="en-US" sz="2000" dirty="0" err="1"/>
              <a:t>изучения</a:t>
            </a:r>
            <a:r>
              <a:rPr lang="en-US" sz="2000" dirty="0"/>
              <a:t> </a:t>
            </a:r>
            <a:r>
              <a:rPr lang="en-US" sz="2000" dirty="0" err="1"/>
              <a:t>изображений</a:t>
            </a:r>
            <a:r>
              <a:rPr lang="en-US" sz="2000" dirty="0"/>
              <a:t>, </a:t>
            </a:r>
            <a:r>
              <a:rPr lang="en-US" sz="2000" dirty="0" err="1"/>
              <a:t>полученных</a:t>
            </a:r>
            <a:r>
              <a:rPr lang="en-US" sz="2000" dirty="0"/>
              <a:t> с </a:t>
            </a:r>
            <a:r>
              <a:rPr lang="en-US" sz="2000" dirty="0" err="1"/>
              <a:t>помощью</a:t>
            </a:r>
            <a:r>
              <a:rPr lang="en-US" sz="2000" dirty="0"/>
              <a:t> </a:t>
            </a:r>
            <a:r>
              <a:rPr lang="en-US" sz="2000" dirty="0" err="1"/>
              <a:t>спутниковых</a:t>
            </a:r>
            <a:r>
              <a:rPr lang="en-US" sz="2000" dirty="0"/>
              <a:t> </a:t>
            </a:r>
            <a:r>
              <a:rPr lang="en-US" sz="2000" dirty="0" err="1"/>
              <a:t>систем</a:t>
            </a:r>
            <a:r>
              <a:rPr lang="en-US" sz="2000" dirty="0"/>
              <a:t>. </a:t>
            </a:r>
            <a:r>
              <a:rPr lang="en-US" sz="2000" dirty="0" err="1"/>
              <a:t>Одной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компаний</a:t>
            </a:r>
            <a:r>
              <a:rPr lang="en-US" sz="2000" dirty="0"/>
              <a:t>, </a:t>
            </a:r>
            <a:r>
              <a:rPr lang="en-US" sz="2000" dirty="0" err="1"/>
              <a:t>предоставляющей</a:t>
            </a:r>
            <a:r>
              <a:rPr lang="en-US" sz="2000" dirty="0"/>
              <a:t> </a:t>
            </a:r>
            <a:r>
              <a:rPr lang="en-US" sz="2000" dirty="0" err="1"/>
              <a:t>каждодневные</a:t>
            </a:r>
            <a:r>
              <a:rPr lang="en-US" sz="2000" dirty="0"/>
              <a:t> </a:t>
            </a:r>
            <a:r>
              <a:rPr lang="en-US" sz="2000" dirty="0" err="1"/>
              <a:t>снимки</a:t>
            </a:r>
            <a:r>
              <a:rPr lang="en-US" sz="2000" dirty="0"/>
              <a:t> </a:t>
            </a:r>
            <a:r>
              <a:rPr lang="en-US" sz="2000" dirty="0" err="1"/>
              <a:t>Земли</a:t>
            </a:r>
            <a:r>
              <a:rPr lang="en-US" sz="2000" dirty="0"/>
              <a:t>, </a:t>
            </a:r>
            <a:r>
              <a:rPr lang="en-US" sz="2000" dirty="0" err="1"/>
              <a:t>является</a:t>
            </a:r>
            <a:r>
              <a:rPr lang="en-US" sz="2000" dirty="0"/>
              <a:t> Planet(Planet Lab).</a:t>
            </a:r>
            <a:endParaRPr lang="ru-RU" sz="2000" dirty="0"/>
          </a:p>
          <a:p>
            <a:r>
              <a:rPr lang="ru-RU" sz="2000" dirty="0"/>
              <a:t>Обработка снимков позволяет наблюдать во времени за погодными и климатическими изменениями, за изменении береговой линии, за размещением и передвижением  различных объектов на интересующем участке.</a:t>
            </a:r>
            <a:endParaRPr lang="en-US" sz="2000" dirty="0"/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A76D1C9C-43D0-419E-9AEE-3B4C7F2B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199" y="6470704"/>
            <a:ext cx="442609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Потапенков Д.А., БПИ177,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курсовая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работа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Распознавание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изображений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0255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3E8AF-7061-41CE-8750-02CF27B0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5A149-6444-4DCC-8C7B-8806251D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2894202"/>
            <a:ext cx="7290053" cy="3415158"/>
          </a:xfrm>
        </p:spPr>
        <p:txBody>
          <a:bodyPr/>
          <a:lstStyle/>
          <a:p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обработке</a:t>
            </a:r>
            <a:r>
              <a:rPr lang="en-US" sz="2400" dirty="0"/>
              <a:t> </a:t>
            </a:r>
            <a:r>
              <a:rPr lang="en-US" sz="2400" dirty="0" err="1"/>
              <a:t>снимков</a:t>
            </a:r>
            <a:r>
              <a:rPr lang="en-US" sz="2400" dirty="0"/>
              <a:t> </a:t>
            </a:r>
            <a:r>
              <a:rPr lang="ru-RU" sz="2400" dirty="0"/>
              <a:t>для выявления изменений на определенном участке в</a:t>
            </a:r>
            <a:r>
              <a:rPr lang="en-US" sz="2400" dirty="0" err="1"/>
              <a:t>озникает</a:t>
            </a:r>
            <a:r>
              <a:rPr lang="en-US" sz="2400" dirty="0"/>
              <a:t> н</a:t>
            </a:r>
            <a:r>
              <a:rPr lang="ru-RU" sz="2400" dirty="0"/>
              <a:t>е</a:t>
            </a:r>
            <a:r>
              <a:rPr lang="en-US" sz="2400" dirty="0" err="1"/>
              <a:t>обходимость</a:t>
            </a:r>
            <a:r>
              <a:rPr lang="ru-RU" sz="2400" dirty="0"/>
              <a:t> индексировать объекты.</a:t>
            </a:r>
          </a:p>
          <a:p>
            <a:r>
              <a:rPr lang="ru-RU" sz="2400" dirty="0"/>
              <a:t>Таким образом встает задача распознавания типа объекта.</a:t>
            </a:r>
            <a:endParaRPr lang="en-US" sz="2400" dirty="0"/>
          </a:p>
          <a:p>
            <a:endParaRPr lang="ru-RU" dirty="0"/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9C61B099-0E05-47B7-960F-EBD51FBA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199" y="6470704"/>
            <a:ext cx="442609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Потапенков Д.А., БПИ177,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курсовая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работа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Распознавание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изображений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7916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00277-C337-4851-87F9-4C9F2135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ru-RU" sz="3600"/>
              <a:t>Цели работы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3DA4D-DEF2-4683-9C84-888D09E2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Изучение библиотеки </a:t>
            </a:r>
            <a:r>
              <a:rPr lang="en-US" dirty="0"/>
              <a:t>TensorFlow</a:t>
            </a:r>
            <a:r>
              <a:rPr lang="ru-RU" dirty="0"/>
              <a:t> для работы с нейронными сетями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Изучение </a:t>
            </a:r>
            <a:r>
              <a:rPr lang="ru-RU" dirty="0" err="1"/>
              <a:t>Сверточной</a:t>
            </a:r>
            <a:r>
              <a:rPr lang="ru-RU" dirty="0"/>
              <a:t> нейронной сети (</a:t>
            </a:r>
            <a:r>
              <a:rPr lang="en-US" dirty="0"/>
              <a:t>CNN) </a:t>
            </a:r>
            <a:r>
              <a:rPr lang="ru-RU" dirty="0"/>
              <a:t>                          для создания экземпляра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Изучение построения клиент-серверного приложения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Изучение способов обработки не пригодных для тренировки нейронной сети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Написание пользовательского приложения, используя полученные знания</a:t>
            </a:r>
          </a:p>
        </p:txBody>
      </p:sp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96F821BB-098F-4E53-B815-C1840910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199" y="6470704"/>
            <a:ext cx="442609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Потапенков Д.А., БПИ177, курсовая работа, Распознавание изображений 2018</a:t>
            </a:r>
            <a:endParaRPr lang="en-US" sz="900" kern="1200" cap="all" baseline="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29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F30ED-0494-4BF3-B6C3-40B82ADA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Архитектура</a:t>
            </a:r>
            <a:r>
              <a:rPr lang="ru-RU" sz="4000" dirty="0"/>
              <a:t> </a:t>
            </a:r>
            <a:r>
              <a:rPr lang="ru-RU" sz="3600" dirty="0"/>
              <a:t>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5D06BD5-210F-435A-8DD2-76FBAD8B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E4E964-C6C5-4FBD-94DF-77AFF6C9C979}"/>
              </a:ext>
            </a:extLst>
          </p:cNvPr>
          <p:cNvSpPr/>
          <p:nvPr/>
        </p:nvSpPr>
        <p:spPr>
          <a:xfrm>
            <a:off x="564775" y="2883520"/>
            <a:ext cx="1855695" cy="12819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(Клиент)</a:t>
            </a:r>
          </a:p>
          <a:p>
            <a:pPr algn="ctr"/>
            <a:r>
              <a:rPr lang="en-US" sz="2400" dirty="0" err="1"/>
              <a:t>WindosForms</a:t>
            </a:r>
            <a:endParaRPr lang="ru-RU" sz="2400" dirty="0"/>
          </a:p>
        </p:txBody>
      </p:sp>
      <p:sp>
        <p:nvSpPr>
          <p:cNvPr id="10" name="Выноска: стрелка влево-вправо 9">
            <a:extLst>
              <a:ext uri="{FF2B5EF4-FFF2-40B4-BE49-F238E27FC236}">
                <a16:creationId xmlns:a16="http://schemas.microsoft.com/office/drawing/2014/main" id="{98B14821-60F3-4245-8AAA-76B8DD2CD706}"/>
              </a:ext>
            </a:extLst>
          </p:cNvPr>
          <p:cNvSpPr/>
          <p:nvPr/>
        </p:nvSpPr>
        <p:spPr>
          <a:xfrm>
            <a:off x="2438396" y="3059990"/>
            <a:ext cx="1843933" cy="929012"/>
          </a:xfrm>
          <a:prstGeom prst="leftRightArrowCallout">
            <a:avLst>
              <a:gd name="adj1" fmla="val 32720"/>
              <a:gd name="adj2" fmla="val 19210"/>
              <a:gd name="adj3" fmla="val 17280"/>
              <a:gd name="adj4" fmla="val 5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Сокеты</a:t>
            </a:r>
            <a:endParaRPr lang="en-US" sz="1600" dirty="0"/>
          </a:p>
          <a:p>
            <a:pPr algn="ctr"/>
            <a:r>
              <a:rPr lang="en-US" dirty="0"/>
              <a:t>TCP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EBFED6A-6888-48C4-9189-0595BEB575C7}"/>
              </a:ext>
            </a:extLst>
          </p:cNvPr>
          <p:cNvSpPr/>
          <p:nvPr/>
        </p:nvSpPr>
        <p:spPr>
          <a:xfrm>
            <a:off x="4292410" y="2883520"/>
            <a:ext cx="1855695" cy="12819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Сервер</a:t>
            </a:r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B9D73F5A-6615-4124-9F82-AC25A92CC7EB}"/>
              </a:ext>
            </a:extLst>
          </p:cNvPr>
          <p:cNvSpPr/>
          <p:nvPr/>
        </p:nvSpPr>
        <p:spPr>
          <a:xfrm>
            <a:off x="6164849" y="3282180"/>
            <a:ext cx="91726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611D0F9-F4EF-4BB5-8C87-59367A7DD862}"/>
              </a:ext>
            </a:extLst>
          </p:cNvPr>
          <p:cNvSpPr/>
          <p:nvPr/>
        </p:nvSpPr>
        <p:spPr>
          <a:xfrm>
            <a:off x="7082117" y="2883520"/>
            <a:ext cx="1855695" cy="128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Модель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611417E-E0D2-42EA-B0C0-C47F9E6D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045" y="2469340"/>
            <a:ext cx="951548" cy="9515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52868BF-2357-409A-B524-991B92859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34" y="2371688"/>
            <a:ext cx="950577" cy="950577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536FB1C-7B11-4DDD-A8DA-BA02D53F5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69" y="2004297"/>
            <a:ext cx="1054857" cy="879223"/>
          </a:xfrm>
          <a:prstGeom prst="rect">
            <a:avLst/>
          </a:prstGeom>
        </p:spPr>
      </p:pic>
      <p:pic>
        <p:nvPicPr>
          <p:cNvPr id="35" name="Объект 3">
            <a:extLst>
              <a:ext uri="{FF2B5EF4-FFF2-40B4-BE49-F238E27FC236}">
                <a16:creationId xmlns:a16="http://schemas.microsoft.com/office/drawing/2014/main" id="{97E16C86-A7B6-42C6-8C0B-FA1914EB9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56" y="4297680"/>
            <a:ext cx="2008414" cy="997729"/>
          </a:xfrm>
          <a:prstGeom prst="rect">
            <a:avLst/>
          </a:prstGeom>
        </p:spPr>
      </p:pic>
      <p:pic>
        <p:nvPicPr>
          <p:cNvPr id="36" name="Рисунок 35" descr="Изображение выглядит как текст, визит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277D5C3-BEB6-4A91-8A66-0734BF97E1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05" y="4297680"/>
            <a:ext cx="1281953" cy="1281953"/>
          </a:xfrm>
          <a:prstGeom prst="rect">
            <a:avLst/>
          </a:prstGeom>
        </p:spPr>
      </p:pic>
      <p:sp>
        <p:nvSpPr>
          <p:cNvPr id="38" name="Нижний колонтитул 2">
            <a:extLst>
              <a:ext uri="{FF2B5EF4-FFF2-40B4-BE49-F238E27FC236}">
                <a16:creationId xmlns:a16="http://schemas.microsoft.com/office/drawing/2014/main" id="{AF66E330-3914-4EB8-A5FA-2F8C76B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199" y="6470704"/>
            <a:ext cx="442609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Потапенков Д.А., БПИ177,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курсовая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работа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Распознавание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изображений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0744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B232D-03C4-4869-95A9-D9731C11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клиентской части</a:t>
            </a:r>
          </a:p>
        </p:txBody>
      </p:sp>
      <p:sp>
        <p:nvSpPr>
          <p:cNvPr id="4" name="Выноска: стрелка вниз 3">
            <a:extLst>
              <a:ext uri="{FF2B5EF4-FFF2-40B4-BE49-F238E27FC236}">
                <a16:creationId xmlns:a16="http://schemas.microsoft.com/office/drawing/2014/main" id="{38BB0162-C8DC-49BC-AAAB-9F3BDD14DF35}"/>
              </a:ext>
            </a:extLst>
          </p:cNvPr>
          <p:cNvSpPr/>
          <p:nvPr/>
        </p:nvSpPr>
        <p:spPr>
          <a:xfrm>
            <a:off x="1136770" y="2017389"/>
            <a:ext cx="1461247" cy="896470"/>
          </a:xfrm>
          <a:prstGeom prst="down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*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 err="1">
                <a:solidFill>
                  <a:schemeClr val="tx1"/>
                </a:solidFill>
              </a:rPr>
              <a:t>png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*.jpg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40CF8D-E2A8-45D9-BF0A-AC195F6027BB}"/>
              </a:ext>
            </a:extLst>
          </p:cNvPr>
          <p:cNvSpPr/>
          <p:nvPr/>
        </p:nvSpPr>
        <p:spPr>
          <a:xfrm>
            <a:off x="1136770" y="2913859"/>
            <a:ext cx="14612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Изменение размера и обработка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67ECCBC6-4FF1-430D-97CC-A4B0486538C2}"/>
              </a:ext>
            </a:extLst>
          </p:cNvPr>
          <p:cNvSpPr/>
          <p:nvPr/>
        </p:nvSpPr>
        <p:spPr>
          <a:xfrm>
            <a:off x="1136769" y="3924271"/>
            <a:ext cx="1461247" cy="781455"/>
          </a:xfrm>
          <a:prstGeom prst="downArrow">
            <a:avLst>
              <a:gd name="adj1" fmla="val 72086"/>
              <a:gd name="adj2" fmla="val 4083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bitmap</a:t>
            </a:r>
            <a:endParaRPr lang="ru-RU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4FC9506-5C4F-4EA6-8472-B9260F0D2C78}"/>
              </a:ext>
            </a:extLst>
          </p:cNvPr>
          <p:cNvSpPr/>
          <p:nvPr/>
        </p:nvSpPr>
        <p:spPr>
          <a:xfrm rot="1851456">
            <a:off x="2585294" y="3484025"/>
            <a:ext cx="1846961" cy="63367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Byte[</a:t>
            </a:r>
            <a:r>
              <a:rPr lang="ru-RU" sz="1600" dirty="0">
                <a:solidFill>
                  <a:schemeClr val="tx1"/>
                </a:solidFill>
              </a:rPr>
              <a:t>…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A92546-3BE4-41AF-92B4-5C46501BFF6A}"/>
              </a:ext>
            </a:extLst>
          </p:cNvPr>
          <p:cNvSpPr/>
          <p:nvPr/>
        </p:nvSpPr>
        <p:spPr>
          <a:xfrm>
            <a:off x="4326484" y="2160318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сокета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195C389-F488-4168-B8E9-B3BA342FF6E0}"/>
              </a:ext>
            </a:extLst>
          </p:cNvPr>
          <p:cNvSpPr/>
          <p:nvPr/>
        </p:nvSpPr>
        <p:spPr>
          <a:xfrm>
            <a:off x="768096" y="1770322"/>
            <a:ext cx="2972462" cy="47333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06133-01F9-4B10-9855-7B86996C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87" y="4772083"/>
            <a:ext cx="1021177" cy="10211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E09814-AD1D-4169-AA24-C127DE24BAAE}"/>
              </a:ext>
            </a:extLst>
          </p:cNvPr>
          <p:cNvSpPr txBox="1"/>
          <p:nvPr/>
        </p:nvSpPr>
        <p:spPr>
          <a:xfrm>
            <a:off x="1878853" y="6136133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Загрузка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B37A080E-CCA7-4EF5-8FB2-EF6A1A07B40D}"/>
              </a:ext>
            </a:extLst>
          </p:cNvPr>
          <p:cNvSpPr/>
          <p:nvPr/>
        </p:nvSpPr>
        <p:spPr>
          <a:xfrm rot="18562097">
            <a:off x="4547025" y="3458079"/>
            <a:ext cx="1333930" cy="62709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Socket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E8B8CA-B0CB-4520-9012-EC4DD5DFCDC7}"/>
              </a:ext>
            </a:extLst>
          </p:cNvPr>
          <p:cNvSpPr/>
          <p:nvPr/>
        </p:nvSpPr>
        <p:spPr>
          <a:xfrm>
            <a:off x="4039653" y="4426922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на сервер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TCP)</a:t>
            </a:r>
            <a:endParaRPr lang="ru-RU" dirty="0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97627ADC-C0DD-4E52-8943-C8C6B0C46807}"/>
              </a:ext>
            </a:extLst>
          </p:cNvPr>
          <p:cNvSpPr/>
          <p:nvPr/>
        </p:nvSpPr>
        <p:spPr>
          <a:xfrm>
            <a:off x="4625721" y="5405143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16968CA-27AC-47BC-A9F0-BB27349ADCCD}"/>
              </a:ext>
            </a:extLst>
          </p:cNvPr>
          <p:cNvSpPr/>
          <p:nvPr/>
        </p:nvSpPr>
        <p:spPr>
          <a:xfrm>
            <a:off x="3829857" y="1752393"/>
            <a:ext cx="5170708" cy="4751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4D6AB9-2D21-4B8C-97F9-DA375B0C643D}"/>
              </a:ext>
            </a:extLst>
          </p:cNvPr>
          <p:cNvSpPr txBox="1"/>
          <p:nvPr/>
        </p:nvSpPr>
        <p:spPr>
          <a:xfrm>
            <a:off x="5645035" y="6143318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Отправка</a:t>
            </a:r>
          </a:p>
        </p:txBody>
      </p:sp>
      <p:sp>
        <p:nvSpPr>
          <p:cNvPr id="19" name="Нижний колонтитул 2">
            <a:extLst>
              <a:ext uri="{FF2B5EF4-FFF2-40B4-BE49-F238E27FC236}">
                <a16:creationId xmlns:a16="http://schemas.microsoft.com/office/drawing/2014/main" id="{A28D6F26-BD75-40E7-9EC8-6495F2C7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199" y="6470704"/>
            <a:ext cx="442609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Потапенков Д.А., БПИ177,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курсовая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работа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Распознавание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900" kern="1200" cap="all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изображений</a:t>
            </a:r>
            <a:r>
              <a:rPr lang="en-US" sz="900" kern="1200" cap="all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rPr>
              <a:t> 2018</a:t>
            </a: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D30F2ABA-DA87-4A73-BCF8-60D9F69C43C0}"/>
              </a:ext>
            </a:extLst>
          </p:cNvPr>
          <p:cNvSpPr/>
          <p:nvPr/>
        </p:nvSpPr>
        <p:spPr>
          <a:xfrm rot="10800000">
            <a:off x="7284315" y="5416809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7E89350-3D0B-4952-AEC8-483E4F4C8F97}"/>
              </a:ext>
            </a:extLst>
          </p:cNvPr>
          <p:cNvSpPr/>
          <p:nvPr/>
        </p:nvSpPr>
        <p:spPr>
          <a:xfrm>
            <a:off x="6600893" y="4426922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ответа</a:t>
            </a:r>
          </a:p>
        </p:txBody>
      </p:sp>
      <p:sp>
        <p:nvSpPr>
          <p:cNvPr id="22" name="Стрелка: вверх 21">
            <a:extLst>
              <a:ext uri="{FF2B5EF4-FFF2-40B4-BE49-F238E27FC236}">
                <a16:creationId xmlns:a16="http://schemas.microsoft.com/office/drawing/2014/main" id="{B2F1422D-56D3-419E-A11E-1DFA49C6CC82}"/>
              </a:ext>
            </a:extLst>
          </p:cNvPr>
          <p:cNvSpPr/>
          <p:nvPr/>
        </p:nvSpPr>
        <p:spPr>
          <a:xfrm>
            <a:off x="7284315" y="3800864"/>
            <a:ext cx="484632" cy="58521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противолежащие углы 22">
            <a:extLst>
              <a:ext uri="{FF2B5EF4-FFF2-40B4-BE49-F238E27FC236}">
                <a16:creationId xmlns:a16="http://schemas.microsoft.com/office/drawing/2014/main" id="{56880109-144A-4698-8D19-A380E632DF07}"/>
              </a:ext>
            </a:extLst>
          </p:cNvPr>
          <p:cNvSpPr/>
          <p:nvPr/>
        </p:nvSpPr>
        <p:spPr>
          <a:xfrm>
            <a:off x="6689204" y="3149800"/>
            <a:ext cx="1616075" cy="610222"/>
          </a:xfrm>
          <a:prstGeom prst="round2DiagRect">
            <a:avLst>
              <a:gd name="adj1" fmla="val 5000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Самолет</a:t>
            </a:r>
          </a:p>
        </p:txBody>
      </p:sp>
      <p:sp>
        <p:nvSpPr>
          <p:cNvPr id="24" name="Прямоугольник: скругленные противолежащие углы 23">
            <a:extLst>
              <a:ext uri="{FF2B5EF4-FFF2-40B4-BE49-F238E27FC236}">
                <a16:creationId xmlns:a16="http://schemas.microsoft.com/office/drawing/2014/main" id="{B5A94B90-9578-43AC-8B6B-3562305E5258}"/>
              </a:ext>
            </a:extLst>
          </p:cNvPr>
          <p:cNvSpPr/>
          <p:nvPr/>
        </p:nvSpPr>
        <p:spPr>
          <a:xfrm>
            <a:off x="1157322" y="4731876"/>
            <a:ext cx="1416740" cy="1135974"/>
          </a:xfrm>
          <a:prstGeom prst="round2DiagRect">
            <a:avLst>
              <a:gd name="adj1" fmla="val 27903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24BEC387-3B59-491B-8D39-ACE1766C3712}"/>
              </a:ext>
            </a:extLst>
          </p:cNvPr>
          <p:cNvSpPr/>
          <p:nvPr/>
        </p:nvSpPr>
        <p:spPr>
          <a:xfrm rot="3198001">
            <a:off x="5727786" y="3454644"/>
            <a:ext cx="1342068" cy="6514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Socket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B87187F-9E9C-4CA9-AC0C-AD34C0F25D07}"/>
              </a:ext>
            </a:extLst>
          </p:cNvPr>
          <p:cNvSpPr/>
          <p:nvPr/>
        </p:nvSpPr>
        <p:spPr>
          <a:xfrm>
            <a:off x="6415211" y="1828386"/>
            <a:ext cx="1775010" cy="604806"/>
          </a:xfrm>
          <a:prstGeom prst="wedgeRectCallout">
            <a:avLst>
              <a:gd name="adj1" fmla="val -71872"/>
              <a:gd name="adj2" fmla="val 932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Адрес: 127.0.0.1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Порт: 10001</a:t>
            </a:r>
          </a:p>
        </p:txBody>
      </p:sp>
    </p:spTree>
    <p:extLst>
      <p:ext uri="{BB962C8B-B14F-4D97-AF65-F5344CB8AC3E}">
        <p14:creationId xmlns:p14="http://schemas.microsoft.com/office/powerpoint/2010/main" val="407162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7996D-9F64-49A5-A078-0FBA3122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Описание серверной части</a:t>
            </a: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57D917E6-BB8A-4EB4-8442-18CEEEBD7C43}"/>
              </a:ext>
            </a:extLst>
          </p:cNvPr>
          <p:cNvSpPr/>
          <p:nvPr/>
        </p:nvSpPr>
        <p:spPr>
          <a:xfrm>
            <a:off x="6732494" y="5076627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верх 4">
            <a:extLst>
              <a:ext uri="{FF2B5EF4-FFF2-40B4-BE49-F238E27FC236}">
                <a16:creationId xmlns:a16="http://schemas.microsoft.com/office/drawing/2014/main" id="{144BDB11-F45B-4F55-8EED-8C564B3C9942}"/>
              </a:ext>
            </a:extLst>
          </p:cNvPr>
          <p:cNvSpPr/>
          <p:nvPr/>
        </p:nvSpPr>
        <p:spPr>
          <a:xfrm>
            <a:off x="1834053" y="5032429"/>
            <a:ext cx="484632" cy="97840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AA29B8-6A16-4DC7-A651-6A8EE5479E2E}"/>
              </a:ext>
            </a:extLst>
          </p:cNvPr>
          <p:cNvSpPr/>
          <p:nvPr/>
        </p:nvSpPr>
        <p:spPr>
          <a:xfrm>
            <a:off x="3616891" y="2084832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сокета </a:t>
            </a:r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244CEDED-F80E-4876-9DA0-3F1AB7507198}"/>
              </a:ext>
            </a:extLst>
          </p:cNvPr>
          <p:cNvSpPr/>
          <p:nvPr/>
        </p:nvSpPr>
        <p:spPr>
          <a:xfrm rot="18543690">
            <a:off x="2444707" y="3202013"/>
            <a:ext cx="1333930" cy="62709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Socket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DEA5427-3CD3-4778-9D8E-0DD49F63CCA3}"/>
              </a:ext>
            </a:extLst>
          </p:cNvPr>
          <p:cNvSpPr/>
          <p:nvPr/>
        </p:nvSpPr>
        <p:spPr>
          <a:xfrm rot="2279856">
            <a:off x="5252141" y="3103289"/>
            <a:ext cx="1342068" cy="65142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Socket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1A6BA6-08E1-4519-A791-DA5D2D8A836E}"/>
              </a:ext>
            </a:extLst>
          </p:cNvPr>
          <p:cNvSpPr/>
          <p:nvPr/>
        </p:nvSpPr>
        <p:spPr>
          <a:xfrm>
            <a:off x="1188864" y="4049811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изображения</a:t>
            </a:r>
          </a:p>
        </p:txBody>
      </p:sp>
      <p:sp>
        <p:nvSpPr>
          <p:cNvPr id="11" name="Выноска: стрелка вверх 10">
            <a:extLst>
              <a:ext uri="{FF2B5EF4-FFF2-40B4-BE49-F238E27FC236}">
                <a16:creationId xmlns:a16="http://schemas.microsoft.com/office/drawing/2014/main" id="{8FCFFE87-7F6E-4063-9565-9932685F4263}"/>
              </a:ext>
            </a:extLst>
          </p:cNvPr>
          <p:cNvSpPr/>
          <p:nvPr/>
        </p:nvSpPr>
        <p:spPr>
          <a:xfrm>
            <a:off x="3855114" y="5001680"/>
            <a:ext cx="1458634" cy="914400"/>
          </a:xfrm>
          <a:prstGeom prst="up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Модель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D77DB08-9677-4695-807F-FB8C6A9CBBE0}"/>
              </a:ext>
            </a:extLst>
          </p:cNvPr>
          <p:cNvSpPr/>
          <p:nvPr/>
        </p:nvSpPr>
        <p:spPr>
          <a:xfrm>
            <a:off x="3684494" y="4049811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Распознавание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CEBD7500-427D-45ED-AE82-53F31B53CE57}"/>
              </a:ext>
            </a:extLst>
          </p:cNvPr>
          <p:cNvSpPr/>
          <p:nvPr/>
        </p:nvSpPr>
        <p:spPr>
          <a:xfrm>
            <a:off x="3037277" y="4334863"/>
            <a:ext cx="573815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268C56-0A13-466D-9284-22D679A971A3}"/>
              </a:ext>
            </a:extLst>
          </p:cNvPr>
          <p:cNvSpPr/>
          <p:nvPr/>
        </p:nvSpPr>
        <p:spPr>
          <a:xfrm>
            <a:off x="6216225" y="4049811"/>
            <a:ext cx="17750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ответа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7786AC3-6729-4C05-9EB6-6BB8254CC2AF}"/>
              </a:ext>
            </a:extLst>
          </p:cNvPr>
          <p:cNvSpPr/>
          <p:nvPr/>
        </p:nvSpPr>
        <p:spPr>
          <a:xfrm>
            <a:off x="5532907" y="4288536"/>
            <a:ext cx="573815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7634E50-C0A6-4686-9280-DB011FD45100}"/>
              </a:ext>
            </a:extLst>
          </p:cNvPr>
          <p:cNvSpPr/>
          <p:nvPr/>
        </p:nvSpPr>
        <p:spPr>
          <a:xfrm>
            <a:off x="5757777" y="1669782"/>
            <a:ext cx="1775010" cy="604806"/>
          </a:xfrm>
          <a:prstGeom prst="wedgeRectCallout">
            <a:avLst>
              <a:gd name="adj1" fmla="val -75912"/>
              <a:gd name="adj2" fmla="val 11101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Адрес: 127.0.0.1</a:t>
            </a:r>
          </a:p>
          <a:p>
            <a:pPr algn="ctr"/>
            <a:r>
              <a:rPr lang="ru-RU" sz="1400" dirty="0">
                <a:solidFill>
                  <a:schemeClr val="tx1"/>
                </a:solidFill>
              </a:rPr>
              <a:t>Порт: 10001</a:t>
            </a:r>
          </a:p>
        </p:txBody>
      </p:sp>
    </p:spTree>
    <p:extLst>
      <p:ext uri="{BB962C8B-B14F-4D97-AF65-F5344CB8AC3E}">
        <p14:creationId xmlns:p14="http://schemas.microsoft.com/office/powerpoint/2010/main" val="141623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2638B-65A0-469B-8E42-95FE8DAD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ru-RU" sz="3200"/>
              <a:t>Описание модели </a:t>
            </a:r>
            <a:endParaRPr lang="ru-RU" sz="32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0F7FCF-CC2C-4DB8-AA57-1A7BB4EB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" y="1945341"/>
            <a:ext cx="7429500" cy="3505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D9BE54-CD23-4941-9D71-02704C208FCD}"/>
              </a:ext>
            </a:extLst>
          </p:cNvPr>
          <p:cNvSpPr txBox="1"/>
          <p:nvPr/>
        </p:nvSpPr>
        <p:spPr>
          <a:xfrm>
            <a:off x="2277035" y="2716306"/>
            <a:ext cx="94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Conv.c</a:t>
            </a:r>
            <a:endParaRPr lang="ru-RU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DA62-A052-407F-94C6-E7E5654C4F93}"/>
              </a:ext>
            </a:extLst>
          </p:cNvPr>
          <p:cNvSpPr txBox="1"/>
          <p:nvPr/>
        </p:nvSpPr>
        <p:spPr>
          <a:xfrm>
            <a:off x="4466912" y="2923426"/>
            <a:ext cx="94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Conv.</a:t>
            </a:r>
            <a:endParaRPr lang="ru-RU" sz="1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5B7C7-D5E4-43CE-9D27-BB836C2CA519}"/>
              </a:ext>
            </a:extLst>
          </p:cNvPr>
          <p:cNvSpPr txBox="1"/>
          <p:nvPr/>
        </p:nvSpPr>
        <p:spPr>
          <a:xfrm>
            <a:off x="3525617" y="3046069"/>
            <a:ext cx="94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Pool</a:t>
            </a:r>
            <a:endParaRPr lang="ru-RU" sz="14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E8E229-A127-45CC-BAA1-9C1457316CEB}"/>
              </a:ext>
            </a:extLst>
          </p:cNvPr>
          <p:cNvSpPr txBox="1"/>
          <p:nvPr/>
        </p:nvSpPr>
        <p:spPr>
          <a:xfrm>
            <a:off x="5506817" y="3046068"/>
            <a:ext cx="94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Pool</a:t>
            </a:r>
            <a:endParaRPr lang="ru-RU" sz="14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81BA6B-CF01-4C22-A648-6745FD63CE30}"/>
              </a:ext>
            </a:extLst>
          </p:cNvPr>
          <p:cNvSpPr txBox="1"/>
          <p:nvPr/>
        </p:nvSpPr>
        <p:spPr>
          <a:xfrm>
            <a:off x="7504332" y="3490687"/>
            <a:ext cx="94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ru-RU" sz="14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3FC6AC-F0CE-4AFD-9F12-AA0D4E5471E8}"/>
              </a:ext>
            </a:extLst>
          </p:cNvPr>
          <p:cNvSpPr txBox="1"/>
          <p:nvPr/>
        </p:nvSpPr>
        <p:spPr>
          <a:xfrm>
            <a:off x="6881779" y="2302516"/>
            <a:ext cx="941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FL</a:t>
            </a:r>
            <a:endParaRPr lang="ru-RU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2865C-B18E-4BA6-B09B-4E51A66E3628}"/>
              </a:ext>
            </a:extLst>
          </p:cNvPr>
          <p:cNvSpPr txBox="1"/>
          <p:nvPr/>
        </p:nvSpPr>
        <p:spPr>
          <a:xfrm>
            <a:off x="768096" y="4301128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20x20x1</a:t>
            </a:r>
            <a:endParaRPr lang="ru-RU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0A868-6095-4E85-AB88-6AB4489470E3}"/>
              </a:ext>
            </a:extLst>
          </p:cNvPr>
          <p:cNvSpPr txBox="1"/>
          <p:nvPr/>
        </p:nvSpPr>
        <p:spPr>
          <a:xfrm>
            <a:off x="2277034" y="4294261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20x20x32</a:t>
            </a:r>
            <a:endParaRPr lang="ru-RU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ECAEF-E05D-4786-8947-FCB1D77C6073}"/>
              </a:ext>
            </a:extLst>
          </p:cNvPr>
          <p:cNvSpPr txBox="1"/>
          <p:nvPr/>
        </p:nvSpPr>
        <p:spPr>
          <a:xfrm>
            <a:off x="3471828" y="4297622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10x10x32</a:t>
            </a:r>
            <a:endParaRPr lang="ru-RU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EE48B7-0120-480D-8407-6B78C76C3C01}"/>
              </a:ext>
            </a:extLst>
          </p:cNvPr>
          <p:cNvSpPr txBox="1"/>
          <p:nvPr/>
        </p:nvSpPr>
        <p:spPr>
          <a:xfrm>
            <a:off x="4466911" y="4301128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10x10x64</a:t>
            </a:r>
            <a:endParaRPr lang="ru-RU" sz="12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EBDD5A-F7B9-49BB-BDFD-B0603FF10639}"/>
              </a:ext>
            </a:extLst>
          </p:cNvPr>
          <p:cNvSpPr txBox="1"/>
          <p:nvPr/>
        </p:nvSpPr>
        <p:spPr>
          <a:xfrm>
            <a:off x="5408206" y="4294260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5x5x64</a:t>
            </a:r>
            <a:endParaRPr lang="ru-RU" sz="1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BBE33-A314-47BA-B069-8E61DF4E3984}"/>
              </a:ext>
            </a:extLst>
          </p:cNvPr>
          <p:cNvSpPr txBox="1"/>
          <p:nvPr/>
        </p:nvSpPr>
        <p:spPr>
          <a:xfrm>
            <a:off x="6188136" y="5468948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1024</a:t>
            </a:r>
            <a:endParaRPr lang="ru-RU" sz="12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DEE3F-ADAE-4644-B019-E2DECFFEF267}"/>
              </a:ext>
            </a:extLst>
          </p:cNvPr>
          <p:cNvSpPr txBox="1"/>
          <p:nvPr/>
        </p:nvSpPr>
        <p:spPr>
          <a:xfrm>
            <a:off x="7364753" y="4486003"/>
            <a:ext cx="9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2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45141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D61D9-8A8A-40DB-ADA6-BE2031F2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288408"/>
          </a:xfrm>
        </p:spPr>
        <p:txBody>
          <a:bodyPr>
            <a:normAutofit/>
          </a:bodyPr>
          <a:lstStyle/>
          <a:p>
            <a:r>
              <a:rPr lang="ru-RU" sz="3200" dirty="0"/>
              <a:t>Входные и выходные данные</a:t>
            </a:r>
          </a:p>
        </p:txBody>
      </p:sp>
      <p:pic>
        <p:nvPicPr>
          <p:cNvPr id="14" name="Рисунок 13" descr="Изображение выглядит как кроссворд, седзи, с плиткой, внутренний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9BD04D0A-8F42-41F2-A33D-C66F45899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8" y="1755520"/>
            <a:ext cx="5785605" cy="1207113"/>
          </a:xfrm>
          <a:prstGeom prst="rect">
            <a:avLst/>
          </a:prstGeom>
        </p:spPr>
      </p:pic>
      <p:sp>
        <p:nvSpPr>
          <p:cNvPr id="16" name="Объект 15">
            <a:extLst>
              <a:ext uri="{FF2B5EF4-FFF2-40B4-BE49-F238E27FC236}">
                <a16:creationId xmlns:a16="http://schemas.microsoft.com/office/drawing/2014/main" id="{CD458ADD-C86F-43DA-B74D-9A571C47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499" y="1755521"/>
            <a:ext cx="2687619" cy="120711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Входные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N </a:t>
            </a:r>
            <a:r>
              <a:rPr lang="ru-RU" dirty="0"/>
              <a:t>картинок формата (</a:t>
            </a:r>
            <a:r>
              <a:rPr lang="en-US" dirty="0"/>
              <a:t>20x20</a:t>
            </a:r>
            <a:r>
              <a:rPr lang="ru-RU" dirty="0"/>
              <a:t> пикселей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61E9AAA0-6382-4D85-BE85-78D90328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98" y="2962634"/>
            <a:ext cx="8362277" cy="166315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JSON</a:t>
            </a:r>
            <a:r>
              <a:rPr lang="ru-RU" dirty="0"/>
              <a:t> (</a:t>
            </a:r>
            <a:r>
              <a:rPr lang="en-US" dirty="0"/>
              <a:t>“data”, “labels”)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 “data” </a:t>
            </a:r>
            <a:r>
              <a:rPr lang="ru-RU" dirty="0"/>
              <a:t>это массив изображений </a:t>
            </a:r>
            <a:r>
              <a:rPr lang="en-US" dirty="0" err="1"/>
              <a:t>Nx</a:t>
            </a:r>
            <a:r>
              <a:rPr lang="ru-RU" dirty="0"/>
              <a:t>1</a:t>
            </a:r>
            <a:r>
              <a:rPr lang="en-US" dirty="0"/>
              <a:t>200 (20x20x3)</a:t>
            </a: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 “labels” </a:t>
            </a:r>
            <a:r>
              <a:rPr lang="ru-RU" dirty="0"/>
              <a:t>массив из </a:t>
            </a:r>
            <a:r>
              <a:rPr lang="en-US" dirty="0"/>
              <a:t>N </a:t>
            </a:r>
            <a:r>
              <a:rPr lang="ru-RU" dirty="0"/>
              <a:t>значений классов изображений (</a:t>
            </a:r>
            <a:r>
              <a:rPr lang="en-US" dirty="0"/>
              <a:t>“1”, “0”)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N </a:t>
            </a:r>
            <a:r>
              <a:rPr lang="ru-RU" dirty="0"/>
              <a:t>суммарное количество картинок (8000 + 24000)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sp>
        <p:nvSpPr>
          <p:cNvPr id="21" name="Объект 15">
            <a:extLst>
              <a:ext uri="{FF2B5EF4-FFF2-40B4-BE49-F238E27FC236}">
                <a16:creationId xmlns:a16="http://schemas.microsoft.com/office/drawing/2014/main" id="{8494543F-6D51-45A3-AE6B-8C1480EEFF24}"/>
              </a:ext>
            </a:extLst>
          </p:cNvPr>
          <p:cNvSpPr txBox="1">
            <a:spLocks/>
          </p:cNvSpPr>
          <p:nvPr/>
        </p:nvSpPr>
        <p:spPr>
          <a:xfrm>
            <a:off x="584499" y="4821451"/>
            <a:ext cx="7896113" cy="120711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Выходные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  </a:t>
            </a:r>
            <a:r>
              <a:rPr lang="ru-RU" sz="2000" dirty="0"/>
              <a:t>Строка </a:t>
            </a:r>
            <a:r>
              <a:rPr lang="en-US" sz="2000" dirty="0"/>
              <a:t>“</a:t>
            </a:r>
            <a:r>
              <a:rPr lang="ru-RU" sz="2000" dirty="0"/>
              <a:t>Самолет</a:t>
            </a:r>
            <a:r>
              <a:rPr lang="en-US" sz="2000" dirty="0"/>
              <a:t>”</a:t>
            </a:r>
            <a:r>
              <a:rPr lang="ru-RU" sz="2000" dirty="0"/>
              <a:t> или </a:t>
            </a:r>
            <a:r>
              <a:rPr lang="en-US" sz="2000" dirty="0"/>
              <a:t>“</a:t>
            </a:r>
            <a:r>
              <a:rPr lang="ru-RU" sz="2000" dirty="0"/>
              <a:t>Не самолет</a:t>
            </a:r>
            <a:r>
              <a:rPr lang="en-US" sz="2000" dirty="0"/>
              <a:t>”  </a:t>
            </a:r>
            <a:endParaRPr lang="en-US" dirty="0"/>
          </a:p>
          <a:p>
            <a:pPr marL="0" indent="0">
              <a:buFont typeface="Tw Cen MT" panose="020B0602020104020603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83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767</TotalTime>
  <Words>403</Words>
  <Application>Microsoft Office PowerPoint</Application>
  <PresentationFormat>Экран (4:3)</PresentationFormat>
  <Paragraphs>91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Karla</vt:lpstr>
      <vt:lpstr>Nunito Sans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Описание предметной области</vt:lpstr>
      <vt:lpstr>Актуальность</vt:lpstr>
      <vt:lpstr>Цели работы</vt:lpstr>
      <vt:lpstr>Архитектура приложения</vt:lpstr>
      <vt:lpstr>Описание клиентской части</vt:lpstr>
      <vt:lpstr>Описание серверной части</vt:lpstr>
      <vt:lpstr>Описание модели </vt:lpstr>
      <vt:lpstr>Входные и выходные данные</vt:lpstr>
      <vt:lpstr>Демонстрация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Потапенков Даниил Андреевич</dc:creator>
  <cp:lastModifiedBy>Даниил Потапенков</cp:lastModifiedBy>
  <cp:revision>42</cp:revision>
  <dcterms:created xsi:type="dcterms:W3CDTF">2018-05-23T05:57:48Z</dcterms:created>
  <dcterms:modified xsi:type="dcterms:W3CDTF">2018-05-24T03:43:21Z</dcterms:modified>
</cp:coreProperties>
</file>