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0"/>
  </p:notesMasterIdLst>
  <p:sldIdLst>
    <p:sldId id="256" r:id="rId2"/>
    <p:sldId id="273" r:id="rId3"/>
    <p:sldId id="274" r:id="rId4"/>
    <p:sldId id="276" r:id="rId5"/>
    <p:sldId id="277" r:id="rId6"/>
    <p:sldId id="278" r:id="rId7"/>
    <p:sldId id="27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3567" autoAdjust="0"/>
  </p:normalViewPr>
  <p:slideViewPr>
    <p:cSldViewPr snapToGrid="0">
      <p:cViewPr varScale="1">
        <p:scale>
          <a:sx n="106" d="100"/>
          <a:sy n="106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CD99-F2AF-44B8-B63A-4EDC8BDA295B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F3A0-DE67-498D-8191-C97B4639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4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1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4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2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E8CA81-74E7-4865-A3E5-522F2BC63F0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>
            <a:extLst>
              <a:ext uri="{FF2B5EF4-FFF2-40B4-BE49-F238E27FC236}">
                <a16:creationId xmlns:a16="http://schemas.microsoft.com/office/drawing/2014/main" id="{DE7E82C4-8584-46F9-9E78-285F9B611A98}"/>
              </a:ext>
            </a:extLst>
          </p:cNvPr>
          <p:cNvSpPr txBox="1"/>
          <p:nvPr/>
        </p:nvSpPr>
        <p:spPr>
          <a:xfrm>
            <a:off x="1387200" y="1901709"/>
            <a:ext cx="6369600" cy="19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Курсовая работа</a:t>
            </a:r>
          </a:p>
          <a:p>
            <a:pPr lvl="0" algn="ctr" rtl="0">
              <a:spcBef>
                <a:spcPts val="600"/>
              </a:spcBef>
              <a:buNone/>
            </a:pPr>
            <a:endParaRPr sz="24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ctr">
              <a:spcBef>
                <a:spcPts val="600"/>
              </a:spcBef>
            </a:pPr>
            <a:r>
              <a:rPr lang="ru-RU" sz="24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Программа для классификации объектов мебели на фотографиях</a:t>
            </a:r>
            <a:endParaRPr sz="24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Shape 124">
            <a:extLst>
              <a:ext uri="{FF2B5EF4-FFF2-40B4-BE49-F238E27FC236}">
                <a16:creationId xmlns:a16="http://schemas.microsoft.com/office/drawing/2014/main" id="{E968E4C0-135D-4434-92DA-FBC53A0B8D1E}"/>
              </a:ext>
            </a:extLst>
          </p:cNvPr>
          <p:cNvSpPr txBox="1"/>
          <p:nvPr/>
        </p:nvSpPr>
        <p:spPr>
          <a:xfrm>
            <a:off x="262125" y="4407060"/>
            <a:ext cx="3282600" cy="12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Выполнил студент группы БПИ-171 </a:t>
            </a:r>
            <a:b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Потапенков Даниил Андреевич</a:t>
            </a:r>
            <a:endParaRPr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470690FE-70AD-4116-8345-D454281FE125}"/>
              </a:ext>
            </a:extLst>
          </p:cNvPr>
          <p:cNvSpPr txBox="1"/>
          <p:nvPr/>
        </p:nvSpPr>
        <p:spPr>
          <a:xfrm>
            <a:off x="3255000" y="6376783"/>
            <a:ext cx="2634000" cy="3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666666"/>
                </a:solidFill>
              </a:rPr>
              <a:t>Высшая школа экономики, Москва, 201</a:t>
            </a:r>
            <a:r>
              <a:rPr lang="en-US" sz="1000" dirty="0">
                <a:solidFill>
                  <a:srgbClr val="666666"/>
                </a:solidFill>
              </a:rPr>
              <a:t>9</a:t>
            </a:r>
            <a:endParaRPr lang="en" sz="1000" dirty="0">
              <a:solidFill>
                <a:srgbClr val="666666"/>
              </a:solidFill>
            </a:endParaRPr>
          </a:p>
        </p:txBody>
      </p:sp>
      <p:sp>
        <p:nvSpPr>
          <p:cNvPr id="5" name="Shape 126">
            <a:extLst>
              <a:ext uri="{FF2B5EF4-FFF2-40B4-BE49-F238E27FC236}">
                <a16:creationId xmlns:a16="http://schemas.microsoft.com/office/drawing/2014/main" id="{59FBA864-FAAE-48D7-B95B-465350CF9E88}"/>
              </a:ext>
            </a:extLst>
          </p:cNvPr>
          <p:cNvSpPr txBox="1"/>
          <p:nvPr/>
        </p:nvSpPr>
        <p:spPr>
          <a:xfrm>
            <a:off x="4137434" y="4279985"/>
            <a:ext cx="4790692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600"/>
              </a:spcBef>
            </a:pP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Научный руководитель:</a:t>
            </a:r>
            <a:b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Преподаватель департамента программной инженерии  И.М. Воронков</a:t>
            </a:r>
            <a:endParaRPr lang="en" sz="15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27">
            <a:extLst>
              <a:ext uri="{FF2B5EF4-FFF2-40B4-BE49-F238E27FC236}">
                <a16:creationId xmlns:a16="http://schemas.microsoft.com/office/drawing/2014/main" id="{E688419C-D4DB-47A8-BDB4-E99EA1725C46}"/>
              </a:ext>
            </a:extLst>
          </p:cNvPr>
          <p:cNvSpPr txBox="1"/>
          <p:nvPr/>
        </p:nvSpPr>
        <p:spPr>
          <a:xfrm>
            <a:off x="2273553" y="319484"/>
            <a:ext cx="4596893" cy="12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</a:rPr>
              <a:t>Факультет компьютерных наук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</a:rPr>
              <a:t>Департамент программной инженерии</a:t>
            </a:r>
          </a:p>
          <a:p>
            <a:pPr lvl="0" algn="ctr" rtl="0"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76B3E4-FCAB-48FE-9656-4783D25B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8" y="244528"/>
            <a:ext cx="1713357" cy="16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F2CAA-3871-44E7-A12B-7645E1FB3998}"/>
              </a:ext>
            </a:extLst>
          </p:cNvPr>
          <p:cNvSpPr txBox="1"/>
          <p:nvPr/>
        </p:nvSpPr>
        <p:spPr>
          <a:xfrm>
            <a:off x="2136617" y="529689"/>
            <a:ext cx="562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Свёрточные</a:t>
            </a:r>
            <a:r>
              <a:rPr lang="ru-RU" sz="2800" dirty="0"/>
              <a:t>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6BDD1-0E51-485C-A47A-B0458003A2BE}"/>
              </a:ext>
            </a:extLst>
          </p:cNvPr>
          <p:cNvSpPr txBox="1"/>
          <p:nvPr/>
        </p:nvSpPr>
        <p:spPr>
          <a:xfrm>
            <a:off x="1213163" y="1638677"/>
            <a:ext cx="654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Их архитектура состоит из чередования в различном порядке и в различных конфигурациях слоев свертки и слоев </a:t>
            </a:r>
            <a:r>
              <a:rPr lang="ru-RU" dirty="0" err="1"/>
              <a:t>подвыборки</a:t>
            </a:r>
            <a:r>
              <a:rPr lang="ru-RU" dirty="0"/>
              <a:t> 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73D73A-D5E5-47C0-A8AE-C79AD0C9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9" y="2507040"/>
            <a:ext cx="4192281" cy="2182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2BA7C-C3A1-42E0-88D4-DF0A6FF1BFF1}"/>
              </a:ext>
            </a:extLst>
          </p:cNvPr>
          <p:cNvSpPr txBox="1"/>
          <p:nvPr/>
        </p:nvSpPr>
        <p:spPr>
          <a:xfrm>
            <a:off x="1484769" y="4845464"/>
            <a:ext cx="24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Слой свертки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F568F7-DFEA-47AB-9809-13C84F8A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75" y="2809221"/>
            <a:ext cx="3858049" cy="168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9DDA3-5000-4248-9B3F-053D0389C734}"/>
              </a:ext>
            </a:extLst>
          </p:cNvPr>
          <p:cNvSpPr txBox="1"/>
          <p:nvPr/>
        </p:nvSpPr>
        <p:spPr>
          <a:xfrm>
            <a:off x="5652461" y="4845464"/>
            <a:ext cx="24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Слой </a:t>
            </a:r>
            <a:r>
              <a:rPr lang="ru-RU" dirty="0" err="1"/>
              <a:t>подвыборки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B4733-4D54-4350-AB22-BE32753A5EE8}"/>
              </a:ext>
            </a:extLst>
          </p:cNvPr>
          <p:cNvSpPr txBox="1"/>
          <p:nvPr/>
        </p:nvSpPr>
        <p:spPr>
          <a:xfrm>
            <a:off x="1213163" y="5730844"/>
            <a:ext cx="6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конце </a:t>
            </a:r>
            <a:r>
              <a:rPr lang="ru-RU" dirty="0" err="1"/>
              <a:t>сверточных</a:t>
            </a:r>
            <a:r>
              <a:rPr lang="ru-RU" dirty="0"/>
              <a:t> сетей расположены </a:t>
            </a:r>
            <a:r>
              <a:rPr lang="ru-RU" dirty="0" err="1"/>
              <a:t>полносвязные</a:t>
            </a:r>
            <a:r>
              <a:rPr lang="ru-RU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315873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8C90B5-FDA0-4B79-B884-16D62FBC9C0F}"/>
              </a:ext>
            </a:extLst>
          </p:cNvPr>
          <p:cNvSpPr/>
          <p:nvPr/>
        </p:nvSpPr>
        <p:spPr>
          <a:xfrm>
            <a:off x="2690619" y="691256"/>
            <a:ext cx="34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Дообучение</a:t>
            </a:r>
            <a:r>
              <a:rPr lang="ru-RU" sz="2800" dirty="0"/>
              <a:t> моделей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05B46-173D-4A2B-B2AE-BDB2110E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1325210"/>
            <a:ext cx="4061485" cy="26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65F31-E92E-4634-8CB2-903B377BA639}"/>
              </a:ext>
            </a:extLst>
          </p:cNvPr>
          <p:cNvSpPr txBox="1"/>
          <p:nvPr/>
        </p:nvSpPr>
        <p:spPr>
          <a:xfrm>
            <a:off x="5006566" y="1801639"/>
            <a:ext cx="3983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ru-RU" dirty="0" err="1"/>
              <a:t>дообучения</a:t>
            </a:r>
            <a:r>
              <a:rPr lang="ru-RU" dirty="0"/>
              <a:t>, «</a:t>
            </a:r>
            <a:r>
              <a:rPr lang="ru-RU" dirty="0" err="1"/>
              <a:t>замораживалсь</a:t>
            </a:r>
            <a:r>
              <a:rPr lang="ru-RU" dirty="0"/>
              <a:t>» </a:t>
            </a:r>
          </a:p>
          <a:p>
            <a:r>
              <a:rPr lang="ru-RU" dirty="0"/>
              <a:t>первая треть слоев </a:t>
            </a:r>
            <a:r>
              <a:rPr lang="ru-RU" dirty="0" err="1"/>
              <a:t>предобученных</a:t>
            </a:r>
            <a:endParaRPr lang="ru-RU" dirty="0"/>
          </a:p>
          <a:p>
            <a:r>
              <a:rPr lang="ru-RU" dirty="0"/>
              <a:t>моделей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Слои после </a:t>
            </a:r>
            <a:r>
              <a:rPr lang="ru-RU" dirty="0" err="1"/>
              <a:t>сверточных</a:t>
            </a:r>
            <a:r>
              <a:rPr lang="ru-RU" dirty="0"/>
              <a:t> блоков удалялись и добавлялись другие слои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41613-24A7-4659-9004-CC5339617F67}"/>
              </a:ext>
            </a:extLst>
          </p:cNvPr>
          <p:cNvSpPr txBox="1"/>
          <p:nvPr/>
        </p:nvSpPr>
        <p:spPr>
          <a:xfrm>
            <a:off x="235390" y="4635374"/>
            <a:ext cx="656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Average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Dense(1048)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21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9B518-B27D-41D2-8FC1-6628FFCDD492}"/>
              </a:ext>
            </a:extLst>
          </p:cNvPr>
          <p:cNvSpPr txBox="1"/>
          <p:nvPr/>
        </p:nvSpPr>
        <p:spPr>
          <a:xfrm>
            <a:off x="3290933" y="633743"/>
            <a:ext cx="352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Построение </a:t>
            </a:r>
            <a:r>
              <a:rPr lang="ru-RU" sz="2800" dirty="0" err="1"/>
              <a:t>датасета</a:t>
            </a:r>
            <a:endParaRPr lang="ru-RU" sz="2800" dirty="0"/>
          </a:p>
        </p:txBody>
      </p:sp>
      <p:pic>
        <p:nvPicPr>
          <p:cNvPr id="6" name="Рисунок 5" descr="&#10;&#10;Автоматически созданное описание">
            <a:extLst>
              <a:ext uri="{FF2B5EF4-FFF2-40B4-BE49-F238E27FC236}">
                <a16:creationId xmlns:a16="http://schemas.microsoft.com/office/drawing/2014/main" id="{B049AD3E-273E-4B93-A508-774E69BC4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0" y="3650903"/>
            <a:ext cx="2037031" cy="997273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, пол, мебель, деревянный&#10;&#10;Автоматически созданное описание">
            <a:extLst>
              <a:ext uri="{FF2B5EF4-FFF2-40B4-BE49-F238E27FC236}">
                <a16:creationId xmlns:a16="http://schemas.microsoft.com/office/drawing/2014/main" id="{A95AE06D-4A0C-450E-900B-D3267873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58" y="4021153"/>
            <a:ext cx="1081889" cy="1419979"/>
          </a:xfrm>
          <a:prstGeom prst="rect">
            <a:avLst/>
          </a:prstGeom>
        </p:spPr>
      </p:pic>
      <p:pic>
        <p:nvPicPr>
          <p:cNvPr id="10" name="Рисунок 9" descr="&#10;&#10;Автоматически созданное описание">
            <a:extLst>
              <a:ext uri="{FF2B5EF4-FFF2-40B4-BE49-F238E27FC236}">
                <a16:creationId xmlns:a16="http://schemas.microsoft.com/office/drawing/2014/main" id="{4CE93F2C-A45B-4479-828D-2434D6FB1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89" y="4384182"/>
            <a:ext cx="1034485" cy="1332557"/>
          </a:xfrm>
          <a:prstGeom prst="rect">
            <a:avLst/>
          </a:prstGeom>
        </p:spPr>
      </p:pic>
      <p:pic>
        <p:nvPicPr>
          <p:cNvPr id="12" name="Рисунок 11" descr="&#10;Автоматически созданное описание">
            <a:extLst>
              <a:ext uri="{FF2B5EF4-FFF2-40B4-BE49-F238E27FC236}">
                <a16:creationId xmlns:a16="http://schemas.microsoft.com/office/drawing/2014/main" id="{AFE2D257-0FE1-434E-B453-52C007635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19" y="4795336"/>
            <a:ext cx="1138823" cy="1291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8C256E-9CAC-4E41-8988-0E3D98A59881}"/>
              </a:ext>
            </a:extLst>
          </p:cNvPr>
          <p:cNvSpPr txBox="1"/>
          <p:nvPr/>
        </p:nvSpPr>
        <p:spPr>
          <a:xfrm>
            <a:off x="2716040" y="1385180"/>
            <a:ext cx="458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сайта</a:t>
            </a:r>
            <a:r>
              <a:rPr lang="en-US" dirty="0"/>
              <a:t> Houzz</a:t>
            </a:r>
            <a:r>
              <a:rPr lang="ru-RU" dirty="0"/>
              <a:t> закачано 10000 фотографий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08ACF-1916-46F1-AADF-7E781ADF9436}"/>
              </a:ext>
            </a:extLst>
          </p:cNvPr>
          <p:cNvSpPr txBox="1"/>
          <p:nvPr/>
        </p:nvSpPr>
        <p:spPr>
          <a:xfrm>
            <a:off x="381253" y="4272491"/>
            <a:ext cx="594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помощью нейросети </a:t>
            </a:r>
            <a:r>
              <a:rPr lang="en-US" dirty="0" err="1"/>
              <a:t>MaskRCNN</a:t>
            </a:r>
            <a:r>
              <a:rPr lang="en-US" dirty="0"/>
              <a:t> </a:t>
            </a:r>
            <a:r>
              <a:rPr lang="ru-RU" dirty="0"/>
              <a:t>фотографии были </a:t>
            </a:r>
            <a:r>
              <a:rPr lang="ru-RU" dirty="0" err="1"/>
              <a:t>размеченны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Были вырезаны и разделены по классам отдельные объекты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CD435-D52E-472A-9EF9-FCCADE2C4BC1}"/>
              </a:ext>
            </a:extLst>
          </p:cNvPr>
          <p:cNvSpPr txBox="1"/>
          <p:nvPr/>
        </p:nvSpPr>
        <p:spPr>
          <a:xfrm>
            <a:off x="579422" y="5875699"/>
            <a:ext cx="51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MaskRCNN</a:t>
            </a:r>
            <a:r>
              <a:rPr lang="en-US" dirty="0"/>
              <a:t> – </a:t>
            </a:r>
            <a:r>
              <a:rPr lang="ru-RU" dirty="0"/>
              <a:t>более 80 классов и более </a:t>
            </a:r>
            <a:r>
              <a:rPr lang="en-US" dirty="0"/>
              <a:t>0.5 </a:t>
            </a:r>
            <a:r>
              <a:rPr lang="ru-RU" dirty="0"/>
              <a:t>млн фотографий  </a:t>
            </a:r>
          </a:p>
        </p:txBody>
      </p:sp>
      <p:pic>
        <p:nvPicPr>
          <p:cNvPr id="19" name="Рисунок 18" descr="Изображение выглядит как живой, внутренний, диван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AC17B5B0-16C9-4F0B-9952-8D564E9E3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44" y="2047732"/>
            <a:ext cx="3200655" cy="21124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54137E-BDBF-4BC9-A7B3-CFC72DBA2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9" y="1095409"/>
            <a:ext cx="1584418" cy="15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E0CE8-3EAB-494E-BE09-7E33C74047BC}"/>
              </a:ext>
            </a:extLst>
          </p:cNvPr>
          <p:cNvSpPr txBox="1"/>
          <p:nvPr/>
        </p:nvSpPr>
        <p:spPr>
          <a:xfrm>
            <a:off x="1965434" y="561315"/>
            <a:ext cx="521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Входные и выходные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AC303-B279-4E68-8C6B-B7A3931B74E9}"/>
              </a:ext>
            </a:extLst>
          </p:cNvPr>
          <p:cNvSpPr txBox="1"/>
          <p:nvPr/>
        </p:nvSpPr>
        <p:spPr>
          <a:xfrm>
            <a:off x="737373" y="1611516"/>
            <a:ext cx="5171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для обучения</a:t>
            </a:r>
            <a:r>
              <a:rPr lang="en-US" dirty="0"/>
              <a:t>: </a:t>
            </a:r>
            <a:r>
              <a:rPr lang="ru-RU" dirty="0"/>
              <a:t>11</a:t>
            </a:r>
            <a:r>
              <a:rPr lang="en-US" dirty="0"/>
              <a:t>000 </a:t>
            </a:r>
            <a:r>
              <a:rPr lang="ru-RU" dirty="0"/>
              <a:t>стульев</a:t>
            </a:r>
          </a:p>
          <a:p>
            <a:r>
              <a:rPr lang="ru-RU" dirty="0"/>
              <a:t>					11000 диванов</a:t>
            </a:r>
          </a:p>
          <a:p>
            <a:r>
              <a:rPr lang="ru-RU" dirty="0"/>
              <a:t>					10000 комнатных растений</a:t>
            </a:r>
          </a:p>
          <a:p>
            <a:r>
              <a:rPr lang="ru-RU" dirty="0"/>
              <a:t>					7000 столов</a:t>
            </a:r>
          </a:p>
          <a:p>
            <a:r>
              <a:rPr lang="ru-RU" dirty="0"/>
              <a:t>					</a:t>
            </a:r>
            <a:r>
              <a:rPr lang="ru-RU" strike="sngStrike" dirty="0"/>
              <a:t>600 кроватей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7EA4E-C1CB-48B1-9F7B-B7B2B47C718A}"/>
              </a:ext>
            </a:extLst>
          </p:cNvPr>
          <p:cNvSpPr txBox="1"/>
          <p:nvPr/>
        </p:nvSpPr>
        <p:spPr>
          <a:xfrm>
            <a:off x="6063275" y="1611516"/>
            <a:ext cx="171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500 для валидации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CAA19-6697-478E-B51B-4C383D89B248}"/>
              </a:ext>
            </a:extLst>
          </p:cNvPr>
          <p:cNvSpPr txBox="1"/>
          <p:nvPr/>
        </p:nvSpPr>
        <p:spPr>
          <a:xfrm>
            <a:off x="738205" y="3769156"/>
            <a:ext cx="3367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 обучения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MobileNet</a:t>
            </a:r>
            <a:r>
              <a:rPr lang="en-US" dirty="0"/>
              <a:t> – accuracy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InceptionV3 – accuracy 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VGG19 – accuracy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ResNet50 –accuracy 93%</a:t>
            </a:r>
            <a:endParaRPr lang="ru-RU" strike="sngStrik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D327B6-9801-4C95-A460-FCA64D11DF1E}"/>
              </a:ext>
            </a:extLst>
          </p:cNvPr>
          <p:cNvPicPr/>
          <p:nvPr/>
        </p:nvPicPr>
        <p:blipFill rotWithShape="1">
          <a:blip r:embed="rId2"/>
          <a:srcRect l="56843" t="37825" r="32991" b="36303"/>
          <a:stretch/>
        </p:blipFill>
        <p:spPr bwMode="auto">
          <a:xfrm>
            <a:off x="6061298" y="3882325"/>
            <a:ext cx="1941396" cy="2414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748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FA73E-0B96-4588-AE04-6BBC2D19E287}"/>
              </a:ext>
            </a:extLst>
          </p:cNvPr>
          <p:cNvSpPr txBox="1"/>
          <p:nvPr/>
        </p:nvSpPr>
        <p:spPr>
          <a:xfrm>
            <a:off x="2068717" y="634683"/>
            <a:ext cx="500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Используемые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D00BB-F26D-4544-86CA-D7457E59E3D4}"/>
              </a:ext>
            </a:extLst>
          </p:cNvPr>
          <p:cNvSpPr txBox="1"/>
          <p:nvPr/>
        </p:nvSpPr>
        <p:spPr>
          <a:xfrm>
            <a:off x="841972" y="1942618"/>
            <a:ext cx="5997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  <a:r>
              <a:rPr lang="ru-RU" dirty="0"/>
              <a:t> – основной язык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ru-RU" dirty="0"/>
              <a:t>пользовательский интерфейс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ru-RU" dirty="0"/>
              <a:t> – библиотека для машинного обучения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Collab</a:t>
            </a:r>
            <a:r>
              <a:rPr lang="ru-RU" dirty="0"/>
              <a:t> – платформа для машинного обучения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PyCharm</a:t>
            </a:r>
            <a:r>
              <a:rPr lang="ru-RU" dirty="0"/>
              <a:t> – среда разработки для </a:t>
            </a:r>
            <a:r>
              <a:rPr lang="en-US" dirty="0"/>
              <a:t>python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27DF35-9596-434A-9431-58DA546B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52" y="4753153"/>
            <a:ext cx="1428750" cy="1428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9341D-988C-42E2-90B6-F748772FF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3" y="3438055"/>
            <a:ext cx="1849582" cy="18495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22EE22-3CF1-44B6-AEE4-D7A66CCE0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40" y="3765070"/>
            <a:ext cx="3031659" cy="8791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2EB62A-4548-450B-B236-56460C5AC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09" y="4753153"/>
            <a:ext cx="1849582" cy="18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82A8-4366-4F64-8A6A-B2F2839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Демонстрация работы</a:t>
            </a:r>
          </a:p>
        </p:txBody>
      </p:sp>
      <p:pic>
        <p:nvPicPr>
          <p:cNvPr id="7" name="Объект 6" descr="Изображение выглядит как внутренний, пол, стол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9C333C10-30B3-4F17-8217-34C9E40B5B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00" y="1919181"/>
            <a:ext cx="5473858" cy="3541261"/>
          </a:xfrm>
        </p:spPr>
      </p:pic>
    </p:spTree>
    <p:extLst>
      <p:ext uri="{BB962C8B-B14F-4D97-AF65-F5344CB8AC3E}">
        <p14:creationId xmlns:p14="http://schemas.microsoft.com/office/powerpoint/2010/main" val="20773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BD882-14F6-4576-A98E-34149C328779}"/>
              </a:ext>
            </a:extLst>
          </p:cNvPr>
          <p:cNvSpPr txBox="1">
            <a:spLocks/>
          </p:cNvSpPr>
          <p:nvPr/>
        </p:nvSpPr>
        <p:spPr>
          <a:xfrm>
            <a:off x="1475363" y="2454503"/>
            <a:ext cx="6193272" cy="9281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Спасибо за внимание!</a:t>
            </a:r>
          </a:p>
        </p:txBody>
      </p:sp>
      <p:pic>
        <p:nvPicPr>
          <p:cNvPr id="3" name="Shape 128">
            <a:extLst>
              <a:ext uri="{FF2B5EF4-FFF2-40B4-BE49-F238E27FC236}">
                <a16:creationId xmlns:a16="http://schemas.microsoft.com/office/drawing/2014/main" id="{E6AF78CE-40CE-4897-8FCF-7B64DB6539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8602" y="286124"/>
            <a:ext cx="1719199" cy="1756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064B0-FB99-427C-9C60-7E0AA97464C7}"/>
              </a:ext>
            </a:extLst>
          </p:cNvPr>
          <p:cNvSpPr txBox="1"/>
          <p:nvPr/>
        </p:nvSpPr>
        <p:spPr>
          <a:xfrm>
            <a:off x="3550023" y="5863944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 2018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CD5B1-787E-419B-BBAA-5B43073E4E19}"/>
              </a:ext>
            </a:extLst>
          </p:cNvPr>
          <p:cNvSpPr/>
          <p:nvPr/>
        </p:nvSpPr>
        <p:spPr>
          <a:xfrm>
            <a:off x="2286000" y="34753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Потапенков Даниил Андреевич</a:t>
            </a:r>
          </a:p>
          <a:p>
            <a:pPr algn="ctr"/>
            <a:endParaRPr lang="ru-RU" dirty="0"/>
          </a:p>
          <a:p>
            <a:pPr algn="ctr"/>
            <a:r>
              <a:rPr lang="en-US" dirty="0"/>
              <a:t>dapotapenkov@edu.hse.ru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1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1027</TotalTime>
  <Words>213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Karla</vt:lpstr>
      <vt:lpstr>Nunito Sans</vt:lpstr>
      <vt:lpstr>Tw Cen MT</vt:lpstr>
      <vt:lpstr>Tw Cen MT Condensed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Потапенков Даниил Андреевич</dc:creator>
  <cp:lastModifiedBy>Даниил Потапенков</cp:lastModifiedBy>
  <cp:revision>57</cp:revision>
  <dcterms:created xsi:type="dcterms:W3CDTF">2018-05-23T05:57:48Z</dcterms:created>
  <dcterms:modified xsi:type="dcterms:W3CDTF">2019-05-16T23:23:42Z</dcterms:modified>
</cp:coreProperties>
</file>