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256" r:id="rId3"/>
    <p:sldId id="257" r:id="rId4"/>
    <p:sldId id="271" r:id="rId5"/>
    <p:sldId id="267" r:id="rId6"/>
    <p:sldId id="268" r:id="rId7"/>
    <p:sldId id="269" r:id="rId8"/>
    <p:sldId id="270" r:id="rId9"/>
    <p:sldId id="265" r:id="rId10"/>
    <p:sldId id="262" r:id="rId11"/>
    <p:sldId id="263" r:id="rId12"/>
    <p:sldId id="264" r:id="rId13"/>
    <p:sldId id="266" r:id="rId14"/>
    <p:sldId id="258" r:id="rId15"/>
    <p:sldId id="260" r:id="rId16"/>
    <p:sldId id="259" r:id="rId17"/>
    <p:sldId id="281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0" r:id="rId35"/>
    <p:sldId id="290" r:id="rId36"/>
    <p:sldId id="291" r:id="rId37"/>
    <p:sldId id="292" r:id="rId38"/>
    <p:sldId id="293" r:id="rId39"/>
    <p:sldId id="301" r:id="rId40"/>
    <p:sldId id="294" r:id="rId41"/>
    <p:sldId id="295" r:id="rId42"/>
    <p:sldId id="296" r:id="rId43"/>
    <p:sldId id="297" r:id="rId44"/>
    <p:sldId id="298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3" r:id="rId55"/>
    <p:sldId id="314" r:id="rId56"/>
    <p:sldId id="315" r:id="rId57"/>
    <p:sldId id="316" r:id="rId58"/>
    <p:sldId id="317" r:id="rId59"/>
    <p:sldId id="331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2" r:id="rId73"/>
    <p:sldId id="333" r:id="rId74"/>
    <p:sldId id="334" r:id="rId75"/>
    <p:sldId id="345" r:id="rId76"/>
    <p:sldId id="336" r:id="rId77"/>
    <p:sldId id="346" r:id="rId78"/>
    <p:sldId id="337" r:id="rId79"/>
    <p:sldId id="347" r:id="rId80"/>
    <p:sldId id="348" r:id="rId81"/>
    <p:sldId id="349" r:id="rId82"/>
    <p:sldId id="350" r:id="rId83"/>
    <p:sldId id="341" r:id="rId84"/>
    <p:sldId id="351" r:id="rId85"/>
    <p:sldId id="352" r:id="rId86"/>
    <p:sldId id="353" r:id="rId87"/>
    <p:sldId id="354" r:id="rId88"/>
    <p:sldId id="355" r:id="rId89"/>
    <p:sldId id="356" r:id="rId90"/>
    <p:sldId id="368" r:id="rId91"/>
    <p:sldId id="357" r:id="rId92"/>
    <p:sldId id="369" r:id="rId93"/>
    <p:sldId id="358" r:id="rId94"/>
    <p:sldId id="359" r:id="rId95"/>
    <p:sldId id="360" r:id="rId96"/>
    <p:sldId id="372" r:id="rId97"/>
    <p:sldId id="370" r:id="rId98"/>
    <p:sldId id="371" r:id="rId99"/>
    <p:sldId id="362" r:id="rId100"/>
    <p:sldId id="363" r:id="rId101"/>
    <p:sldId id="364" r:id="rId102"/>
    <p:sldId id="376" r:id="rId103"/>
    <p:sldId id="373" r:id="rId104"/>
    <p:sldId id="374" r:id="rId105"/>
    <p:sldId id="375" r:id="rId106"/>
    <p:sldId id="379" r:id="rId107"/>
    <p:sldId id="378" r:id="rId10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569043"/>
    <a:srgbClr val="B87333"/>
    <a:srgbClr val="C0C0C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altLang="zh-TW" sz="1400" b="0" i="0" u="none" strike="noStrike" baseline="0" dirty="0"/>
              <a:t>variable importance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工作表1!$A$12:$A$19</c:f>
              <c:strCache>
                <c:ptCount val="8"/>
                <c:pt idx="0">
                  <c:v>Number of Program Headers</c:v>
                </c:pt>
                <c:pt idx="1">
                  <c:v>Number of Section Headers</c:v>
                </c:pt>
                <c:pt idx="2">
                  <c:v>Section Header String Table Index</c:v>
                </c:pt>
                <c:pt idx="3">
                  <c:v>File Size</c:v>
                </c:pt>
                <c:pt idx="4">
                  <c:v>Size of .bss Section</c:v>
                </c:pt>
                <c:pt idx="5">
                  <c:v>Size of .data Section</c:v>
                </c:pt>
                <c:pt idx="6">
                  <c:v>Size of .data Section</c:v>
                </c:pt>
                <c:pt idx="7">
                  <c:v>Size of .text Section</c:v>
                </c:pt>
              </c:strCache>
            </c:strRef>
          </c:cat>
          <c:val>
            <c:numRef>
              <c:f>工作表1!$B$12:$B$19</c:f>
              <c:numCache>
                <c:formatCode>General</c:formatCode>
                <c:ptCount val="8"/>
                <c:pt idx="0">
                  <c:v>0.4038427552195189</c:v>
                </c:pt>
                <c:pt idx="1">
                  <c:v>0.12669584781527499</c:v>
                </c:pt>
                <c:pt idx="2">
                  <c:v>0.14663077527201601</c:v>
                </c:pt>
                <c:pt idx="3">
                  <c:v>0.22283062169319001</c:v>
                </c:pt>
                <c:pt idx="4">
                  <c:v>0.01</c:v>
                </c:pt>
                <c:pt idx="5">
                  <c:v>0.03</c:v>
                </c:pt>
                <c:pt idx="6">
                  <c:v>0.02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E-441B-BFCE-5B07726F9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0494080"/>
        <c:axId val="1050494560"/>
      </c:barChart>
      <c:catAx>
        <c:axId val="105049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0494560"/>
        <c:crosses val="autoZero"/>
        <c:auto val="1"/>
        <c:lblAlgn val="ctr"/>
        <c:lblOffset val="100"/>
        <c:noMultiLvlLbl val="0"/>
      </c:catAx>
      <c:valAx>
        <c:axId val="105049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049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altLang="zh-TW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variable importance</a:t>
            </a:r>
            <a:endParaRPr lang="zh-TW" alt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工作表1!$A$23:$A$41</c:f>
              <c:strCache>
                <c:ptCount val="19"/>
                <c:pt idx="0">
                  <c:v>execve</c:v>
                </c:pt>
                <c:pt idx="1">
                  <c:v>read</c:v>
                </c:pt>
                <c:pt idx="2">
                  <c:v>close</c:v>
                </c:pt>
                <c:pt idx="3">
                  <c:v>write</c:v>
                </c:pt>
                <c:pt idx="4">
                  <c:v>connect</c:v>
                </c:pt>
                <c:pt idx="5">
                  <c:v>chdir</c:v>
                </c:pt>
                <c:pt idx="6">
                  <c:v>bind</c:v>
                </c:pt>
                <c:pt idx="7">
                  <c:v>unlink</c:v>
                </c:pt>
                <c:pt idx="8">
                  <c:v>dup2</c:v>
                </c:pt>
                <c:pt idx="9">
                  <c:v>dup</c:v>
                </c:pt>
                <c:pt idx="10">
                  <c:v>socket</c:v>
                </c:pt>
                <c:pt idx="11">
                  <c:v>kill</c:v>
                </c:pt>
                <c:pt idx="12">
                  <c:v>rename</c:v>
                </c:pt>
                <c:pt idx="13">
                  <c:v>pipe</c:v>
                </c:pt>
                <c:pt idx="14">
                  <c:v>accept</c:v>
                </c:pt>
                <c:pt idx="15">
                  <c:v>creat</c:v>
                </c:pt>
                <c:pt idx="16">
                  <c:v>fork</c:v>
                </c:pt>
                <c:pt idx="17">
                  <c:v>open</c:v>
                </c:pt>
                <c:pt idx="18">
                  <c:v>clone</c:v>
                </c:pt>
              </c:strCache>
            </c:strRef>
          </c:cat>
          <c:val>
            <c:numRef>
              <c:f>工作表1!$B$23:$B$41</c:f>
              <c:numCache>
                <c:formatCode>General</c:formatCode>
                <c:ptCount val="19"/>
                <c:pt idx="0">
                  <c:v>1.2245985835287399E-2</c:v>
                </c:pt>
                <c:pt idx="1">
                  <c:v>0.25085645223298803</c:v>
                </c:pt>
                <c:pt idx="2">
                  <c:v>0.25803009201096899</c:v>
                </c:pt>
                <c:pt idx="3">
                  <c:v>3.6139699734164699E-2</c:v>
                </c:pt>
                <c:pt idx="4">
                  <c:v>5.1269736435028003E-2</c:v>
                </c:pt>
                <c:pt idx="5">
                  <c:v>3.2020536338557601E-2</c:v>
                </c:pt>
                <c:pt idx="6">
                  <c:v>1.1533552767834999E-2</c:v>
                </c:pt>
                <c:pt idx="7">
                  <c:v>1.5848907658726399E-2</c:v>
                </c:pt>
                <c:pt idx="8">
                  <c:v>1.19367827874389E-2</c:v>
                </c:pt>
                <c:pt idx="9">
                  <c:v>3.0290344224411401E-3</c:v>
                </c:pt>
                <c:pt idx="10">
                  <c:v>3.0651310413447298E-2</c:v>
                </c:pt>
                <c:pt idx="11">
                  <c:v>4.3182110121219603E-3</c:v>
                </c:pt>
                <c:pt idx="12">
                  <c:v>4.5582310084093603E-3</c:v>
                </c:pt>
                <c:pt idx="13">
                  <c:v>7.8593275283170005E-3</c:v>
                </c:pt>
                <c:pt idx="14">
                  <c:v>1.8513273078851801E-4</c:v>
                </c:pt>
                <c:pt idx="15">
                  <c:v>2.7870668858235599E-4</c:v>
                </c:pt>
                <c:pt idx="16">
                  <c:v>0.16660785905759801</c:v>
                </c:pt>
                <c:pt idx="17">
                  <c:v>8.2798892994768294E-2</c:v>
                </c:pt>
                <c:pt idx="18">
                  <c:v>1.9831548342529801E-2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FB-4280-91ED-837FC63CF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783888"/>
        <c:axId val="1046404160"/>
      </c:barChart>
      <c:catAx>
        <c:axId val="130178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6404160"/>
        <c:crosses val="autoZero"/>
        <c:auto val="1"/>
        <c:lblAlgn val="ctr"/>
        <c:lblOffset val="100"/>
        <c:noMultiLvlLbl val="0"/>
      </c:catAx>
      <c:valAx>
        <c:axId val="104640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17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altLang="zh-TW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variable importance</a:t>
            </a:r>
            <a:endParaRPr lang="zh-TW" alt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layout>
        <c:manualLayout>
          <c:xMode val="edge"/>
          <c:yMode val="edge"/>
          <c:x val="0.3363748906386701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工作表1!$A$44:$A$70</c:f>
              <c:strCache>
                <c:ptCount val="27"/>
                <c:pt idx="0">
                  <c:v>Number of Program Headers</c:v>
                </c:pt>
                <c:pt idx="1">
                  <c:v>Number of Section Headers</c:v>
                </c:pt>
                <c:pt idx="2">
                  <c:v>Section Header String Table Index</c:v>
                </c:pt>
                <c:pt idx="3">
                  <c:v>File Size</c:v>
                </c:pt>
                <c:pt idx="4">
                  <c:v>Size of .bss Section</c:v>
                </c:pt>
                <c:pt idx="5">
                  <c:v>Size of .data Section</c:v>
                </c:pt>
                <c:pt idx="6">
                  <c:v>Size of .data Section</c:v>
                </c:pt>
                <c:pt idx="7">
                  <c:v>Size of .text Section</c:v>
                </c:pt>
                <c:pt idx="8">
                  <c:v>execve</c:v>
                </c:pt>
                <c:pt idx="9">
                  <c:v>read</c:v>
                </c:pt>
                <c:pt idx="10">
                  <c:v>close</c:v>
                </c:pt>
                <c:pt idx="11">
                  <c:v>write</c:v>
                </c:pt>
                <c:pt idx="12">
                  <c:v>connect</c:v>
                </c:pt>
                <c:pt idx="13">
                  <c:v>chdir</c:v>
                </c:pt>
                <c:pt idx="14">
                  <c:v>bind</c:v>
                </c:pt>
                <c:pt idx="15">
                  <c:v>unlink</c:v>
                </c:pt>
                <c:pt idx="16">
                  <c:v>dup2</c:v>
                </c:pt>
                <c:pt idx="17">
                  <c:v>dup</c:v>
                </c:pt>
                <c:pt idx="18">
                  <c:v>socket</c:v>
                </c:pt>
                <c:pt idx="19">
                  <c:v>kill</c:v>
                </c:pt>
                <c:pt idx="20">
                  <c:v>rename</c:v>
                </c:pt>
                <c:pt idx="21">
                  <c:v>pipe</c:v>
                </c:pt>
                <c:pt idx="22">
                  <c:v>accept</c:v>
                </c:pt>
                <c:pt idx="23">
                  <c:v>creat</c:v>
                </c:pt>
                <c:pt idx="24">
                  <c:v>fork</c:v>
                </c:pt>
                <c:pt idx="25">
                  <c:v>open</c:v>
                </c:pt>
                <c:pt idx="26">
                  <c:v>clone</c:v>
                </c:pt>
              </c:strCache>
            </c:strRef>
          </c:cat>
          <c:val>
            <c:numRef>
              <c:f>工作表1!$B$44:$B$70</c:f>
              <c:numCache>
                <c:formatCode>General</c:formatCode>
                <c:ptCount val="27"/>
                <c:pt idx="0">
                  <c:v>0.197726045438121</c:v>
                </c:pt>
                <c:pt idx="1">
                  <c:v>2.4493580314193401E-2</c:v>
                </c:pt>
                <c:pt idx="2">
                  <c:v>7.7783862195998504E-2</c:v>
                </c:pt>
                <c:pt idx="3">
                  <c:v>0.15441258168675301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4.0988843135093597E-3</c:v>
                </c:pt>
                <c:pt idx="9">
                  <c:v>0.18680601467202501</c:v>
                </c:pt>
                <c:pt idx="10">
                  <c:v>0.16775522626598499</c:v>
                </c:pt>
                <c:pt idx="11">
                  <c:v>1.0617637768907799E-2</c:v>
                </c:pt>
                <c:pt idx="12">
                  <c:v>2.6679481348561001E-3</c:v>
                </c:pt>
                <c:pt idx="13">
                  <c:v>8.7436509456630899E-3</c:v>
                </c:pt>
                <c:pt idx="14">
                  <c:v>1.3375892992856001E-4</c:v>
                </c:pt>
                <c:pt idx="15">
                  <c:v>2.21538301532175E-3</c:v>
                </c:pt>
                <c:pt idx="16">
                  <c:v>1.1491705193951601E-3</c:v>
                </c:pt>
                <c:pt idx="17">
                  <c:v>9.5101129392902595E-4</c:v>
                </c:pt>
                <c:pt idx="18">
                  <c:v>2.7968753449618602E-3</c:v>
                </c:pt>
                <c:pt idx="19">
                  <c:v>0</c:v>
                </c:pt>
                <c:pt idx="20">
                  <c:v>1.08180542104038E-3</c:v>
                </c:pt>
                <c:pt idx="21">
                  <c:v>1.55089027860346E-3</c:v>
                </c:pt>
                <c:pt idx="22">
                  <c:v>0</c:v>
                </c:pt>
                <c:pt idx="23">
                  <c:v>0</c:v>
                </c:pt>
                <c:pt idx="24">
                  <c:v>9.0378256244964594E-2</c:v>
                </c:pt>
                <c:pt idx="25">
                  <c:v>6.1619802166333199E-2</c:v>
                </c:pt>
                <c:pt idx="26">
                  <c:v>3.0176150495082299E-3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1-4632-8DE5-A8DA4FA5F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0151312"/>
        <c:axId val="1760155152"/>
      </c:barChart>
      <c:catAx>
        <c:axId val="176015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60155152"/>
        <c:crosses val="autoZero"/>
        <c:auto val="1"/>
        <c:lblAlgn val="ctr"/>
        <c:lblOffset val="100"/>
        <c:noMultiLvlLbl val="0"/>
      </c:catAx>
      <c:valAx>
        <c:axId val="176015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6015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Error Rate vs.</a:t>
            </a:r>
            <a:r>
              <a:rPr lang="en-US" altLang="zh-TW" baseline="0"/>
              <a:t> K value</a:t>
            </a:r>
            <a:endParaRPr lang="zh-TW" altLang="en-US"/>
          </a:p>
        </c:rich>
      </c:tx>
      <c:layout>
        <c:manualLayout>
          <c:xMode val="edge"/>
          <c:yMode val="edge"/>
          <c:x val="0.36682633420822397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835870516185478"/>
          <c:y val="0.17694444444444443"/>
          <c:w val="0.81841907261592306"/>
          <c:h val="0.6498920968212307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工作表1!$A$10:$A$29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工作表1!$B$10:$B$29</c:f>
              <c:numCache>
                <c:formatCode>General</c:formatCode>
                <c:ptCount val="20"/>
                <c:pt idx="0">
                  <c:v>4.4217699999999999E-2</c:v>
                </c:pt>
                <c:pt idx="1">
                  <c:v>4.8752799999999999E-2</c:v>
                </c:pt>
                <c:pt idx="2">
                  <c:v>4.1950099999999997E-2</c:v>
                </c:pt>
                <c:pt idx="3">
                  <c:v>4.7619000000000002E-2</c:v>
                </c:pt>
                <c:pt idx="4">
                  <c:v>4.5351500000000003E-2</c:v>
                </c:pt>
                <c:pt idx="5">
                  <c:v>5.2154199999999998E-2</c:v>
                </c:pt>
                <c:pt idx="6">
                  <c:v>5.10204E-2</c:v>
                </c:pt>
                <c:pt idx="7">
                  <c:v>5.6689299999999998E-2</c:v>
                </c:pt>
                <c:pt idx="8">
                  <c:v>5.7823100000000002E-2</c:v>
                </c:pt>
                <c:pt idx="9">
                  <c:v>5.89569E-2</c:v>
                </c:pt>
                <c:pt idx="10">
                  <c:v>5.6689299999999998E-2</c:v>
                </c:pt>
                <c:pt idx="11">
                  <c:v>6.0090699999999997E-2</c:v>
                </c:pt>
                <c:pt idx="12">
                  <c:v>5.89569E-2</c:v>
                </c:pt>
                <c:pt idx="13">
                  <c:v>6.0090699999999997E-2</c:v>
                </c:pt>
                <c:pt idx="14">
                  <c:v>5.6689299999999998E-2</c:v>
                </c:pt>
                <c:pt idx="15">
                  <c:v>6.46259E-2</c:v>
                </c:pt>
                <c:pt idx="16">
                  <c:v>6.8027199999999996E-2</c:v>
                </c:pt>
                <c:pt idx="17">
                  <c:v>7.4829900000000005E-2</c:v>
                </c:pt>
                <c:pt idx="18">
                  <c:v>7.1428599999999995E-2</c:v>
                </c:pt>
                <c:pt idx="19">
                  <c:v>7.5963699999999995E-2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BD-4D9C-8A19-ACD530C31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9868464"/>
        <c:axId val="1049862224"/>
      </c:scatterChart>
      <c:valAx>
        <c:axId val="1049868464"/>
        <c:scaling>
          <c:orientation val="minMax"/>
          <c:max val="2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K</a:t>
                </a:r>
                <a:r>
                  <a:rPr lang="zh-TW" altLang="en-US" sz="1400" dirty="0"/>
                  <a:t> </a:t>
                </a:r>
                <a:r>
                  <a:rPr lang="en-US" altLang="zh-TW" sz="1400" dirty="0"/>
                  <a:t>value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0.48050568678915123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2224"/>
        <c:crosses val="autoZero"/>
        <c:crossBetween val="midCat"/>
      </c:valAx>
      <c:valAx>
        <c:axId val="104986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Error rate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1.6666666666666666E-2"/>
              <c:y val="0.37226086322543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F1 score vs. K value</a:t>
            </a:r>
            <a:endPara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layout>
        <c:manualLayout>
          <c:xMode val="edge"/>
          <c:yMode val="edge"/>
          <c:x val="0.36682633420822397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835870516185478"/>
          <c:y val="0.17694444444444443"/>
          <c:w val="0.81841907261592306"/>
          <c:h val="0.6498920968212307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工作表1!$A$10:$A$29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工作表1!$C$10:$C$29</c:f>
              <c:numCache>
                <c:formatCode>General</c:formatCode>
                <c:ptCount val="20"/>
                <c:pt idx="0">
                  <c:v>0.95057000000000003</c:v>
                </c:pt>
                <c:pt idx="1">
                  <c:v>0.94364400000000004</c:v>
                </c:pt>
                <c:pt idx="2">
                  <c:v>0.95225800000000005</c:v>
                </c:pt>
                <c:pt idx="3">
                  <c:v>0.94545500000000005</c:v>
                </c:pt>
                <c:pt idx="4">
                  <c:v>0.94845400000000002</c:v>
                </c:pt>
                <c:pt idx="5">
                  <c:v>0.93979100000000004</c:v>
                </c:pt>
                <c:pt idx="6">
                  <c:v>0.94148200000000004</c:v>
                </c:pt>
                <c:pt idx="7">
                  <c:v>0.93438299999999996</c:v>
                </c:pt>
                <c:pt idx="8">
                  <c:v>0.93385200000000002</c:v>
                </c:pt>
                <c:pt idx="9">
                  <c:v>0.93193700000000002</c:v>
                </c:pt>
                <c:pt idx="10">
                  <c:v>0.93472599999999995</c:v>
                </c:pt>
                <c:pt idx="11">
                  <c:v>0.93035500000000004</c:v>
                </c:pt>
                <c:pt idx="12">
                  <c:v>0.93193700000000002</c:v>
                </c:pt>
                <c:pt idx="13">
                  <c:v>0.93035500000000004</c:v>
                </c:pt>
                <c:pt idx="14">
                  <c:v>0.93506500000000004</c:v>
                </c:pt>
                <c:pt idx="15">
                  <c:v>0.925099</c:v>
                </c:pt>
                <c:pt idx="16">
                  <c:v>0.921875</c:v>
                </c:pt>
                <c:pt idx="17">
                  <c:v>0.91269800000000001</c:v>
                </c:pt>
                <c:pt idx="18">
                  <c:v>0.91764699999999999</c:v>
                </c:pt>
                <c:pt idx="19">
                  <c:v>0.91125800000000001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F4-4E16-B9D1-593EDCF0C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9868464"/>
        <c:axId val="1049862224"/>
      </c:scatterChart>
      <c:valAx>
        <c:axId val="1049868464"/>
        <c:scaling>
          <c:orientation val="minMax"/>
          <c:max val="2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K</a:t>
                </a:r>
                <a:r>
                  <a:rPr lang="zh-TW" altLang="en-US"/>
                  <a:t> </a:t>
                </a:r>
                <a:r>
                  <a:rPr lang="en-US" altLang="zh-TW"/>
                  <a:t>value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8050568678915123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2224"/>
        <c:crosses val="autoZero"/>
        <c:crossBetween val="midCat"/>
      </c:valAx>
      <c:valAx>
        <c:axId val="104986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F1 score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1.6666666666666666E-2"/>
              <c:y val="0.37226086322543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8464"/>
        <c:crosses val="autoZero"/>
        <c:crossBetween val="midCat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Error Rate vs.</a:t>
            </a:r>
            <a:r>
              <a:rPr lang="en-US" altLang="zh-TW" baseline="0"/>
              <a:t> K value</a:t>
            </a:r>
            <a:endParaRPr lang="zh-TW" altLang="en-US"/>
          </a:p>
        </c:rich>
      </c:tx>
      <c:layout>
        <c:manualLayout>
          <c:xMode val="edge"/>
          <c:yMode val="edge"/>
          <c:x val="0.36682633420822397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835870516185478"/>
          <c:y val="0.17694444444444443"/>
          <c:w val="0.78681644478413115"/>
          <c:h val="0.6498920968212307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工作表1!$A$31:$A$50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工作表1!$B$31:$B$50</c:f>
              <c:numCache>
                <c:formatCode>General</c:formatCode>
                <c:ptCount val="20"/>
                <c:pt idx="0">
                  <c:v>5.10204E-2</c:v>
                </c:pt>
                <c:pt idx="1">
                  <c:v>5.7823100000000002E-2</c:v>
                </c:pt>
                <c:pt idx="2">
                  <c:v>6.6893400000000006E-2</c:v>
                </c:pt>
                <c:pt idx="3">
                  <c:v>6.3492099999999996E-2</c:v>
                </c:pt>
                <c:pt idx="4">
                  <c:v>6.3492099999999996E-2</c:v>
                </c:pt>
                <c:pt idx="5">
                  <c:v>6.8027199999999996E-2</c:v>
                </c:pt>
                <c:pt idx="6">
                  <c:v>6.9161E-2</c:v>
                </c:pt>
                <c:pt idx="7">
                  <c:v>6.6893400000000006E-2</c:v>
                </c:pt>
                <c:pt idx="8">
                  <c:v>6.8027199999999996E-2</c:v>
                </c:pt>
                <c:pt idx="9">
                  <c:v>6.5759600000000001E-2</c:v>
                </c:pt>
                <c:pt idx="10">
                  <c:v>6.5759600000000001E-2</c:v>
                </c:pt>
                <c:pt idx="11">
                  <c:v>6.8027199999999996E-2</c:v>
                </c:pt>
                <c:pt idx="12">
                  <c:v>6.5759600000000001E-2</c:v>
                </c:pt>
                <c:pt idx="13">
                  <c:v>6.8027199999999996E-2</c:v>
                </c:pt>
                <c:pt idx="14">
                  <c:v>6.8027199999999996E-2</c:v>
                </c:pt>
                <c:pt idx="15">
                  <c:v>7.0294800000000005E-2</c:v>
                </c:pt>
                <c:pt idx="16">
                  <c:v>6.9161E-2</c:v>
                </c:pt>
                <c:pt idx="17">
                  <c:v>7.8231300000000004E-2</c:v>
                </c:pt>
                <c:pt idx="18">
                  <c:v>7.8231300000000004E-2</c:v>
                </c:pt>
                <c:pt idx="19">
                  <c:v>7.9365099999999994E-2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27-4CD8-85A7-324F172C0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9868464"/>
        <c:axId val="1049862224"/>
      </c:scatterChart>
      <c:valAx>
        <c:axId val="1049868464"/>
        <c:scaling>
          <c:orientation val="minMax"/>
          <c:max val="2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K</a:t>
                </a:r>
                <a:r>
                  <a:rPr lang="zh-TW" altLang="en-US" sz="1400" dirty="0"/>
                  <a:t> </a:t>
                </a:r>
                <a:r>
                  <a:rPr lang="en-US" altLang="zh-TW" sz="1400" dirty="0"/>
                  <a:t>value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0.48050568678915123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2224"/>
        <c:crosses val="autoZero"/>
        <c:crossBetween val="midCat"/>
      </c:valAx>
      <c:valAx>
        <c:axId val="104986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Error rate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1.6666666666666666E-2"/>
              <c:y val="0.37226086322543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8464"/>
        <c:crosses val="autoZero"/>
        <c:crossBetween val="midCat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F1 score vs. K value</a:t>
            </a:r>
            <a:endPara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layout>
        <c:manualLayout>
          <c:xMode val="edge"/>
          <c:yMode val="edge"/>
          <c:x val="0.3251596675415572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835870516185478"/>
          <c:y val="0.17694444444444443"/>
          <c:w val="0.81841907261592306"/>
          <c:h val="0.6498920968212307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工作表1!$A$31:$A$50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工作表1!$C$31:$C$50</c:f>
              <c:numCache>
                <c:formatCode>General</c:formatCode>
                <c:ptCount val="20"/>
                <c:pt idx="0">
                  <c:v>0.94325300000000001</c:v>
                </c:pt>
                <c:pt idx="1">
                  <c:v>0.932091</c:v>
                </c:pt>
                <c:pt idx="2">
                  <c:v>0.92307700000000004</c:v>
                </c:pt>
                <c:pt idx="3">
                  <c:v>0.92553200000000002</c:v>
                </c:pt>
                <c:pt idx="4">
                  <c:v>0.92592600000000003</c:v>
                </c:pt>
                <c:pt idx="5">
                  <c:v>0.92</c:v>
                </c:pt>
                <c:pt idx="6">
                  <c:v>0.91920500000000005</c:v>
                </c:pt>
                <c:pt idx="7">
                  <c:v>0.92143799999999998</c:v>
                </c:pt>
                <c:pt idx="8">
                  <c:v>0.92021299999999995</c:v>
                </c:pt>
                <c:pt idx="9">
                  <c:v>0.92225199999999996</c:v>
                </c:pt>
                <c:pt idx="10">
                  <c:v>0.92287200000000003</c:v>
                </c:pt>
                <c:pt idx="11">
                  <c:v>0.91935500000000003</c:v>
                </c:pt>
                <c:pt idx="12">
                  <c:v>0.92245999999999995</c:v>
                </c:pt>
                <c:pt idx="13">
                  <c:v>0.91935500000000003</c:v>
                </c:pt>
                <c:pt idx="14">
                  <c:v>0.91957100000000003</c:v>
                </c:pt>
                <c:pt idx="15">
                  <c:v>0.91598900000000005</c:v>
                </c:pt>
                <c:pt idx="16">
                  <c:v>0.91767900000000002</c:v>
                </c:pt>
                <c:pt idx="17">
                  <c:v>0.90508900000000003</c:v>
                </c:pt>
                <c:pt idx="18">
                  <c:v>0.905609</c:v>
                </c:pt>
                <c:pt idx="19">
                  <c:v>0.90358099999999997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A4-47A0-B67A-C4858A8626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9868464"/>
        <c:axId val="1049862224"/>
      </c:scatterChart>
      <c:valAx>
        <c:axId val="1049868464"/>
        <c:scaling>
          <c:orientation val="minMax"/>
          <c:max val="2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dirty="0"/>
                  <a:t>K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value</a:t>
                </a:r>
                <a:endParaRPr lang="zh-TW" altLang="en-US" sz="1600" dirty="0"/>
              </a:p>
            </c:rich>
          </c:tx>
          <c:layout>
            <c:manualLayout>
              <c:xMode val="edge"/>
              <c:yMode val="edge"/>
              <c:x val="0.48050568678915123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2224"/>
        <c:crosses val="autoZero"/>
        <c:crossBetween val="midCat"/>
      </c:valAx>
      <c:valAx>
        <c:axId val="104986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F1 score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1.6666666666666666E-2"/>
              <c:y val="0.37226086322543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8464"/>
        <c:crosses val="autoZero"/>
        <c:crossBetween val="midCat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Error Rate vs.</a:t>
            </a:r>
            <a:r>
              <a:rPr lang="en-US" altLang="zh-TW" baseline="0"/>
              <a:t> K value</a:t>
            </a:r>
            <a:endParaRPr lang="zh-TW" altLang="en-US"/>
          </a:p>
        </c:rich>
      </c:tx>
      <c:layout>
        <c:manualLayout>
          <c:xMode val="edge"/>
          <c:yMode val="edge"/>
          <c:x val="0.36682633420822397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835870516185478"/>
          <c:y val="0.17694444444444443"/>
          <c:w val="0.81841907261592306"/>
          <c:h val="0.6498920968212307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工作表1!$A$31:$A$50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工作表1!$B$52:$B$71</c:f>
              <c:numCache>
                <c:formatCode>General</c:formatCode>
                <c:ptCount val="20"/>
                <c:pt idx="0">
                  <c:v>3.5147400000000002E-2</c:v>
                </c:pt>
                <c:pt idx="1">
                  <c:v>5.2154199999999998E-2</c:v>
                </c:pt>
                <c:pt idx="2">
                  <c:v>4.8752799999999999E-2</c:v>
                </c:pt>
                <c:pt idx="3">
                  <c:v>5.2154199999999998E-2</c:v>
                </c:pt>
                <c:pt idx="4">
                  <c:v>5.2154199999999998E-2</c:v>
                </c:pt>
                <c:pt idx="5">
                  <c:v>5.6689299999999998E-2</c:v>
                </c:pt>
                <c:pt idx="6">
                  <c:v>5.5555599999999997E-2</c:v>
                </c:pt>
                <c:pt idx="7">
                  <c:v>7.0294800000000005E-2</c:v>
                </c:pt>
                <c:pt idx="8">
                  <c:v>6.8027199999999996E-2</c:v>
                </c:pt>
                <c:pt idx="9">
                  <c:v>7.1428599999999995E-2</c:v>
                </c:pt>
                <c:pt idx="10">
                  <c:v>7.36961E-2</c:v>
                </c:pt>
                <c:pt idx="11">
                  <c:v>7.8231300000000004E-2</c:v>
                </c:pt>
                <c:pt idx="12">
                  <c:v>7.5963699999999995E-2</c:v>
                </c:pt>
                <c:pt idx="13">
                  <c:v>8.0498899999999998E-2</c:v>
                </c:pt>
                <c:pt idx="14">
                  <c:v>8.1632700000000002E-2</c:v>
                </c:pt>
                <c:pt idx="15">
                  <c:v>8.5033999999999998E-2</c:v>
                </c:pt>
                <c:pt idx="16">
                  <c:v>8.5033999999999998E-2</c:v>
                </c:pt>
                <c:pt idx="17">
                  <c:v>8.7301599999999993E-2</c:v>
                </c:pt>
                <c:pt idx="18">
                  <c:v>8.8435399999999997E-2</c:v>
                </c:pt>
                <c:pt idx="19">
                  <c:v>8.7301599999999993E-2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76-478D-891D-A7E8A1B7F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9868464"/>
        <c:axId val="1049862224"/>
      </c:scatterChart>
      <c:valAx>
        <c:axId val="1049868464"/>
        <c:scaling>
          <c:orientation val="minMax"/>
          <c:max val="2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K</a:t>
                </a:r>
                <a:r>
                  <a:rPr lang="zh-TW" altLang="en-US" sz="1400" dirty="0"/>
                  <a:t> </a:t>
                </a:r>
                <a:r>
                  <a:rPr lang="en-US" altLang="zh-TW" sz="1400" dirty="0"/>
                  <a:t>value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0.48050568678915123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2224"/>
        <c:crosses val="autoZero"/>
        <c:crossBetween val="midCat"/>
      </c:valAx>
      <c:valAx>
        <c:axId val="104986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Error rate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1.6666666666666666E-2"/>
              <c:y val="0.37226086322543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8464"/>
        <c:crosses val="autoZero"/>
        <c:crossBetween val="midCat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F1 score vs. K value</a:t>
            </a:r>
            <a:endPara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layout>
        <c:manualLayout>
          <c:xMode val="edge"/>
          <c:yMode val="edge"/>
          <c:x val="0.36682633420822397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835870516185478"/>
          <c:y val="0.17694444444444443"/>
          <c:w val="0.81841907261592306"/>
          <c:h val="0.6498920968212307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工作表1!$A$31:$A$50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工作表1!$C$52:$C$71</c:f>
              <c:numCache>
                <c:formatCode>General</c:formatCode>
                <c:ptCount val="20"/>
                <c:pt idx="0">
                  <c:v>0.96080900000000002</c:v>
                </c:pt>
                <c:pt idx="1">
                  <c:v>0.93931399999999998</c:v>
                </c:pt>
                <c:pt idx="2">
                  <c:v>0.94437300000000002</c:v>
                </c:pt>
                <c:pt idx="3">
                  <c:v>0.93979100000000004</c:v>
                </c:pt>
                <c:pt idx="4">
                  <c:v>0.94025999999999998</c:v>
                </c:pt>
                <c:pt idx="5">
                  <c:v>0.93438299999999996</c:v>
                </c:pt>
                <c:pt idx="6">
                  <c:v>0.936774</c:v>
                </c:pt>
                <c:pt idx="7">
                  <c:v>0.91863499999999998</c:v>
                </c:pt>
                <c:pt idx="8">
                  <c:v>0.92227999999999999</c:v>
                </c:pt>
                <c:pt idx="9">
                  <c:v>0.91677699999999995</c:v>
                </c:pt>
                <c:pt idx="10">
                  <c:v>0.91458600000000001</c:v>
                </c:pt>
                <c:pt idx="11">
                  <c:v>0.90787700000000005</c:v>
                </c:pt>
                <c:pt idx="12">
                  <c:v>0.91102300000000003</c:v>
                </c:pt>
                <c:pt idx="13">
                  <c:v>0.90495300000000001</c:v>
                </c:pt>
                <c:pt idx="14">
                  <c:v>0.90374299999999996</c:v>
                </c:pt>
                <c:pt idx="15">
                  <c:v>0.89878499999999995</c:v>
                </c:pt>
                <c:pt idx="16">
                  <c:v>0.89878499999999995</c:v>
                </c:pt>
                <c:pt idx="17">
                  <c:v>0.89580499999999996</c:v>
                </c:pt>
                <c:pt idx="18">
                  <c:v>0.89487899999999998</c:v>
                </c:pt>
                <c:pt idx="19">
                  <c:v>0.89608600000000005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17-4830-865C-9DF73B5C6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9868464"/>
        <c:axId val="1049862224"/>
      </c:scatterChart>
      <c:valAx>
        <c:axId val="1049868464"/>
        <c:scaling>
          <c:orientation val="minMax"/>
          <c:max val="2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K</a:t>
                </a:r>
                <a:r>
                  <a:rPr lang="zh-TW" altLang="en-US" sz="1400" dirty="0"/>
                  <a:t> </a:t>
                </a:r>
                <a:r>
                  <a:rPr lang="en-US" altLang="zh-TW" sz="1400" dirty="0"/>
                  <a:t>value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0.48050568678915123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2224"/>
        <c:crosses val="autoZero"/>
        <c:crossBetween val="midCat"/>
      </c:valAx>
      <c:valAx>
        <c:axId val="104986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F1 score</a:t>
                </a:r>
                <a:endParaRPr lang="zh-TW" altLang="en-US" sz="1400" dirty="0"/>
              </a:p>
            </c:rich>
          </c:tx>
          <c:layout>
            <c:manualLayout>
              <c:xMode val="edge"/>
              <c:yMode val="edge"/>
              <c:x val="1.6666666666666666E-2"/>
              <c:y val="0.37226086322543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9868464"/>
        <c:crosses val="autoZero"/>
        <c:crossBetween val="midCat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CB400-77BA-2249-82E1-77027155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CC5B94-E8E5-133B-C257-283C99DB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DF6383-5730-7E6B-0696-81D8CDA2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181FB-8223-5535-8B21-FBE54EC6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E669EA-A43D-D2FE-4ECB-75AB588A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78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46A54-DC4B-21B1-F6C4-2D0D07E2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D2FCA3-A2D2-AC77-0E04-EF1089E99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3754F9-0345-FAF9-9C8C-3AC7699D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416859-07B3-62B4-8A5C-2314478F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E4C74D-415A-0562-DD1C-5633D264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E1BD4E-0E68-FCF6-A74B-160138BDB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8FF7EF-1DC6-2A79-D65E-340ED904E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B9A7E2-37D4-1B37-332A-54645CE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BF4154-582C-DE89-5ACB-F3680F59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319DD6-42AD-ED81-5478-D7F5053F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8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19A19-118E-4705-7517-93958924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5775F4-CE51-78EC-C23B-DC6DB0F6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8390A-5DFF-458C-8C1D-49AA4907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A6591-0BCE-AFC6-F386-6D755FC4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AC16-7BBD-526D-8CF9-1FE59F93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01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A07C0-1CF9-B369-65DF-35FB7A19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A749E1-ED7E-B8A0-4FBD-6EE466A4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08D8A2-0AF4-7270-FB65-DA5B094B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F26FC6-4F44-75AB-C119-4C86C385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F3E72E-72FC-CE7B-D02D-483ADF78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72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57C5D-5449-C77F-116E-1BEEBEB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CF76A-4C18-5772-80ED-865E316CA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280236-9E73-2406-8263-CE8D68F4B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31E69F-C796-A563-0349-754CE2AC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B8B4BA-64A8-F1E9-7A03-929F1BFB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40C2B6-55CB-A8A2-57CB-57F8D5DD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70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0F943-A27D-6D59-7AA9-0122CF56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14365-DE51-D92A-8E3A-7EB6463F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A2CC4C-C03B-6246-03C1-184AE09C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48B4E1-D57C-F93A-2ECE-ED2CCEB48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8F1C65-ABCC-4876-C321-0F258D85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A04798-A65F-88B9-3037-A7E5BA84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7339A5-84E4-99FF-4CD1-B9FDA639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DE2897-695E-5D7A-65AD-AA709B2D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33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23732-9C4D-9E53-CD78-A9E28FBF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E2CAB8-03EF-6C78-9633-98589FA1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3331A2-6FC7-87F5-D655-AF2E0A4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3691AD-3D24-BF02-0645-962B826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2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3BA67-DE34-C39B-F209-F090D07B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C41764-73BB-EA8C-8E1B-794704AD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EEBBE0-7015-DBA9-6325-F143EEA7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77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E39C0-BA7C-3DFB-BAC8-DBDEEC29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15B004-0591-AC88-B4AE-6A125239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6A62C3-E956-91AB-18BA-41FF6502E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D163A6-C32A-2CCE-50B6-9C195FA5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6781CF-0872-74CA-33E2-65049538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BA1240-B8CA-7C00-5374-BD78812C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02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59E7E-F285-C793-9F23-A5A880B1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937F1D-F2B5-0622-205C-7917B59BB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449DCE-5EF9-60AB-897F-8D8A244F9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7FBD05-C459-E1A1-8B8B-8679B985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FA969A-7730-340B-D31F-ED70A78B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582A0F-3EFD-C14F-0E84-C9C3C4CF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7D644F-3913-A960-4937-45DB1185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10FFAF-A2D8-9FE2-0829-3FD5C515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5025C-7CFE-086B-1A62-A35538FE6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D926-104E-4264-A0BD-A1F4079A6A6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5D593-F28B-0337-B53A-A36C7E4D0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1BBBD-2AE5-8238-DE03-9D0792038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086E-9134-4C74-A7C2-FA6804D9B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08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32E83-5F36-AF69-9FD8-B3C9C76B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altLang="zh-TW" sz="5400" dirty="0"/>
              <a:t>Table of content</a:t>
            </a:r>
            <a:endParaRPr lang="zh-TW" altLang="en-US" sz="5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E1DFE5-E5BB-AD4E-A97F-D61BE18C9E6E}"/>
              </a:ext>
            </a:extLst>
          </p:cNvPr>
          <p:cNvSpPr txBox="1"/>
          <p:nvPr/>
        </p:nvSpPr>
        <p:spPr>
          <a:xfrm>
            <a:off x="3314700" y="1679576"/>
            <a:ext cx="55626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/>
              <a:t>Decision Tree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/>
              <a:t>Logistic Regression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a-DK" altLang="zh-TW" sz="2400" dirty="0"/>
              <a:t>Random Forest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a-DK" altLang="zh-TW" sz="2400" dirty="0"/>
              <a:t>Gaussian Naïve Bayes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a-DK" altLang="zh-TW" sz="2400" dirty="0"/>
              <a:t>Support Vector Machine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/>
              <a:t>K Nearest Neighbor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4331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450264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Decision Tree (only trained with system call features)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B6E5E6-2648-266B-111C-A1817A74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27" y="1707842"/>
            <a:ext cx="5384638" cy="4210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AD92F6-EC93-57B7-DA97-0258A7ED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74" y="1707842"/>
            <a:ext cx="5441922" cy="4210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57124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53795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0.861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</a:t>
            </a:r>
            <a:r>
              <a:rPr lang="en-US" altLang="zh-TW" sz="3200" dirty="0"/>
              <a:t> 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system call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55064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Combine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9074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99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Model structure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0E58C4-33FB-7240-015E-DABF8A64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728" y="1376362"/>
            <a:ext cx="6778544" cy="48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216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887432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4469047" y="6100718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5001E4-A95C-E264-A2BB-8F28A70B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84" y="1104832"/>
            <a:ext cx="6172200" cy="48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066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833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8B0217-F919-4502-1FB6-EA918C3B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83" y="1111802"/>
            <a:ext cx="7449633" cy="52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86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3926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</a:t>
            </a:r>
            <a:r>
              <a:rPr lang="en-US" altLang="zh-TW" sz="3200" dirty="0"/>
              <a:t> 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combine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65855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0736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0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Rank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954979F-103F-CE53-1E05-C3DBCA61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35638"/>
              </p:ext>
            </p:extLst>
          </p:nvPr>
        </p:nvGraphicFramePr>
        <p:xfrm>
          <a:off x="393700" y="1758315"/>
          <a:ext cx="3358452" cy="39204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8343">
                  <a:extLst>
                    <a:ext uri="{9D8B030D-6E8A-4147-A177-3AD203B41FA5}">
                      <a16:colId xmlns:a16="http://schemas.microsoft.com/office/drawing/2014/main" val="734056440"/>
                    </a:ext>
                  </a:extLst>
                </a:gridCol>
                <a:gridCol w="1656525">
                  <a:extLst>
                    <a:ext uri="{9D8B030D-6E8A-4147-A177-3AD203B41FA5}">
                      <a16:colId xmlns:a16="http://schemas.microsoft.com/office/drawing/2014/main" val="1115046130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241528575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Static</a:t>
                      </a:r>
                      <a:endParaRPr lang="zh-TW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8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Rank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Name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0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Random forest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D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7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Decision tree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53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B87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KNN (K=1)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B87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B87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99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3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Gaussian Naïve Bayes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5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Logistic regression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7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SVM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7341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97A588-20FD-0619-C053-912697F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49423"/>
              </p:ext>
            </p:extLst>
          </p:nvPr>
        </p:nvGraphicFramePr>
        <p:xfrm>
          <a:off x="4416774" y="1758315"/>
          <a:ext cx="3358452" cy="39204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8343">
                  <a:extLst>
                    <a:ext uri="{9D8B030D-6E8A-4147-A177-3AD203B41FA5}">
                      <a16:colId xmlns:a16="http://schemas.microsoft.com/office/drawing/2014/main" val="3138825495"/>
                    </a:ext>
                  </a:extLst>
                </a:gridCol>
                <a:gridCol w="1656525">
                  <a:extLst>
                    <a:ext uri="{9D8B030D-6E8A-4147-A177-3AD203B41FA5}">
                      <a16:colId xmlns:a16="http://schemas.microsoft.com/office/drawing/2014/main" val="4144581138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26670513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System call</a:t>
                      </a:r>
                      <a:endParaRPr lang="zh-TW" altLang="en-US" sz="3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32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Rank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Name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9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Decision tree</a:t>
                      </a:r>
                    </a:p>
                  </a:txBody>
                  <a:tcPr marL="9525" marR="9525" marT="9525" marB="0" anchor="ctr"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rgbClr val="FFD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9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8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B87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KNN (K=1)</a:t>
                      </a:r>
                    </a:p>
                  </a:txBody>
                  <a:tcPr marL="9525" marR="9525" marT="9525" marB="0" anchor="ctr">
                    <a:solidFill>
                      <a:srgbClr val="B87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>
                    <a:solidFill>
                      <a:srgbClr val="B87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76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Gaussian Naïve Bayes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0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0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SVM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923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86FB2A8-B122-7BF2-CD60-DBEF7BFA2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78149"/>
              </p:ext>
            </p:extLst>
          </p:nvPr>
        </p:nvGraphicFramePr>
        <p:xfrm>
          <a:off x="8439848" y="1758315"/>
          <a:ext cx="3358452" cy="39204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8343">
                  <a:extLst>
                    <a:ext uri="{9D8B030D-6E8A-4147-A177-3AD203B41FA5}">
                      <a16:colId xmlns:a16="http://schemas.microsoft.com/office/drawing/2014/main" val="3138825495"/>
                    </a:ext>
                  </a:extLst>
                </a:gridCol>
                <a:gridCol w="1656525">
                  <a:extLst>
                    <a:ext uri="{9D8B030D-6E8A-4147-A177-3AD203B41FA5}">
                      <a16:colId xmlns:a16="http://schemas.microsoft.com/office/drawing/2014/main" val="4144581138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26670513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Combine</a:t>
                      </a:r>
                      <a:endParaRPr lang="zh-TW" altLang="en-US" sz="3200" dirty="0"/>
                    </a:p>
                  </a:txBody>
                  <a:tcPr anchor="ctr"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32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Rank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Name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9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Decision tree</a:t>
                      </a:r>
                    </a:p>
                  </a:txBody>
                  <a:tcPr marL="9525" marR="9525" marT="9525" marB="0" anchor="ctr"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D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9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8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B87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KNN (K=1)</a:t>
                      </a:r>
                    </a:p>
                  </a:txBody>
                  <a:tcPr marL="9525" marR="9525" marT="9525" marB="0" anchor="ctr">
                    <a:solidFill>
                      <a:srgbClr val="B87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>
                    <a:solidFill>
                      <a:srgbClr val="B87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76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Gaussian Naïve Bayes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0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0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SVM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92380"/>
                  </a:ext>
                </a:extLst>
              </a:tr>
            </a:tbl>
          </a:graphicData>
        </a:graphic>
      </p:graphicFrame>
      <p:pic>
        <p:nvPicPr>
          <p:cNvPr id="7" name="圖片 6" descr="一張含有 圓形, 圖形, 美工圖案, 符號 的圖片&#10;&#10;自動產生的描述">
            <a:extLst>
              <a:ext uri="{FF2B5EF4-FFF2-40B4-BE49-F238E27FC236}">
                <a16:creationId xmlns:a16="http://schemas.microsoft.com/office/drawing/2014/main" id="{DA5CAA92-2B5D-5546-1A52-C84624FC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26809" y="2730844"/>
            <a:ext cx="303806" cy="303806"/>
          </a:xfrm>
          <a:prstGeom prst="rect">
            <a:avLst/>
          </a:prstGeom>
        </p:spPr>
      </p:pic>
      <p:pic>
        <p:nvPicPr>
          <p:cNvPr id="9" name="圖片 8" descr="一張含有 圓形, 圖形, 美工圖案, 卡通 的圖片&#10;&#10;自動產生的描述">
            <a:extLst>
              <a:ext uri="{FF2B5EF4-FFF2-40B4-BE49-F238E27FC236}">
                <a16:creationId xmlns:a16="http://schemas.microsoft.com/office/drawing/2014/main" id="{286A506D-F94E-4591-4A0F-562353215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29141" y="3486932"/>
            <a:ext cx="316546" cy="316546"/>
          </a:xfrm>
          <a:prstGeom prst="rect">
            <a:avLst/>
          </a:prstGeom>
        </p:spPr>
      </p:pic>
      <p:pic>
        <p:nvPicPr>
          <p:cNvPr id="11" name="圖片 10" descr="一張含有 圖形, 美工圖案, 圓形, 標誌 的圖片&#10;&#10;自動產生的描述">
            <a:extLst>
              <a:ext uri="{FF2B5EF4-FFF2-40B4-BE49-F238E27FC236}">
                <a16:creationId xmlns:a16="http://schemas.microsoft.com/office/drawing/2014/main" id="{895B5D0C-A8B7-291B-45A2-7D2D934C0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26808" y="3134229"/>
            <a:ext cx="303807" cy="303807"/>
          </a:xfrm>
          <a:prstGeom prst="rect">
            <a:avLst/>
          </a:prstGeom>
        </p:spPr>
      </p:pic>
      <p:pic>
        <p:nvPicPr>
          <p:cNvPr id="12" name="圖片 11" descr="一張含有 圓形, 圖形, 美工圖案, 符號 的圖片&#10;&#10;自動產生的描述">
            <a:extLst>
              <a:ext uri="{FF2B5EF4-FFF2-40B4-BE49-F238E27FC236}">
                <a16:creationId xmlns:a16="http://schemas.microsoft.com/office/drawing/2014/main" id="{BEBAD6B3-3D56-B333-5A2F-398EBBBD5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340696" y="2723605"/>
            <a:ext cx="303806" cy="303806"/>
          </a:xfrm>
          <a:prstGeom prst="rect">
            <a:avLst/>
          </a:prstGeom>
        </p:spPr>
      </p:pic>
      <p:pic>
        <p:nvPicPr>
          <p:cNvPr id="13" name="圖片 12" descr="一張含有 圓形, 圖形, 美工圖案, 卡通 的圖片&#10;&#10;自動產生的描述">
            <a:extLst>
              <a:ext uri="{FF2B5EF4-FFF2-40B4-BE49-F238E27FC236}">
                <a16:creationId xmlns:a16="http://schemas.microsoft.com/office/drawing/2014/main" id="{73D587B6-D106-7122-B1A3-AAA63EF9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343028" y="3479693"/>
            <a:ext cx="316546" cy="316546"/>
          </a:xfrm>
          <a:prstGeom prst="rect">
            <a:avLst/>
          </a:prstGeom>
        </p:spPr>
      </p:pic>
      <p:pic>
        <p:nvPicPr>
          <p:cNvPr id="14" name="圖片 13" descr="一張含有 圖形, 美工圖案, 圓形, 標誌 的圖片&#10;&#10;自動產生的描述">
            <a:extLst>
              <a:ext uri="{FF2B5EF4-FFF2-40B4-BE49-F238E27FC236}">
                <a16:creationId xmlns:a16="http://schemas.microsoft.com/office/drawing/2014/main" id="{EB28183C-DAF7-14AC-0675-646CC5113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340695" y="3126990"/>
            <a:ext cx="303807" cy="303807"/>
          </a:xfrm>
          <a:prstGeom prst="rect">
            <a:avLst/>
          </a:prstGeom>
        </p:spPr>
      </p:pic>
      <p:pic>
        <p:nvPicPr>
          <p:cNvPr id="15" name="圖片 14" descr="一張含有 圓形, 圖形, 美工圖案, 符號 的圖片&#10;&#10;自動產生的描述">
            <a:extLst>
              <a:ext uri="{FF2B5EF4-FFF2-40B4-BE49-F238E27FC236}">
                <a16:creationId xmlns:a16="http://schemas.microsoft.com/office/drawing/2014/main" id="{D6F1C5D9-F0D5-CFFC-A714-65F46DC90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8387534" y="2730844"/>
            <a:ext cx="303806" cy="303806"/>
          </a:xfrm>
          <a:prstGeom prst="rect">
            <a:avLst/>
          </a:prstGeom>
        </p:spPr>
      </p:pic>
      <p:pic>
        <p:nvPicPr>
          <p:cNvPr id="16" name="圖片 15" descr="一張含有 圓形, 圖形, 美工圖案, 卡通 的圖片&#10;&#10;自動產生的描述">
            <a:extLst>
              <a:ext uri="{FF2B5EF4-FFF2-40B4-BE49-F238E27FC236}">
                <a16:creationId xmlns:a16="http://schemas.microsoft.com/office/drawing/2014/main" id="{88D77103-65EA-06A4-A343-C2ADC8082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8389866" y="3486932"/>
            <a:ext cx="316546" cy="316546"/>
          </a:xfrm>
          <a:prstGeom prst="rect">
            <a:avLst/>
          </a:prstGeom>
        </p:spPr>
      </p:pic>
      <p:pic>
        <p:nvPicPr>
          <p:cNvPr id="17" name="圖片 16" descr="一張含有 圖形, 美工圖案, 圓形, 標誌 的圖片&#10;&#10;自動產生的描述">
            <a:extLst>
              <a:ext uri="{FF2B5EF4-FFF2-40B4-BE49-F238E27FC236}">
                <a16:creationId xmlns:a16="http://schemas.microsoft.com/office/drawing/2014/main" id="{0FE7C04A-0C2A-036A-5652-E118FEB5A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8387533" y="3134229"/>
            <a:ext cx="303807" cy="3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3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Decision Tree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 (only trained with system call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3AA8B6-AB70-166A-D969-13E578B8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50" y="2032208"/>
            <a:ext cx="6168494" cy="41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06291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0.958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0.973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0.973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Decision tree 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system call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668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Combine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12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4889929" y="553959"/>
            <a:ext cx="3314700" cy="599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pic>
        <p:nvPicPr>
          <p:cNvPr id="15" name="圖片 14" descr="一張含有 螢幕擷取畫面, 文字, 圖表, 正方形 的圖片&#10;&#10;自動產生的描述">
            <a:extLst>
              <a:ext uri="{FF2B5EF4-FFF2-40B4-BE49-F238E27FC236}">
                <a16:creationId xmlns:a16="http://schemas.microsoft.com/office/drawing/2014/main" id="{A89B93B0-C1FE-10F4-806E-937085C4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8" y="1707843"/>
            <a:ext cx="5380613" cy="421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F3B84D32-90FF-7242-14A7-28EC2641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32" y="1707843"/>
            <a:ext cx="5450264" cy="4210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91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926911" y="495300"/>
            <a:ext cx="433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Decision Tree: ROC curve</a:t>
            </a:r>
            <a:endParaRPr lang="zh-TW" altLang="en-US" sz="3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016815-AE90-21DE-0EAE-56D051B7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43" y="1454254"/>
            <a:ext cx="5939312" cy="3949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817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97788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398651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34911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1.00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980050" y="609600"/>
            <a:ext cx="6790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Decision tree model performance </a:t>
            </a:r>
          </a:p>
          <a:p>
            <a:r>
              <a:rPr lang="en-US" altLang="zh-TW" sz="3200" dirty="0"/>
              <a:t>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combine features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670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76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44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450264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Logistic regression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7FD16D-2D92-EFAA-9F48-F8734E8B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" y="1695794"/>
            <a:ext cx="5400898" cy="4223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A30C32-B426-EF22-22A2-05F8F54A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61" y="1695794"/>
            <a:ext cx="5458356" cy="4223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186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7511"/>
              </p:ext>
            </p:extLst>
          </p:nvPr>
        </p:nvGraphicFramePr>
        <p:xfrm>
          <a:off x="1047178" y="2437553"/>
          <a:ext cx="10097644" cy="25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2748471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2935923">
                  <a:extLst>
                    <a:ext uri="{9D8B030D-6E8A-4147-A177-3AD203B41FA5}">
                      <a16:colId xmlns:a16="http://schemas.microsoft.com/office/drawing/2014/main" val="123140101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1271451109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Class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Files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Quantity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Total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sz="2400" dirty="0"/>
                        <a:t>MalwareBazaa Files </a:t>
                      </a:r>
                    </a:p>
                    <a:p>
                      <a:pPr algn="ctr"/>
                      <a:r>
                        <a:rPr lang="fr-FR" altLang="zh-TW" sz="2400" dirty="0"/>
                        <a:t>Linux Malware Files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844</a:t>
                      </a:r>
                    </a:p>
                    <a:p>
                      <a:pPr algn="ctr"/>
                      <a:r>
                        <a:rPr lang="en-US" altLang="zh-TW" sz="2400" dirty="0"/>
                        <a:t>473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1317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System Files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1278</a:t>
                      </a:r>
                      <a:r>
                        <a:rPr lang="da-DK" altLang="zh-TW" sz="2400" dirty="0"/>
                        <a:t> ubuntu bin files </a:t>
                      </a:r>
                    </a:p>
                    <a:p>
                      <a:pPr algn="ctr"/>
                      <a:r>
                        <a:rPr lang="en-US" altLang="zh-TW" sz="2400" dirty="0"/>
                        <a:t>345</a:t>
                      </a:r>
                      <a:r>
                        <a:rPr lang="da-DK" altLang="zh-TW" sz="2400" dirty="0"/>
                        <a:t> ubuntu sbin files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1623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Total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2940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4993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4669038" y="1168400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zh-TW" sz="3200" dirty="0"/>
              <a:t>ELF collection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9525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Logistic regression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 (only trained with static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F4CCCA-FC9D-0AAC-F557-E464160F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56" y="1874460"/>
            <a:ext cx="6321281" cy="4203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508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69165"/>
              </p:ext>
            </p:extLst>
          </p:nvPr>
        </p:nvGraphicFramePr>
        <p:xfrm>
          <a:off x="1288889" y="2282613"/>
          <a:ext cx="9614219" cy="234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507153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Logistic regression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dirty="0"/>
              <a:t>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552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System call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86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450264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Logistic regression (only trained with system call features)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63F213-1FA3-6759-F72F-788E7BDC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37" y="1707841"/>
            <a:ext cx="5441923" cy="421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577E884-325E-3CCD-BA6F-2F4EBA12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1" y="1707841"/>
            <a:ext cx="5327353" cy="4165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88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Logistic regression (only trained with system call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F553E9-8BFA-BF58-FC23-7319E14D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48" y="2057608"/>
            <a:ext cx="6130297" cy="4076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879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766898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Logistic regression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dirty="0"/>
              <a:t>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system call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8100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Combine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955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4889929" y="553959"/>
            <a:ext cx="3314700" cy="599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C9CC70-12BF-AA8C-95E6-4801973D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3" y="1707842"/>
            <a:ext cx="5385356" cy="4210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218B21-D70A-40C4-281A-41C4BBE80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31" y="1707842"/>
            <a:ext cx="5442648" cy="4210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490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926911" y="495300"/>
            <a:ext cx="5169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Logistic regression: ROC curve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F780AE-77B2-1937-4B1C-668FF96A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62" y="1765508"/>
            <a:ext cx="6397675" cy="4254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970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37813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398651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34911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0.877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980050" y="609600"/>
            <a:ext cx="6790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Logistic regression model performance </a:t>
            </a:r>
          </a:p>
          <a:p>
            <a:r>
              <a:rPr lang="en-US" altLang="zh-TW" sz="3200" dirty="0"/>
              <a:t>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combine features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563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87305"/>
              </p:ext>
            </p:extLst>
          </p:nvPr>
        </p:nvGraphicFramePr>
        <p:xfrm>
          <a:off x="1469272" y="1642533"/>
          <a:ext cx="9725312" cy="357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087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5622225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Feature Type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List of Features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Static Features (8)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Number of Program Headers, Number of section headers, Section header string table index, File Size, Size of .text Section, Size of .data Section, Size of .</a:t>
                      </a:r>
                      <a:r>
                        <a:rPr lang="en-US" altLang="zh-TW" sz="2400" dirty="0" err="1"/>
                        <a:t>rodata</a:t>
                      </a:r>
                      <a:r>
                        <a:rPr lang="en-US" altLang="zh-TW" sz="2400" dirty="0"/>
                        <a:t> Section, Size of .</a:t>
                      </a:r>
                      <a:r>
                        <a:rPr lang="en-US" altLang="zh-TW" sz="2400" dirty="0" err="1"/>
                        <a:t>bss</a:t>
                      </a:r>
                      <a:r>
                        <a:rPr lang="en-US" altLang="zh-TW" sz="2400" dirty="0"/>
                        <a:t> Section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System Call Features (19)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execve</a:t>
                      </a:r>
                      <a:r>
                        <a:rPr lang="en-US" altLang="zh-TW" sz="2400" dirty="0"/>
                        <a:t>, read, close, write, connect, </a:t>
                      </a:r>
                      <a:r>
                        <a:rPr lang="en-US" altLang="zh-TW" sz="2400" dirty="0" err="1"/>
                        <a:t>chdir</a:t>
                      </a:r>
                      <a:r>
                        <a:rPr lang="en-US" altLang="zh-TW" sz="2400" dirty="0"/>
                        <a:t>, bind, unlink, dup2, dup, socket, kill, rename, pipe, accept, </a:t>
                      </a:r>
                      <a:r>
                        <a:rPr lang="en-US" altLang="zh-TW" sz="2400" dirty="0" err="1"/>
                        <a:t>creat</a:t>
                      </a:r>
                      <a:r>
                        <a:rPr lang="en-US" altLang="zh-TW" sz="2400" dirty="0"/>
                        <a:t>, fork, open, clone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4669037" y="736600"/>
            <a:ext cx="3391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Table of feature set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8968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95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22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450264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Logistic regression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55AB2D-50AE-5881-EA5B-E18FCC6A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8" y="1695794"/>
            <a:ext cx="5400899" cy="42230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A1F0E30-E778-3AB4-31A0-12FC39B7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03" y="1695794"/>
            <a:ext cx="5450264" cy="4216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689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Random forest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9A98157-1754-FF34-EA4C-93362BBE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24" y="1971037"/>
            <a:ext cx="6737945" cy="4480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438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Random forest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 </a:t>
            </a:r>
            <a:r>
              <a:rPr lang="en-US" altLang="zh-TW" sz="3200" dirty="0"/>
              <a:t>: variable importance</a:t>
            </a:r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6C20020C-FDD2-A183-6061-9001D22B4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299138"/>
              </p:ext>
            </p:extLst>
          </p:nvPr>
        </p:nvGraphicFramePr>
        <p:xfrm>
          <a:off x="2927350" y="1993900"/>
          <a:ext cx="63373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6426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13931"/>
              </p:ext>
            </p:extLst>
          </p:nvPr>
        </p:nvGraphicFramePr>
        <p:xfrm>
          <a:off x="1288889" y="2282613"/>
          <a:ext cx="9614219" cy="234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507153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Random forest 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3168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System call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70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450264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Random forest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38FB04-A6A5-A711-C266-5472E4C5F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25" y="1707841"/>
            <a:ext cx="5384639" cy="421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4859EC-2C10-AF44-C46F-7E6CEBDA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03" y="1707841"/>
            <a:ext cx="5441922" cy="4210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056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Random forest</a:t>
            </a:r>
            <a:r>
              <a:rPr lang="zh-TW" altLang="en-US" sz="3200" dirty="0"/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3B697D-AC12-0FC4-AE5D-33B14DF9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53" y="1874460"/>
            <a:ext cx="5968687" cy="3969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1380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Random forest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 </a:t>
            </a:r>
            <a:r>
              <a:rPr lang="en-US" altLang="zh-TW" sz="3200" dirty="0"/>
              <a:t>: variable importance</a:t>
            </a: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C60F9EB7-09AB-8315-BD9D-0A161E544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389620"/>
              </p:ext>
            </p:extLst>
          </p:nvPr>
        </p:nvGraphicFramePr>
        <p:xfrm>
          <a:off x="2832100" y="2031999"/>
          <a:ext cx="6754586" cy="4327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694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542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57029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0.969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Random forest  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system call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1508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Combine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1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4889929" y="553959"/>
            <a:ext cx="3314700" cy="599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2309C6-4558-A959-9EE3-603A72B2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033" y="1707841"/>
            <a:ext cx="5442648" cy="4210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93A722-BA22-64A0-4756-4FD84EE9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56" y="1707841"/>
            <a:ext cx="5385356" cy="4210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634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926911" y="495300"/>
            <a:ext cx="4664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Random forest : ROC curve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4E441-B17E-BFDB-3E7B-ACAACF4C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09" y="1545978"/>
            <a:ext cx="6651413" cy="4423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0983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150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398651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34911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980050" y="609600"/>
            <a:ext cx="6790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Logistic regression model performance </a:t>
            </a:r>
          </a:p>
          <a:p>
            <a:r>
              <a:rPr lang="en-US" altLang="zh-TW" sz="3200" dirty="0"/>
              <a:t>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combine features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2616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Random forest</a:t>
            </a:r>
            <a:r>
              <a:rPr lang="en-US" altLang="zh-TW" sz="3200" dirty="0"/>
              <a:t>: variable importance</a:t>
            </a:r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9A3A334C-870A-CD11-DE4F-20396B9CE2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045180"/>
              </p:ext>
            </p:extLst>
          </p:nvPr>
        </p:nvGraphicFramePr>
        <p:xfrm>
          <a:off x="2349962" y="1382018"/>
          <a:ext cx="7492076" cy="5171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7195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45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325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450264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Gaussian Naïve Bayes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FF3F74-091B-E347-2317-01B07A93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2" y="1695794"/>
            <a:ext cx="5392892" cy="4216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0B66A6-E5DE-B907-01E3-4F19275FD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767" y="1695794"/>
            <a:ext cx="5450265" cy="4216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60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Gaussian Naïve Bayes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C8B5C3-D9C1-911F-C0BE-A769E7C7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74" y="1874460"/>
            <a:ext cx="6779645" cy="4508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4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69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24101"/>
              </p:ext>
            </p:extLst>
          </p:nvPr>
        </p:nvGraphicFramePr>
        <p:xfrm>
          <a:off x="1288889" y="2282613"/>
          <a:ext cx="9614219" cy="234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507153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Gaussian Naïve Bayes 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1308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System call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863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887432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dirty="0"/>
              <a:t>Gaussian Naïve Bayes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C8234D-5931-7916-8475-DF669801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74" y="1707841"/>
            <a:ext cx="5441922" cy="421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D31894A-412E-066C-69DF-253FF555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9" y="1707841"/>
            <a:ext cx="5384638" cy="4210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8588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833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Gaussian Naïve Bayes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978C64-7A40-C0FF-AF4A-C1E02841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03" y="1874460"/>
            <a:ext cx="6997387" cy="4653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367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57110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0.850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Gaussian Naïve Bayes 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system call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1743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Combine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0133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4438650" y="639305"/>
            <a:ext cx="3778250" cy="599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dirty="0"/>
              <a:t>Gaussian Naïve Bayes</a:t>
            </a:r>
            <a:endParaRPr lang="en-US" altLang="zh-TW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8DF38B-41FE-DC89-435D-7E083612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7" y="1707841"/>
            <a:ext cx="5385357" cy="4210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EE080B-B47E-07D7-D536-C3494E86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11" y="1707841"/>
            <a:ext cx="5442648" cy="4210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28299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62492" y="482600"/>
            <a:ext cx="5793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Gaussian Naïve Bayes : ROC curve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D1C757-7CAB-C133-86CE-9805F5D9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40" y="1716522"/>
            <a:ext cx="6577747" cy="4374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246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38531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398651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34911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0.864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980050" y="609600"/>
            <a:ext cx="7267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Gaussian Naïve Bayes model performance </a:t>
            </a:r>
          </a:p>
          <a:p>
            <a:r>
              <a:rPr lang="en-US" altLang="zh-TW" sz="3200" dirty="0"/>
              <a:t>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combine features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3316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 Vector 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93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450264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Decision Tree (only trained with static features)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C1B7A5-8BD2-76F6-17E8-0C2B10D2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4" y="1695794"/>
            <a:ext cx="5400045" cy="42223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AA433FE-3DDE-55DA-72BB-C7F7DB797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33" y="1695794"/>
            <a:ext cx="5458355" cy="4223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8174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905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450264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SVM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11DE2C-2DA3-2491-D222-A550B9FD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0" y="1695794"/>
            <a:ext cx="5392893" cy="4216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7608832-A256-3BA7-F45D-D17DDFFF6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37" y="1695791"/>
            <a:ext cx="5450266" cy="4216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2989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SVM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26D782F-1ACE-5EC2-4979-4BF2E128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36" y="1587708"/>
            <a:ext cx="6989728" cy="4647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66224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42192"/>
              </p:ext>
            </p:extLst>
          </p:nvPr>
        </p:nvGraphicFramePr>
        <p:xfrm>
          <a:off x="1288889" y="2282613"/>
          <a:ext cx="9614219" cy="234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507153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0.675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SVM </a:t>
            </a:r>
            <a:r>
              <a:rPr lang="en-US" altLang="zh-TW" sz="3200" dirty="0"/>
              <a:t>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16684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System call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489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887432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SVM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835F63-E675-34D5-F97A-922FB182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42" y="1707841"/>
            <a:ext cx="5441923" cy="421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B908BA-4DA0-CEF1-F2F3-20DD2D3E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5" y="1707841"/>
            <a:ext cx="5384639" cy="4210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81686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833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SVM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7A8D19-DE39-7C59-0409-75A3578B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55" y="1643275"/>
            <a:ext cx="7129889" cy="4741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72703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17452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SVM</a:t>
            </a:r>
            <a:r>
              <a:rPr lang="en-US" altLang="zh-TW" sz="3200" dirty="0"/>
              <a:t> 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system call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69715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Combine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4491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5578475" y="474205"/>
            <a:ext cx="1035050" cy="599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SVM</a:t>
            </a:r>
            <a:endParaRPr lang="en-US" altLang="zh-TW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561193-B144-44A4-6F87-D43988A0C3F9}"/>
              </a:ext>
            </a:extLst>
          </p:cNvPr>
          <p:cNvSpPr txBox="1"/>
          <p:nvPr/>
        </p:nvSpPr>
        <p:spPr>
          <a:xfrm>
            <a:off x="7538484" y="6079310"/>
            <a:ext cx="311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all samples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1569794" y="6079310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F87D90-8857-3297-0458-3E6A98EB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0" y="1615967"/>
            <a:ext cx="5502852" cy="4302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13B11A-D628-99A5-542F-0BF4AE0F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07" y="1615967"/>
            <a:ext cx="5561394" cy="4302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712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13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Decision Tree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 (only trained with static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B9AADB-88A9-C0AE-6BC6-59EFF77E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41" y="2184608"/>
            <a:ext cx="5939312" cy="39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69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4771017" y="475055"/>
            <a:ext cx="2976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SVM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EF47BF-1D82-C99B-92F9-43B05F15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13" y="1290453"/>
            <a:ext cx="7658174" cy="5092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403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0215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398651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34911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980050" y="609600"/>
            <a:ext cx="6790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SVM </a:t>
            </a:r>
            <a:r>
              <a:rPr lang="en-US" altLang="zh-TW" sz="3200" dirty="0"/>
              <a:t>model performance </a:t>
            </a:r>
          </a:p>
          <a:p>
            <a:pPr algn="ctr"/>
            <a:r>
              <a:rPr lang="en-US" altLang="zh-TW" sz="3200" dirty="0"/>
              <a:t>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combine features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36199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1401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8551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F58EA70-098D-67C0-7334-CEB68884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03473"/>
              </p:ext>
            </p:extLst>
          </p:nvPr>
        </p:nvGraphicFramePr>
        <p:xfrm>
          <a:off x="589005" y="1471712"/>
          <a:ext cx="10922001" cy="4278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0667">
                  <a:extLst>
                    <a:ext uri="{9D8B030D-6E8A-4147-A177-3AD203B41FA5}">
                      <a16:colId xmlns:a16="http://schemas.microsoft.com/office/drawing/2014/main" val="1331255910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821666616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509361417"/>
                    </a:ext>
                  </a:extLst>
                </a:gridCol>
              </a:tblGrid>
              <a:tr h="8515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K=3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127171"/>
                  </a:ext>
                </a:extLst>
              </a:tr>
              <a:tr h="2848039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05046"/>
                  </a:ext>
                </a:extLst>
              </a:tr>
              <a:tr h="5461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Confusion matrix of test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965352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EF9BB7A0-8690-3307-13A5-2C7CE150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05" y="2327918"/>
            <a:ext cx="3564708" cy="2787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6FE029A-4348-2C00-4C64-84734BF83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91" y="2327918"/>
            <a:ext cx="3564708" cy="2787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805BD97-5CEA-9E5D-BA49-7490D6797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827" y="2327918"/>
            <a:ext cx="3564708" cy="278729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93569111-3CFA-956B-70BC-31BC3585AF4E}"/>
              </a:ext>
            </a:extLst>
          </p:cNvPr>
          <p:cNvSpPr txBox="1"/>
          <p:nvPr/>
        </p:nvSpPr>
        <p:spPr>
          <a:xfrm>
            <a:off x="3073400" y="300974"/>
            <a:ext cx="673735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KNN (only trained with static features)</a:t>
            </a:r>
          </a:p>
        </p:txBody>
      </p:sp>
    </p:spTree>
    <p:extLst>
      <p:ext uri="{BB962C8B-B14F-4D97-AF65-F5344CB8AC3E}">
        <p14:creationId xmlns:p14="http://schemas.microsoft.com/office/powerpoint/2010/main" val="39275066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F58EA70-098D-67C0-7334-CEB68884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9113"/>
              </p:ext>
            </p:extLst>
          </p:nvPr>
        </p:nvGraphicFramePr>
        <p:xfrm>
          <a:off x="589005" y="1471712"/>
          <a:ext cx="10922001" cy="3699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0667">
                  <a:extLst>
                    <a:ext uri="{9D8B030D-6E8A-4147-A177-3AD203B41FA5}">
                      <a16:colId xmlns:a16="http://schemas.microsoft.com/office/drawing/2014/main" val="1331255910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821666616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509361417"/>
                    </a:ext>
                  </a:extLst>
                </a:gridCol>
              </a:tblGrid>
              <a:tr h="8515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K=3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127171"/>
                  </a:ext>
                </a:extLst>
              </a:tr>
              <a:tr h="2848039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0504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97F259D5-8B0E-F7AE-349C-794857C86989}"/>
              </a:ext>
            </a:extLst>
          </p:cNvPr>
          <p:cNvSpPr txBox="1"/>
          <p:nvPr/>
        </p:nvSpPr>
        <p:spPr>
          <a:xfrm>
            <a:off x="3526628" y="254000"/>
            <a:ext cx="5138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KNN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B9B0BA-73DB-490A-ECA1-CC2ABF23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02" y="2489200"/>
            <a:ext cx="3532904" cy="2349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607A85D-586A-27E2-3ADF-7475DD6B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99" y="2489200"/>
            <a:ext cx="3532904" cy="2349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796EF18-5EFD-414A-4EE6-E1909066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489200"/>
            <a:ext cx="3532904" cy="2349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5004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57647"/>
              </p:ext>
            </p:extLst>
          </p:nvPr>
        </p:nvGraphicFramePr>
        <p:xfrm>
          <a:off x="1803238" y="1014895"/>
          <a:ext cx="74815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92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745744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052576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100008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1419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K = 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precision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recall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accuracy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# of testing ELF files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207822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Benign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486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Malicious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396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da-DK" altLang="zh-TW" sz="1800" dirty="0"/>
                        <a:t>acro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</a:t>
                      </a:r>
                      <a:r>
                        <a:rPr lang="da-DK" altLang="zh-TW" sz="1800" dirty="0"/>
                        <a:t>eighted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KNN </a:t>
            </a:r>
            <a:r>
              <a:rPr lang="en-US" altLang="zh-TW" sz="3200" dirty="0"/>
              <a:t>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sz="3200" dirty="0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E3503E55-ABAD-B981-E412-73C140516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72760"/>
              </p:ext>
            </p:extLst>
          </p:nvPr>
        </p:nvGraphicFramePr>
        <p:xfrm>
          <a:off x="1803238" y="2944190"/>
          <a:ext cx="74815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92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745744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052576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100008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K = 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precision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recall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accuracy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# of testing ELF files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Benign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486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Malicious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396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da-DK" altLang="zh-TW" sz="1800" dirty="0"/>
                        <a:t>acro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</a:t>
                      </a:r>
                      <a:r>
                        <a:rPr lang="da-DK" altLang="zh-TW" sz="1800" dirty="0"/>
                        <a:t>eighted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E66D3F93-390D-9FA2-5066-AB5F4E83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48726"/>
              </p:ext>
            </p:extLst>
          </p:nvPr>
        </p:nvGraphicFramePr>
        <p:xfrm>
          <a:off x="1803238" y="4928705"/>
          <a:ext cx="74815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92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745744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052576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100008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K = 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precision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recall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accuracy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# of testing ELF files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Benign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486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Malicious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396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da-DK" altLang="zh-TW" sz="1800" dirty="0"/>
                        <a:t>acro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</a:t>
                      </a:r>
                      <a:r>
                        <a:rPr lang="da-DK" altLang="zh-TW" sz="1800" dirty="0"/>
                        <a:t>eighted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3915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71" y="152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KNN analyzed by sandbox for static features with different k values</a:t>
            </a:r>
            <a:endParaRPr lang="zh-TW" altLang="en-US" sz="3200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10B3FC00-4E32-8C12-4D0D-5BFDA50E6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419752"/>
              </p:ext>
            </p:extLst>
          </p:nvPr>
        </p:nvGraphicFramePr>
        <p:xfrm>
          <a:off x="6496050" y="2012950"/>
          <a:ext cx="5410200" cy="347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D72F9CAD-CDBD-4187-92BE-552DC10B5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58560"/>
              </p:ext>
            </p:extLst>
          </p:nvPr>
        </p:nvGraphicFramePr>
        <p:xfrm>
          <a:off x="571501" y="2012950"/>
          <a:ext cx="5124450" cy="347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07825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System call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3885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F58EA70-098D-67C0-7334-CEB6888483B1}"/>
              </a:ext>
            </a:extLst>
          </p:cNvPr>
          <p:cNvGraphicFramePr>
            <a:graphicFrameLocks noGrp="1"/>
          </p:cNvGraphicFramePr>
          <p:nvPr/>
        </p:nvGraphicFramePr>
        <p:xfrm>
          <a:off x="589005" y="1471712"/>
          <a:ext cx="10922001" cy="4278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0667">
                  <a:extLst>
                    <a:ext uri="{9D8B030D-6E8A-4147-A177-3AD203B41FA5}">
                      <a16:colId xmlns:a16="http://schemas.microsoft.com/office/drawing/2014/main" val="1331255910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821666616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509361417"/>
                    </a:ext>
                  </a:extLst>
                </a:gridCol>
              </a:tblGrid>
              <a:tr h="8515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K=3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127171"/>
                  </a:ext>
                </a:extLst>
              </a:tr>
              <a:tr h="2848039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05046"/>
                  </a:ext>
                </a:extLst>
              </a:tr>
              <a:tr h="5461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Confusion matrix of test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96535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93569111-3CFA-956B-70BC-31BC3585AF4E}"/>
              </a:ext>
            </a:extLst>
          </p:cNvPr>
          <p:cNvSpPr txBox="1"/>
          <p:nvPr/>
        </p:nvSpPr>
        <p:spPr>
          <a:xfrm>
            <a:off x="2298700" y="300974"/>
            <a:ext cx="75946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KNN (only trained with system call features)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C207CD-88C8-7502-4B77-C100CDEF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4" y="2327918"/>
            <a:ext cx="3564708" cy="2787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912F64-11DC-B0CB-7D4C-E23461BA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55" y="2327917"/>
            <a:ext cx="3564708" cy="2787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01FE226-B6A7-53DA-C488-3490A1AF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825" y="2327917"/>
            <a:ext cx="3564709" cy="27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7262"/>
              </p:ext>
            </p:extLst>
          </p:nvPr>
        </p:nvGraphicFramePr>
        <p:xfrm>
          <a:off x="1288889" y="2282613"/>
          <a:ext cx="9614219" cy="22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0.989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0.98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0.990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Decision tree 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20845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F58EA70-098D-67C0-7334-CEB6888483B1}"/>
              </a:ext>
            </a:extLst>
          </p:cNvPr>
          <p:cNvGraphicFramePr>
            <a:graphicFrameLocks noGrp="1"/>
          </p:cNvGraphicFramePr>
          <p:nvPr/>
        </p:nvGraphicFramePr>
        <p:xfrm>
          <a:off x="589005" y="1471712"/>
          <a:ext cx="10922001" cy="3699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0667">
                  <a:extLst>
                    <a:ext uri="{9D8B030D-6E8A-4147-A177-3AD203B41FA5}">
                      <a16:colId xmlns:a16="http://schemas.microsoft.com/office/drawing/2014/main" val="1331255910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821666616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509361417"/>
                    </a:ext>
                  </a:extLst>
                </a:gridCol>
              </a:tblGrid>
              <a:tr h="8515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K=3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127171"/>
                  </a:ext>
                </a:extLst>
              </a:tr>
              <a:tr h="2848039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0504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97F259D5-8B0E-F7AE-349C-794857C86989}"/>
              </a:ext>
            </a:extLst>
          </p:cNvPr>
          <p:cNvSpPr txBox="1"/>
          <p:nvPr/>
        </p:nvSpPr>
        <p:spPr>
          <a:xfrm>
            <a:off x="3526628" y="184150"/>
            <a:ext cx="528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KNN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60630C-E98E-2649-0783-A8346B7E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489200"/>
            <a:ext cx="3532904" cy="2349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D5DAD-4443-2FC5-E261-95AD5586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99" y="2489200"/>
            <a:ext cx="3532906" cy="2349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5BD34FB-F114-7DBE-85D6-58BFE66C8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64" y="2489200"/>
            <a:ext cx="3532905" cy="2349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91655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37279"/>
              </p:ext>
            </p:extLst>
          </p:nvPr>
        </p:nvGraphicFramePr>
        <p:xfrm>
          <a:off x="1803238" y="1014895"/>
          <a:ext cx="74815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92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745744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052576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100008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1419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K = 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precision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recall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accuracy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# of testing ELF files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Benign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486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Malicious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396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da-DK" altLang="zh-TW" sz="1800" dirty="0"/>
                        <a:t>acro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</a:t>
                      </a:r>
                      <a:r>
                        <a:rPr lang="da-DK" altLang="zh-TW" sz="1800" dirty="0"/>
                        <a:t>eighted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KNN </a:t>
            </a:r>
            <a:r>
              <a:rPr lang="en-US" altLang="zh-TW" sz="3200" dirty="0"/>
              <a:t>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system call features</a:t>
            </a:r>
            <a:endParaRPr lang="zh-TW" altLang="en-US" sz="3200" dirty="0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E3503E55-ABAD-B981-E412-73C140516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74486"/>
              </p:ext>
            </p:extLst>
          </p:nvPr>
        </p:nvGraphicFramePr>
        <p:xfrm>
          <a:off x="1803238" y="2944190"/>
          <a:ext cx="74815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92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745744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052576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100008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K = 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precision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recall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accuracy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# of testing ELF files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Benign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486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Malicious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396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da-DK" altLang="zh-TW" sz="1800" dirty="0"/>
                        <a:t>acro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</a:t>
                      </a:r>
                      <a:r>
                        <a:rPr lang="da-DK" altLang="zh-TW" sz="1800" dirty="0"/>
                        <a:t>eighted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E66D3F93-390D-9FA2-5066-AB5F4E83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24328"/>
              </p:ext>
            </p:extLst>
          </p:nvPr>
        </p:nvGraphicFramePr>
        <p:xfrm>
          <a:off x="1803238" y="4928705"/>
          <a:ext cx="74815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92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745744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052576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100008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K = 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precision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recall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accuracy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# of testing ELF files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Benign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486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Malicious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396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da-DK" altLang="zh-TW" sz="1800" dirty="0"/>
                        <a:t>acro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</a:t>
                      </a:r>
                      <a:r>
                        <a:rPr lang="da-DK" altLang="zh-TW" sz="1800" dirty="0"/>
                        <a:t>eighted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440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71" y="152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KNN analyzed by sandbox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system call features </a:t>
            </a:r>
            <a:r>
              <a:rPr lang="en-US" altLang="zh-TW" sz="3200" dirty="0"/>
              <a:t>with different k values</a:t>
            </a:r>
            <a:endParaRPr lang="zh-TW" altLang="en-US" sz="3200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D6B33D3D-924D-46AB-B51C-55795E573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363236"/>
              </p:ext>
            </p:extLst>
          </p:nvPr>
        </p:nvGraphicFramePr>
        <p:xfrm>
          <a:off x="6343650" y="2006600"/>
          <a:ext cx="5626100" cy="354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2606C56C-6EB4-42FC-A878-F8EA0E32E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580944"/>
              </p:ext>
            </p:extLst>
          </p:nvPr>
        </p:nvGraphicFramePr>
        <p:xfrm>
          <a:off x="381000" y="2006600"/>
          <a:ext cx="5213350" cy="354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3563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Combine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6980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F58EA70-098D-67C0-7334-CEB6888483B1}"/>
              </a:ext>
            </a:extLst>
          </p:cNvPr>
          <p:cNvGraphicFramePr>
            <a:graphicFrameLocks noGrp="1"/>
          </p:cNvGraphicFramePr>
          <p:nvPr/>
        </p:nvGraphicFramePr>
        <p:xfrm>
          <a:off x="589005" y="1471712"/>
          <a:ext cx="10922001" cy="4278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0667">
                  <a:extLst>
                    <a:ext uri="{9D8B030D-6E8A-4147-A177-3AD203B41FA5}">
                      <a16:colId xmlns:a16="http://schemas.microsoft.com/office/drawing/2014/main" val="1331255910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821666616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509361417"/>
                    </a:ext>
                  </a:extLst>
                </a:gridCol>
              </a:tblGrid>
              <a:tr h="8515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K=3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127171"/>
                  </a:ext>
                </a:extLst>
              </a:tr>
              <a:tr h="2848039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05046"/>
                  </a:ext>
                </a:extLst>
              </a:tr>
              <a:tr h="5461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Confusion matrix of test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96535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93569111-3CFA-956B-70BC-31BC3585AF4E}"/>
              </a:ext>
            </a:extLst>
          </p:cNvPr>
          <p:cNvSpPr txBox="1"/>
          <p:nvPr/>
        </p:nvSpPr>
        <p:spPr>
          <a:xfrm>
            <a:off x="2298700" y="300974"/>
            <a:ext cx="75946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KNN (only trained with system call features)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C1C65B-598C-4B64-9830-96C02544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720" y="2327917"/>
            <a:ext cx="3564709" cy="2787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EA3147B-31DA-17AF-4977-BC3C2ECC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02" y="2327917"/>
            <a:ext cx="3564708" cy="2787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B7E0682-9CAE-00B3-9F2B-0DA00C2E7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83" y="2327917"/>
            <a:ext cx="3564709" cy="278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52970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F58EA70-098D-67C0-7334-CEB6888483B1}"/>
              </a:ext>
            </a:extLst>
          </p:cNvPr>
          <p:cNvGraphicFramePr>
            <a:graphicFrameLocks noGrp="1"/>
          </p:cNvGraphicFramePr>
          <p:nvPr/>
        </p:nvGraphicFramePr>
        <p:xfrm>
          <a:off x="589005" y="1471712"/>
          <a:ext cx="10922001" cy="3699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0667">
                  <a:extLst>
                    <a:ext uri="{9D8B030D-6E8A-4147-A177-3AD203B41FA5}">
                      <a16:colId xmlns:a16="http://schemas.microsoft.com/office/drawing/2014/main" val="1331255910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821666616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509361417"/>
                    </a:ext>
                  </a:extLst>
                </a:gridCol>
              </a:tblGrid>
              <a:tr h="8515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K=1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K=2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K=3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127171"/>
                  </a:ext>
                </a:extLst>
              </a:tr>
              <a:tr h="2848039"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0504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97F259D5-8B0E-F7AE-349C-794857C86989}"/>
              </a:ext>
            </a:extLst>
          </p:cNvPr>
          <p:cNvSpPr txBox="1"/>
          <p:nvPr/>
        </p:nvSpPr>
        <p:spPr>
          <a:xfrm>
            <a:off x="3526628" y="184150"/>
            <a:ext cx="528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KNN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562B9B-7D47-69AB-FED3-B577D325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756" y="2489200"/>
            <a:ext cx="3532906" cy="2349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FDEC-CE1F-8A26-2757-7913C247F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245" y="2489198"/>
            <a:ext cx="3532905" cy="2349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CB6655E-49F4-C0CA-FAC1-33D0E22A0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72" y="2489197"/>
            <a:ext cx="3532906" cy="23492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48068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64448"/>
              </p:ext>
            </p:extLst>
          </p:nvPr>
        </p:nvGraphicFramePr>
        <p:xfrm>
          <a:off x="1803238" y="1014895"/>
          <a:ext cx="74815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92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745744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052576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100008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1419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K = 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precision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recall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accuracy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# of testing ELF files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Benign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486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Malicious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396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da-DK" altLang="zh-TW" sz="1800" dirty="0"/>
                        <a:t>acro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</a:t>
                      </a:r>
                      <a:r>
                        <a:rPr lang="da-DK" altLang="zh-TW" sz="1800" dirty="0"/>
                        <a:t>eighted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KNN </a:t>
            </a:r>
            <a:r>
              <a:rPr lang="en-US" altLang="zh-TW" sz="3200" dirty="0"/>
              <a:t>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system call features</a:t>
            </a:r>
            <a:endParaRPr lang="zh-TW" altLang="en-US" sz="3200" dirty="0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E3503E55-ABAD-B981-E412-73C140516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95670"/>
              </p:ext>
            </p:extLst>
          </p:nvPr>
        </p:nvGraphicFramePr>
        <p:xfrm>
          <a:off x="1803238" y="2944190"/>
          <a:ext cx="74815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92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745744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052576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100008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K = 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precision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recall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accuracy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# of testing ELF files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Benign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486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Malicious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396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da-DK" altLang="zh-TW" sz="1800" dirty="0"/>
                        <a:t>acro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</a:t>
                      </a:r>
                      <a:r>
                        <a:rPr lang="da-DK" altLang="zh-TW" sz="1800" dirty="0"/>
                        <a:t>eighted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E66D3F93-390D-9FA2-5066-AB5F4E83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2811"/>
              </p:ext>
            </p:extLst>
          </p:nvPr>
        </p:nvGraphicFramePr>
        <p:xfrm>
          <a:off x="1803238" y="4928705"/>
          <a:ext cx="74815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92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745744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993584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052576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100008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K = 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precision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recall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accuracy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# of testing ELF files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Benign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486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1800" dirty="0"/>
                        <a:t>Malicious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396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</a:t>
                      </a:r>
                      <a:r>
                        <a:rPr lang="da-DK" altLang="zh-TW" sz="1800" dirty="0"/>
                        <a:t>acro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</a:t>
                      </a:r>
                      <a:r>
                        <a:rPr lang="da-DK" altLang="zh-TW" sz="1800" dirty="0"/>
                        <a:t>eighted avg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882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145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71" y="152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KNN analyzed by sandbox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system call features </a:t>
            </a:r>
            <a:r>
              <a:rPr lang="en-US" altLang="zh-TW" sz="3200" dirty="0"/>
              <a:t>with different k values</a:t>
            </a:r>
            <a:endParaRPr lang="zh-TW" altLang="en-US" sz="3200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104C441-9ECE-4477-9109-88A35FD34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514668"/>
              </p:ext>
            </p:extLst>
          </p:nvPr>
        </p:nvGraphicFramePr>
        <p:xfrm>
          <a:off x="6477000" y="2146300"/>
          <a:ext cx="5492750" cy="332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5AA677E1-F72A-43FD-B540-A1B4A97FE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810644"/>
              </p:ext>
            </p:extLst>
          </p:nvPr>
        </p:nvGraphicFramePr>
        <p:xfrm>
          <a:off x="387351" y="2146300"/>
          <a:ext cx="5327650" cy="332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4521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495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37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System call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3275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3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Model structure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5944F0-A747-3C02-D877-272424A3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84" y="1482724"/>
            <a:ext cx="7521431" cy="49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122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450264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C86DCD-B9F4-E884-97C5-F645D3D0F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5" y="1655464"/>
            <a:ext cx="10722249" cy="41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503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887432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4469047" y="6100718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4DE35F-935A-6E33-DE27-C0C21B15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60" y="1423712"/>
            <a:ext cx="5981477" cy="46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503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878926" y="190500"/>
            <a:ext cx="743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static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957DF6-5623-C1E1-3134-238763FF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06" y="1382018"/>
            <a:ext cx="7328940" cy="51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1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CC3633-95BC-D689-19E6-8703D653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71492"/>
              </p:ext>
            </p:extLst>
          </p:nvPr>
        </p:nvGraphicFramePr>
        <p:xfrm>
          <a:off x="1288889" y="2282613"/>
          <a:ext cx="9614219" cy="234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99">
                  <a:extLst>
                    <a:ext uri="{9D8B030D-6E8A-4147-A177-3AD203B41FA5}">
                      <a16:colId xmlns:a16="http://schemas.microsoft.com/office/drawing/2014/main" val="496143580"/>
                    </a:ext>
                  </a:extLst>
                </a:gridCol>
                <a:gridCol w="1415512">
                  <a:extLst>
                    <a:ext uri="{9D8B030D-6E8A-4147-A177-3AD203B41FA5}">
                      <a16:colId xmlns:a16="http://schemas.microsoft.com/office/drawing/2014/main" val="879023700"/>
                    </a:ext>
                  </a:extLst>
                </a:gridCol>
                <a:gridCol w="918050">
                  <a:extLst>
                    <a:ext uri="{9D8B030D-6E8A-4147-A177-3AD203B41FA5}">
                      <a16:colId xmlns:a16="http://schemas.microsoft.com/office/drawing/2014/main" val="3750767963"/>
                    </a:ext>
                  </a:extLst>
                </a:gridCol>
                <a:gridCol w="1265428">
                  <a:extLst>
                    <a:ext uri="{9D8B030D-6E8A-4147-A177-3AD203B41FA5}">
                      <a16:colId xmlns:a16="http://schemas.microsoft.com/office/drawing/2014/main" val="6250933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3966802"/>
                    </a:ext>
                  </a:extLst>
                </a:gridCol>
                <a:gridCol w="2741105">
                  <a:extLst>
                    <a:ext uri="{9D8B030D-6E8A-4147-A177-3AD203B41FA5}">
                      <a16:colId xmlns:a16="http://schemas.microsoft.com/office/drawing/2014/main" val="4140578386"/>
                    </a:ext>
                  </a:extLst>
                </a:gridCol>
              </a:tblGrid>
              <a:tr h="4639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precision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recall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f1-score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accuracy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# of testing ELF files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63904"/>
                  </a:ext>
                </a:extLst>
              </a:tr>
              <a:tr h="507153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Benign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6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altLang="zh-TW" sz="2400" dirty="0"/>
                        <a:t>Malicious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396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</a:t>
                      </a:r>
                      <a:r>
                        <a:rPr lang="da-DK" altLang="zh-TW" sz="2400" dirty="0"/>
                        <a:t>acro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2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r>
                        <a:rPr lang="da-DK" altLang="zh-TW" sz="2400" dirty="0"/>
                        <a:t>eighted avg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0.965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882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51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2134469" y="660400"/>
            <a:ext cx="79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 </a:t>
            </a:r>
            <a:r>
              <a:rPr lang="en-US" altLang="zh-TW" sz="3200" dirty="0"/>
              <a:t>model performance with </a:t>
            </a:r>
            <a:r>
              <a:rPr lang="en-US" altLang="zh-TW" sz="3200" dirty="0" err="1"/>
              <a:t>gini</a:t>
            </a:r>
            <a:r>
              <a:rPr lang="en-US" altLang="zh-TW" sz="3200" dirty="0"/>
              <a:t> criterion for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static features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88160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System call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30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5F6A-83C4-A68F-C0A1-DCEB430A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99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kern="1200" dirty="0">
                <a:solidFill>
                  <a:schemeClr val="tx1"/>
                </a:solidFill>
                <a:ea typeface="+mj-ea"/>
                <a:cs typeface="+mj-cs"/>
              </a:rPr>
              <a:t>Model structure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F3C8E5-C805-0D19-6838-99147043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42" y="1554162"/>
            <a:ext cx="6730916" cy="48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09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450264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295829-840A-6F9F-8C5F-95D3C7A9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4" y="1714720"/>
            <a:ext cx="10614471" cy="40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456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370868" y="215900"/>
            <a:ext cx="5887432" cy="1155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E11AF0-7ABE-66F1-A9B5-EFE555A2F9E9}"/>
              </a:ext>
            </a:extLst>
          </p:cNvPr>
          <p:cNvSpPr txBox="1"/>
          <p:nvPr/>
        </p:nvSpPr>
        <p:spPr>
          <a:xfrm>
            <a:off x="4469047" y="6100718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Confusion matrix of test samples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873A22-2F5E-D018-46F7-28B2F61C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19" y="1241494"/>
            <a:ext cx="6230759" cy="48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08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9FFD8C1-FD3E-2AD2-6FAD-EF5CF78BDF5B}"/>
              </a:ext>
            </a:extLst>
          </p:cNvPr>
          <p:cNvSpPr txBox="1"/>
          <p:nvPr/>
        </p:nvSpPr>
        <p:spPr>
          <a:xfrm>
            <a:off x="3526626" y="304800"/>
            <a:ext cx="5833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Neural network</a:t>
            </a:r>
            <a:r>
              <a:rPr lang="zh-TW" alt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altLang="zh-TW" sz="3200" kern="1200" dirty="0">
                <a:solidFill>
                  <a:schemeClr val="tx1"/>
                </a:solidFill>
                <a:ea typeface="+mj-ea"/>
                <a:cs typeface="+mj-cs"/>
              </a:rPr>
              <a:t>(only trained with system call features) </a:t>
            </a:r>
            <a:r>
              <a:rPr lang="en-US" altLang="zh-TW" sz="3200" dirty="0"/>
              <a:t>: ROC curve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A0BDC6-19F6-1594-C330-55EF8CBC7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20" y="1549620"/>
            <a:ext cx="6790559" cy="47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4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2319</Words>
  <Application>Microsoft Office PowerPoint</Application>
  <PresentationFormat>寬螢幕</PresentationFormat>
  <Paragraphs>1084</Paragraphs>
  <Slides>107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107</vt:i4>
      </vt:variant>
    </vt:vector>
  </HeadingPairs>
  <TitlesOfParts>
    <vt:vector size="111" baseType="lpstr">
      <vt:lpstr>Arial</vt:lpstr>
      <vt:lpstr>Calibri</vt:lpstr>
      <vt:lpstr>Calibri Light</vt:lpstr>
      <vt:lpstr>Office 佈景主題</vt:lpstr>
      <vt:lpstr>Table of content</vt:lpstr>
      <vt:lpstr>PowerPoint 簡報</vt:lpstr>
      <vt:lpstr>PowerPoint 簡報</vt:lpstr>
      <vt:lpstr>Decision tree</vt:lpstr>
      <vt:lpstr>Static features</vt:lpstr>
      <vt:lpstr>PowerPoint 簡報</vt:lpstr>
      <vt:lpstr>PowerPoint 簡報</vt:lpstr>
      <vt:lpstr>PowerPoint 簡報</vt:lpstr>
      <vt:lpstr>System call features</vt:lpstr>
      <vt:lpstr>PowerPoint 簡報</vt:lpstr>
      <vt:lpstr>PowerPoint 簡報</vt:lpstr>
      <vt:lpstr>PowerPoint 簡報</vt:lpstr>
      <vt:lpstr>Combine features</vt:lpstr>
      <vt:lpstr>PowerPoint 簡報</vt:lpstr>
      <vt:lpstr>PowerPoint 簡報</vt:lpstr>
      <vt:lpstr>PowerPoint 簡報</vt:lpstr>
      <vt:lpstr>Logistic regression</vt:lpstr>
      <vt:lpstr>Static features</vt:lpstr>
      <vt:lpstr>PowerPoint 簡報</vt:lpstr>
      <vt:lpstr>PowerPoint 簡報</vt:lpstr>
      <vt:lpstr>PowerPoint 簡報</vt:lpstr>
      <vt:lpstr>System call features</vt:lpstr>
      <vt:lpstr>PowerPoint 簡報</vt:lpstr>
      <vt:lpstr>PowerPoint 簡報</vt:lpstr>
      <vt:lpstr>PowerPoint 簡報</vt:lpstr>
      <vt:lpstr>Combine features</vt:lpstr>
      <vt:lpstr>PowerPoint 簡報</vt:lpstr>
      <vt:lpstr>PowerPoint 簡報</vt:lpstr>
      <vt:lpstr>PowerPoint 簡報</vt:lpstr>
      <vt:lpstr>Random forest</vt:lpstr>
      <vt:lpstr>Static features</vt:lpstr>
      <vt:lpstr>PowerPoint 簡報</vt:lpstr>
      <vt:lpstr>PowerPoint 簡報</vt:lpstr>
      <vt:lpstr>PowerPoint 簡報</vt:lpstr>
      <vt:lpstr>PowerPoint 簡報</vt:lpstr>
      <vt:lpstr>System call features</vt:lpstr>
      <vt:lpstr>PowerPoint 簡報</vt:lpstr>
      <vt:lpstr>PowerPoint 簡報</vt:lpstr>
      <vt:lpstr>PowerPoint 簡報</vt:lpstr>
      <vt:lpstr>PowerPoint 簡報</vt:lpstr>
      <vt:lpstr>Combine features</vt:lpstr>
      <vt:lpstr>PowerPoint 簡報</vt:lpstr>
      <vt:lpstr>PowerPoint 簡報</vt:lpstr>
      <vt:lpstr>PowerPoint 簡報</vt:lpstr>
      <vt:lpstr>PowerPoint 簡報</vt:lpstr>
      <vt:lpstr>Gaussian Naïve Bayes</vt:lpstr>
      <vt:lpstr>Static features</vt:lpstr>
      <vt:lpstr>PowerPoint 簡報</vt:lpstr>
      <vt:lpstr>PowerPoint 簡報</vt:lpstr>
      <vt:lpstr>PowerPoint 簡報</vt:lpstr>
      <vt:lpstr>System call features</vt:lpstr>
      <vt:lpstr>PowerPoint 簡報</vt:lpstr>
      <vt:lpstr>PowerPoint 簡報</vt:lpstr>
      <vt:lpstr>PowerPoint 簡報</vt:lpstr>
      <vt:lpstr>Combine features</vt:lpstr>
      <vt:lpstr>PowerPoint 簡報</vt:lpstr>
      <vt:lpstr>PowerPoint 簡報</vt:lpstr>
      <vt:lpstr>PowerPoint 簡報</vt:lpstr>
      <vt:lpstr>Support Vector Machine</vt:lpstr>
      <vt:lpstr>Static features</vt:lpstr>
      <vt:lpstr>PowerPoint 簡報</vt:lpstr>
      <vt:lpstr>PowerPoint 簡報</vt:lpstr>
      <vt:lpstr>PowerPoint 簡報</vt:lpstr>
      <vt:lpstr>System call features</vt:lpstr>
      <vt:lpstr>PowerPoint 簡報</vt:lpstr>
      <vt:lpstr>PowerPoint 簡報</vt:lpstr>
      <vt:lpstr>PowerPoint 簡報</vt:lpstr>
      <vt:lpstr>Combine features</vt:lpstr>
      <vt:lpstr>PowerPoint 簡報</vt:lpstr>
      <vt:lpstr>PowerPoint 簡報</vt:lpstr>
      <vt:lpstr>PowerPoint 簡報</vt:lpstr>
      <vt:lpstr>K-Nearest Neighbor</vt:lpstr>
      <vt:lpstr>Static features</vt:lpstr>
      <vt:lpstr>PowerPoint 簡報</vt:lpstr>
      <vt:lpstr>PowerPoint 簡報</vt:lpstr>
      <vt:lpstr>PowerPoint 簡報</vt:lpstr>
      <vt:lpstr>PowerPoint 簡報</vt:lpstr>
      <vt:lpstr>System call features</vt:lpstr>
      <vt:lpstr>PowerPoint 簡報</vt:lpstr>
      <vt:lpstr>PowerPoint 簡報</vt:lpstr>
      <vt:lpstr>PowerPoint 簡報</vt:lpstr>
      <vt:lpstr>PowerPoint 簡報</vt:lpstr>
      <vt:lpstr>Combine features</vt:lpstr>
      <vt:lpstr>PowerPoint 簡報</vt:lpstr>
      <vt:lpstr>PowerPoint 簡報</vt:lpstr>
      <vt:lpstr>PowerPoint 簡報</vt:lpstr>
      <vt:lpstr>PowerPoint 簡報</vt:lpstr>
      <vt:lpstr>Neural Network</vt:lpstr>
      <vt:lpstr>Static features</vt:lpstr>
      <vt:lpstr>Model structure</vt:lpstr>
      <vt:lpstr>PowerPoint 簡報</vt:lpstr>
      <vt:lpstr>PowerPoint 簡報</vt:lpstr>
      <vt:lpstr>PowerPoint 簡報</vt:lpstr>
      <vt:lpstr>PowerPoint 簡報</vt:lpstr>
      <vt:lpstr>System call features</vt:lpstr>
      <vt:lpstr>Model structure</vt:lpstr>
      <vt:lpstr>PowerPoint 簡報</vt:lpstr>
      <vt:lpstr>PowerPoint 簡報</vt:lpstr>
      <vt:lpstr>PowerPoint 簡報</vt:lpstr>
      <vt:lpstr>PowerPoint 簡報</vt:lpstr>
      <vt:lpstr>Combine features</vt:lpstr>
      <vt:lpstr>Model structure</vt:lpstr>
      <vt:lpstr>PowerPoint 簡報</vt:lpstr>
      <vt:lpstr>PowerPoint 簡報</vt:lpstr>
      <vt:lpstr>PowerPoint 簡報</vt:lpstr>
      <vt:lpstr>Conclusion</vt:lpstr>
      <vt:lpstr>Rank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育笙 黃</dc:creator>
  <cp:lastModifiedBy>育笙 黃</cp:lastModifiedBy>
  <cp:revision>4</cp:revision>
  <dcterms:created xsi:type="dcterms:W3CDTF">2023-07-09T14:45:52Z</dcterms:created>
  <dcterms:modified xsi:type="dcterms:W3CDTF">2023-07-19T07:12:39Z</dcterms:modified>
</cp:coreProperties>
</file>