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C3FCB-2961-4EA7-A3AA-AA4EC7D563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503A2B4D-FCA1-430F-A8AD-0215CAA0F45C}">
      <dgm:prSet custT="1"/>
      <dgm:spPr/>
      <dgm:t>
        <a:bodyPr/>
        <a:lstStyle/>
        <a:p>
          <a:pPr>
            <a:defRPr cap="all"/>
          </a:pPr>
          <a:r>
            <a:rPr lang="zh-TW" sz="2500" dirty="0">
              <a:solidFill>
                <a:schemeClr val="tx2"/>
              </a:solidFill>
            </a:rPr>
            <a:t>蛇最初只有頭，需躲避障礙物吃到蘋果，每</a:t>
          </a:r>
          <a:r>
            <a:rPr lang="zh-TW" altLang="en-US" sz="2500" dirty="0">
              <a:solidFill>
                <a:schemeClr val="tx2"/>
              </a:solidFill>
            </a:rPr>
            <a:t>次</a:t>
          </a:r>
          <a:r>
            <a:rPr lang="zh-TW" sz="2500" dirty="0">
              <a:solidFill>
                <a:schemeClr val="tx2"/>
              </a:solidFill>
            </a:rPr>
            <a:t>吃到蘋果時身體會</a:t>
          </a:r>
          <a:r>
            <a:rPr lang="zh-TW" altLang="en-US" sz="2500" dirty="0">
              <a:solidFill>
                <a:schemeClr val="tx2"/>
              </a:solidFill>
            </a:rPr>
            <a:t>變長，下一顆蘋果和障礙物將隨機生成至其他地方</a:t>
          </a:r>
          <a:r>
            <a:rPr lang="zh-TW" sz="2500" dirty="0">
              <a:solidFill>
                <a:schemeClr val="tx2"/>
              </a:solidFill>
            </a:rPr>
            <a:t>，成功吃到九顆蘋果即為勝利</a:t>
          </a:r>
          <a:endParaRPr lang="en-US" sz="2500" dirty="0">
            <a:solidFill>
              <a:schemeClr val="tx2"/>
            </a:solidFill>
          </a:endParaRPr>
        </a:p>
      </dgm:t>
    </dgm:pt>
    <dgm:pt modelId="{F062C6C8-363E-4264-80A4-7F74BFBC079C}" type="parTrans" cxnId="{63E37730-B092-4171-8F40-F71FFAA6B041}">
      <dgm:prSet/>
      <dgm:spPr/>
      <dgm:t>
        <a:bodyPr/>
        <a:lstStyle/>
        <a:p>
          <a:endParaRPr lang="en-US"/>
        </a:p>
      </dgm:t>
    </dgm:pt>
    <dgm:pt modelId="{33EB39CE-424B-4E60-8B1C-C4F1406BF55C}" type="sibTrans" cxnId="{63E37730-B092-4171-8F40-F71FFAA6B041}">
      <dgm:prSet/>
      <dgm:spPr/>
      <dgm:t>
        <a:bodyPr/>
        <a:lstStyle/>
        <a:p>
          <a:endParaRPr lang="en-US"/>
        </a:p>
      </dgm:t>
    </dgm:pt>
    <dgm:pt modelId="{E059B3EB-428E-4E12-B87A-6F53F40CF581}">
      <dgm:prSet custT="1"/>
      <dgm:spPr/>
      <dgm:t>
        <a:bodyPr/>
        <a:lstStyle/>
        <a:p>
          <a:pPr>
            <a:defRPr cap="all"/>
          </a:pPr>
          <a:r>
            <a:rPr lang="zh-TW" sz="2500" dirty="0">
              <a:solidFill>
                <a:schemeClr val="tx2"/>
              </a:solidFill>
            </a:rPr>
            <a:t>如遊戲過程中蛇碰到牆壁或蛇頭碰到蛇身，即為失敗，需重新開始遊戲</a:t>
          </a:r>
          <a:endParaRPr lang="en-US" sz="2500" dirty="0">
            <a:solidFill>
              <a:schemeClr val="tx2"/>
            </a:solidFill>
          </a:endParaRPr>
        </a:p>
      </dgm:t>
    </dgm:pt>
    <dgm:pt modelId="{170DE5F7-B620-46AF-B343-3B4EA47F1017}" type="parTrans" cxnId="{DF76F72A-F9D6-47F7-98C4-2CC68A25161E}">
      <dgm:prSet/>
      <dgm:spPr/>
      <dgm:t>
        <a:bodyPr/>
        <a:lstStyle/>
        <a:p>
          <a:endParaRPr lang="en-US"/>
        </a:p>
      </dgm:t>
    </dgm:pt>
    <dgm:pt modelId="{C1E570EC-ECD4-4FC5-8FEA-C519DC728C74}" type="sibTrans" cxnId="{DF76F72A-F9D6-47F7-98C4-2CC68A25161E}">
      <dgm:prSet/>
      <dgm:spPr/>
      <dgm:t>
        <a:bodyPr/>
        <a:lstStyle/>
        <a:p>
          <a:endParaRPr lang="en-US"/>
        </a:p>
      </dgm:t>
    </dgm:pt>
    <dgm:pt modelId="{A9CCE078-D51A-45C3-B9A2-CB4CA8452649}" type="pres">
      <dgm:prSet presAssocID="{880C3FCB-2961-4EA7-A3AA-AA4EC7D563FA}" presName="root" presStyleCnt="0">
        <dgm:presLayoutVars>
          <dgm:dir/>
          <dgm:resizeHandles val="exact"/>
        </dgm:presLayoutVars>
      </dgm:prSet>
      <dgm:spPr/>
    </dgm:pt>
    <dgm:pt modelId="{12C53BB2-62E2-4B62-89DB-DB24E5F03C73}" type="pres">
      <dgm:prSet presAssocID="{503A2B4D-FCA1-430F-A8AD-0215CAA0F45C}" presName="compNode" presStyleCnt="0"/>
      <dgm:spPr/>
    </dgm:pt>
    <dgm:pt modelId="{68BE82A4-EDA9-4E40-B3E4-8BAAB53CB21C}" type="pres">
      <dgm:prSet presAssocID="{503A2B4D-FCA1-430F-A8AD-0215CAA0F45C}" presName="iconBgRect" presStyleLbl="bgShp" presStyleIdx="0" presStyleCnt="2" custScaleX="92009" custScaleY="92385" custLinFactNeighborX="-29133" custLinFactNeighborY="24865"/>
      <dgm:spPr/>
    </dgm:pt>
    <dgm:pt modelId="{035A1FF6-EE4E-477E-B77F-B8F91F668ECC}" type="pres">
      <dgm:prSet presAssocID="{503A2B4D-FCA1-430F-A8AD-0215CAA0F45C}" presName="iconRect" presStyleLbl="node1" presStyleIdx="0" presStyleCnt="2" custScaleX="97798" custScaleY="97428" custLinFactNeighborX="-49076" custLinFactNeighborY="402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C621A94F-D25C-4383-B2AF-22B633A17647}" type="pres">
      <dgm:prSet presAssocID="{503A2B4D-FCA1-430F-A8AD-0215CAA0F45C}" presName="spaceRect" presStyleCnt="0"/>
      <dgm:spPr/>
    </dgm:pt>
    <dgm:pt modelId="{1CBD69BD-F380-4650-B7AF-8DE06FD759CD}" type="pres">
      <dgm:prSet presAssocID="{503A2B4D-FCA1-430F-A8AD-0215CAA0F45C}" presName="textRect" presStyleLbl="revTx" presStyleIdx="0" presStyleCnt="2" custScaleX="121765" custScaleY="108323" custLinFactNeighborX="-11615" custLinFactNeighborY="5146">
        <dgm:presLayoutVars>
          <dgm:chMax val="1"/>
          <dgm:chPref val="1"/>
        </dgm:presLayoutVars>
      </dgm:prSet>
      <dgm:spPr/>
    </dgm:pt>
    <dgm:pt modelId="{12BE0ED2-6666-4321-9E05-806E5ACB0C6D}" type="pres">
      <dgm:prSet presAssocID="{33EB39CE-424B-4E60-8B1C-C4F1406BF55C}" presName="sibTrans" presStyleCnt="0"/>
      <dgm:spPr/>
    </dgm:pt>
    <dgm:pt modelId="{3E775657-9C59-425B-9A2A-671B29B5C3BC}" type="pres">
      <dgm:prSet presAssocID="{E059B3EB-428E-4E12-B87A-6F53F40CF581}" presName="compNode" presStyleCnt="0"/>
      <dgm:spPr/>
    </dgm:pt>
    <dgm:pt modelId="{8DC23368-D34C-4FF4-8C8B-2BDBBCC7F6FF}" type="pres">
      <dgm:prSet presAssocID="{E059B3EB-428E-4E12-B87A-6F53F40CF581}" presName="iconBgRect" presStyleLbl="bgShp" presStyleIdx="1" presStyleCnt="2" custScaleX="91347" custScaleY="91663" custLinFactNeighborX="1848" custLinFactNeighborY="25272"/>
      <dgm:spPr/>
    </dgm:pt>
    <dgm:pt modelId="{3DEA40A3-9BFE-4264-A8FF-03B1FA9B62ED}" type="pres">
      <dgm:prSet presAssocID="{E059B3EB-428E-4E12-B87A-6F53F40CF581}" presName="iconRect" presStyleLbl="node1" presStyleIdx="1" presStyleCnt="2" custScaleX="101920" custScaleY="100216" custLinFactNeighborX="2685" custLinFactNeighborY="39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蛇"/>
        </a:ext>
      </dgm:extLst>
    </dgm:pt>
    <dgm:pt modelId="{331E97F7-E3B8-45FF-BFFC-732DEA1B6FED}" type="pres">
      <dgm:prSet presAssocID="{E059B3EB-428E-4E12-B87A-6F53F40CF581}" presName="spaceRect" presStyleCnt="0"/>
      <dgm:spPr/>
    </dgm:pt>
    <dgm:pt modelId="{82970833-0054-4DE5-8A8E-73226E3D19CF}" type="pres">
      <dgm:prSet presAssocID="{E059B3EB-428E-4E12-B87A-6F53F40CF581}" presName="textRect" presStyleLbl="revTx" presStyleIdx="1" presStyleCnt="2" custScaleX="107695" custLinFactNeighborX="773" custLinFactNeighborY="1067">
        <dgm:presLayoutVars>
          <dgm:chMax val="1"/>
          <dgm:chPref val="1"/>
        </dgm:presLayoutVars>
      </dgm:prSet>
      <dgm:spPr/>
    </dgm:pt>
  </dgm:ptLst>
  <dgm:cxnLst>
    <dgm:cxn modelId="{8B867401-E882-4A56-A7E8-50507381D87B}" type="presOf" srcId="{503A2B4D-FCA1-430F-A8AD-0215CAA0F45C}" destId="{1CBD69BD-F380-4650-B7AF-8DE06FD759CD}" srcOrd="0" destOrd="0" presId="urn:microsoft.com/office/officeart/2018/5/layout/IconCircleLabelList"/>
    <dgm:cxn modelId="{DF76F72A-F9D6-47F7-98C4-2CC68A25161E}" srcId="{880C3FCB-2961-4EA7-A3AA-AA4EC7D563FA}" destId="{E059B3EB-428E-4E12-B87A-6F53F40CF581}" srcOrd="1" destOrd="0" parTransId="{170DE5F7-B620-46AF-B343-3B4EA47F1017}" sibTransId="{C1E570EC-ECD4-4FC5-8FEA-C519DC728C74}"/>
    <dgm:cxn modelId="{63E37730-B092-4171-8F40-F71FFAA6B041}" srcId="{880C3FCB-2961-4EA7-A3AA-AA4EC7D563FA}" destId="{503A2B4D-FCA1-430F-A8AD-0215CAA0F45C}" srcOrd="0" destOrd="0" parTransId="{F062C6C8-363E-4264-80A4-7F74BFBC079C}" sibTransId="{33EB39CE-424B-4E60-8B1C-C4F1406BF55C}"/>
    <dgm:cxn modelId="{E4BBE771-E2B7-45FE-AC96-5FFEFF56AADF}" type="presOf" srcId="{880C3FCB-2961-4EA7-A3AA-AA4EC7D563FA}" destId="{A9CCE078-D51A-45C3-B9A2-CB4CA8452649}" srcOrd="0" destOrd="0" presId="urn:microsoft.com/office/officeart/2018/5/layout/IconCircleLabelList"/>
    <dgm:cxn modelId="{E01A5C85-0A0A-4589-A7B4-2AED0C5F3784}" type="presOf" srcId="{E059B3EB-428E-4E12-B87A-6F53F40CF581}" destId="{82970833-0054-4DE5-8A8E-73226E3D19CF}" srcOrd="0" destOrd="0" presId="urn:microsoft.com/office/officeart/2018/5/layout/IconCircleLabelList"/>
    <dgm:cxn modelId="{76CA4E29-1DAB-4CF1-9AA5-7E85A28D37A0}" type="presParOf" srcId="{A9CCE078-D51A-45C3-B9A2-CB4CA8452649}" destId="{12C53BB2-62E2-4B62-89DB-DB24E5F03C73}" srcOrd="0" destOrd="0" presId="urn:microsoft.com/office/officeart/2018/5/layout/IconCircleLabelList"/>
    <dgm:cxn modelId="{66ECBE7C-0DCB-4974-8AC7-A4AFAD0D85EA}" type="presParOf" srcId="{12C53BB2-62E2-4B62-89DB-DB24E5F03C73}" destId="{68BE82A4-EDA9-4E40-B3E4-8BAAB53CB21C}" srcOrd="0" destOrd="0" presId="urn:microsoft.com/office/officeart/2018/5/layout/IconCircleLabelList"/>
    <dgm:cxn modelId="{06F13910-DDCE-492C-A675-214AE6518AED}" type="presParOf" srcId="{12C53BB2-62E2-4B62-89DB-DB24E5F03C73}" destId="{035A1FF6-EE4E-477E-B77F-B8F91F668ECC}" srcOrd="1" destOrd="0" presId="urn:microsoft.com/office/officeart/2018/5/layout/IconCircleLabelList"/>
    <dgm:cxn modelId="{842B3FA2-2F94-4067-8B3F-7407C00DB860}" type="presParOf" srcId="{12C53BB2-62E2-4B62-89DB-DB24E5F03C73}" destId="{C621A94F-D25C-4383-B2AF-22B633A17647}" srcOrd="2" destOrd="0" presId="urn:microsoft.com/office/officeart/2018/5/layout/IconCircleLabelList"/>
    <dgm:cxn modelId="{1FB1700C-DFB1-4004-9D4C-26E1E1D1A168}" type="presParOf" srcId="{12C53BB2-62E2-4B62-89DB-DB24E5F03C73}" destId="{1CBD69BD-F380-4650-B7AF-8DE06FD759CD}" srcOrd="3" destOrd="0" presId="urn:microsoft.com/office/officeart/2018/5/layout/IconCircleLabelList"/>
    <dgm:cxn modelId="{832C3DAC-2E15-4E8D-9DC6-5CB22F1E9BA7}" type="presParOf" srcId="{A9CCE078-D51A-45C3-B9A2-CB4CA8452649}" destId="{12BE0ED2-6666-4321-9E05-806E5ACB0C6D}" srcOrd="1" destOrd="0" presId="urn:microsoft.com/office/officeart/2018/5/layout/IconCircleLabelList"/>
    <dgm:cxn modelId="{6F4A7596-6CDB-4F01-A901-78314FD2113C}" type="presParOf" srcId="{A9CCE078-D51A-45C3-B9A2-CB4CA8452649}" destId="{3E775657-9C59-425B-9A2A-671B29B5C3BC}" srcOrd="2" destOrd="0" presId="urn:microsoft.com/office/officeart/2018/5/layout/IconCircleLabelList"/>
    <dgm:cxn modelId="{951DBABC-16E9-42B6-9E62-6C7F6B3FC2BC}" type="presParOf" srcId="{3E775657-9C59-425B-9A2A-671B29B5C3BC}" destId="{8DC23368-D34C-4FF4-8C8B-2BDBBCC7F6FF}" srcOrd="0" destOrd="0" presId="urn:microsoft.com/office/officeart/2018/5/layout/IconCircleLabelList"/>
    <dgm:cxn modelId="{F8B2B194-53DE-4408-950F-9F26D67C1AC4}" type="presParOf" srcId="{3E775657-9C59-425B-9A2A-671B29B5C3BC}" destId="{3DEA40A3-9BFE-4264-A8FF-03B1FA9B62ED}" srcOrd="1" destOrd="0" presId="urn:microsoft.com/office/officeart/2018/5/layout/IconCircleLabelList"/>
    <dgm:cxn modelId="{9B2F3B1A-2597-423A-936F-8F048D6D261B}" type="presParOf" srcId="{3E775657-9C59-425B-9A2A-671B29B5C3BC}" destId="{331E97F7-E3B8-45FF-BFFC-732DEA1B6FED}" srcOrd="2" destOrd="0" presId="urn:microsoft.com/office/officeart/2018/5/layout/IconCircleLabelList"/>
    <dgm:cxn modelId="{C627AF8C-5F8F-402F-849F-04DE242CB6EE}" type="presParOf" srcId="{3E775657-9C59-425B-9A2A-671B29B5C3BC}" destId="{82970833-0054-4DE5-8A8E-73226E3D19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E82A4-EDA9-4E40-B3E4-8BAAB53CB21C}">
      <dsp:nvSpPr>
        <dsp:cNvPr id="0" name=""/>
        <dsp:cNvSpPr/>
      </dsp:nvSpPr>
      <dsp:spPr>
        <a:xfrm>
          <a:off x="1590105" y="662952"/>
          <a:ext cx="1859058" cy="18696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A1FF6-EE4E-477E-B77F-B8F91F668ECC}">
      <dsp:nvSpPr>
        <dsp:cNvPr id="0" name=""/>
        <dsp:cNvSpPr/>
      </dsp:nvSpPr>
      <dsp:spPr>
        <a:xfrm>
          <a:off x="1900969" y="990444"/>
          <a:ext cx="1205120" cy="11930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69BD-F380-4650-B7AF-8DE06FD759CD}">
      <dsp:nvSpPr>
        <dsp:cNvPr id="0" name=""/>
        <dsp:cNvSpPr/>
      </dsp:nvSpPr>
      <dsp:spPr>
        <a:xfrm>
          <a:off x="498361" y="2813763"/>
          <a:ext cx="4383539" cy="275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500" kern="1200" dirty="0">
              <a:solidFill>
                <a:schemeClr val="tx2"/>
              </a:solidFill>
            </a:rPr>
            <a:t>蛇最初只有頭，需躲避障礙物吃到蘋果，每</a:t>
          </a:r>
          <a:r>
            <a:rPr lang="zh-TW" altLang="en-US" sz="2500" kern="1200" dirty="0">
              <a:solidFill>
                <a:schemeClr val="tx2"/>
              </a:solidFill>
            </a:rPr>
            <a:t>次</a:t>
          </a:r>
          <a:r>
            <a:rPr lang="zh-TW" sz="2500" kern="1200" dirty="0">
              <a:solidFill>
                <a:schemeClr val="tx2"/>
              </a:solidFill>
            </a:rPr>
            <a:t>吃到蘋果時身體會</a:t>
          </a:r>
          <a:r>
            <a:rPr lang="zh-TW" altLang="en-US" sz="2500" kern="1200" dirty="0">
              <a:solidFill>
                <a:schemeClr val="tx2"/>
              </a:solidFill>
            </a:rPr>
            <a:t>變長，下一顆蘋果和障礙物將隨機生成至其他地方</a:t>
          </a:r>
          <a:r>
            <a:rPr lang="zh-TW" sz="2500" kern="1200" dirty="0">
              <a:solidFill>
                <a:schemeClr val="tx2"/>
              </a:solidFill>
            </a:rPr>
            <a:t>，成功吃到九顆蘋果即為勝利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498361" y="2813763"/>
        <a:ext cx="4383539" cy="2751899"/>
      </dsp:txXfrm>
    </dsp:sp>
    <dsp:sp modelId="{8DC23368-D34C-4FF4-8C8B-2BDBBCC7F6FF}">
      <dsp:nvSpPr>
        <dsp:cNvPr id="0" name=""/>
        <dsp:cNvSpPr/>
      </dsp:nvSpPr>
      <dsp:spPr>
        <a:xfrm>
          <a:off x="6989420" y="729309"/>
          <a:ext cx="1832402" cy="1845102"/>
        </a:xfrm>
        <a:prstGeom prst="ellipse">
          <a:avLst/>
        </a:prstGeom>
        <a:solidFill>
          <a:schemeClr val="accent2">
            <a:hueOff val="-3298210"/>
            <a:satOff val="-2503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40A3-9BFE-4264-A8FF-03B1FA9B62ED}">
      <dsp:nvSpPr>
        <dsp:cNvPr id="0" name=""/>
        <dsp:cNvSpPr/>
      </dsp:nvSpPr>
      <dsp:spPr>
        <a:xfrm>
          <a:off x="7260286" y="1004328"/>
          <a:ext cx="1284192" cy="1262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70833-0054-4DE5-8A8E-73226E3D19CF}">
      <dsp:nvSpPr>
        <dsp:cNvPr id="0" name=""/>
        <dsp:cNvSpPr/>
      </dsp:nvSpPr>
      <dsp:spPr>
        <a:xfrm>
          <a:off x="5957869" y="2860721"/>
          <a:ext cx="3877019" cy="2540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500" kern="1200" dirty="0">
              <a:solidFill>
                <a:schemeClr val="tx2"/>
              </a:solidFill>
            </a:rPr>
            <a:t>如遊戲過程中蛇碰到牆壁或蛇頭碰到蛇身，即為失敗，需重新開始遊戲</a:t>
          </a:r>
          <a:endParaRPr lang="en-US" sz="2500" kern="1200" dirty="0">
            <a:solidFill>
              <a:schemeClr val="tx2"/>
            </a:solidFill>
          </a:endParaRPr>
        </a:p>
      </dsp:txBody>
      <dsp:txXfrm>
        <a:off x="5957869" y="2860721"/>
        <a:ext cx="3877019" cy="254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1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3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" name="Rectangle 44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4" name="Right Triangle 45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Flowchart: Document 45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E77317-F1B6-0D67-DC8F-F2E67FAD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2954226"/>
            <a:ext cx="7109093" cy="2232199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6600" dirty="0">
                <a:solidFill>
                  <a:schemeClr val="tx2"/>
                </a:solidFill>
              </a:rPr>
              <a:t>期末專案</a:t>
            </a:r>
            <a:r>
              <a:rPr lang="en-US" altLang="zh-TW" sz="6600" dirty="0">
                <a:solidFill>
                  <a:schemeClr val="tx2"/>
                </a:solidFill>
              </a:rPr>
              <a:t>—</a:t>
            </a:r>
            <a:r>
              <a:rPr lang="zh-TW" altLang="en-US" sz="6600" dirty="0">
                <a:solidFill>
                  <a:schemeClr val="tx2"/>
                </a:solidFill>
              </a:rPr>
              <a:t>貪吃蛇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713E8-9126-0BDA-AEED-ACE3BE7E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011" y="3511418"/>
            <a:ext cx="7109094" cy="2063925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dirty="0">
                <a:solidFill>
                  <a:schemeClr val="tx2"/>
                </a:solidFill>
              </a:rPr>
              <a:t>第二組</a:t>
            </a:r>
            <a:endParaRPr lang="en-US" altLang="zh-TW" dirty="0">
              <a:solidFill>
                <a:schemeClr val="tx2"/>
              </a:solidFill>
            </a:endParaRPr>
          </a:p>
          <a:p>
            <a:pPr algn="l"/>
            <a:r>
              <a:rPr lang="zh-TW" altLang="en-US" dirty="0">
                <a:solidFill>
                  <a:schemeClr val="tx2"/>
                </a:solidFill>
              </a:rPr>
              <a:t>組長：陳妍彣</a:t>
            </a:r>
            <a:endParaRPr lang="en-US" altLang="zh-TW" dirty="0">
              <a:solidFill>
                <a:schemeClr val="tx2"/>
              </a:solidFill>
            </a:endParaRPr>
          </a:p>
          <a:p>
            <a:pPr algn="l"/>
            <a:r>
              <a:rPr lang="zh-TW" altLang="en-US" dirty="0">
                <a:solidFill>
                  <a:schemeClr val="tx2"/>
                </a:solidFill>
              </a:rPr>
              <a:t>組員：洪恩佳</a:t>
            </a:r>
            <a:r>
              <a:rPr lang="zh-TW" alt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、詹佳宜、高睿、黃育笙、</a:t>
            </a:r>
            <a:r>
              <a:rPr lang="zh-TW" altLang="en-US" dirty="0">
                <a:solidFill>
                  <a:schemeClr val="tx2"/>
                </a:solidFill>
                <a:latin typeface="arial" panose="020B0604020202020204" pitchFamily="34" charset="0"/>
              </a:rPr>
              <a:t>邱鈺証</a:t>
            </a:r>
            <a:endParaRPr lang="zh-TW" altLang="en-US" dirty="0">
              <a:solidFill>
                <a:schemeClr val="tx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AFE7C3-0FA2-3DA4-2175-BD62BB60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224" y="3924518"/>
            <a:ext cx="2180389" cy="21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內容版面配置區 46">
            <a:extLst>
              <a:ext uri="{FF2B5EF4-FFF2-40B4-BE49-F238E27FC236}">
                <a16:creationId xmlns:a16="http://schemas.microsoft.com/office/drawing/2014/main" id="{EC6859A7-BE54-4C2C-7127-975E3EE04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892" y="1611245"/>
            <a:ext cx="3702412" cy="3702412"/>
          </a:xfrm>
        </p:spPr>
      </p:pic>
    </p:spTree>
    <p:extLst>
      <p:ext uri="{BB962C8B-B14F-4D97-AF65-F5344CB8AC3E}">
        <p14:creationId xmlns:p14="http://schemas.microsoft.com/office/powerpoint/2010/main" val="263198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A55FEEA-CCD4-B522-873D-A4103D09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2" y="207348"/>
            <a:ext cx="10744186" cy="104983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>
                    <a:alpha val="80000"/>
                  </a:schemeClr>
                </a:solidFill>
              </a:rPr>
              <a:t>遊戲規則：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7" name="內容版面配置區 2">
            <a:extLst>
              <a:ext uri="{FF2B5EF4-FFF2-40B4-BE49-F238E27FC236}">
                <a16:creationId xmlns:a16="http://schemas.microsoft.com/office/drawing/2014/main" id="{328D1C6A-5295-1574-339B-D8D3810E5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435652"/>
              </p:ext>
            </p:extLst>
          </p:nvPr>
        </p:nvGraphicFramePr>
        <p:xfrm>
          <a:off x="457200" y="1055972"/>
          <a:ext cx="10723563" cy="5594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0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</a:rPr>
              <a:t>使用元件：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41" y="1403836"/>
            <a:ext cx="10729145" cy="420641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ts val="5000"/>
              </a:lnSpc>
              <a:buClrTx/>
              <a:buSzPct val="35000"/>
              <a:buNone/>
            </a:pPr>
            <a:r>
              <a:rPr lang="en-US" altLang="zh-TW" sz="4000" dirty="0">
                <a:solidFill>
                  <a:schemeClr val="tx2"/>
                </a:solidFill>
                <a:latin typeface="+mj-lt"/>
              </a:rPr>
              <a:t>Seven-segment display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+mj-lt"/>
              </a:rPr>
              <a:t>計分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pPr marL="0" indent="0" algn="ctr">
              <a:lnSpc>
                <a:spcPts val="5000"/>
              </a:lnSpc>
              <a:buClrTx/>
              <a:buSzPct val="35000"/>
              <a:buNone/>
            </a:pPr>
            <a:r>
              <a:rPr lang="en-US" altLang="zh-TW" sz="4000" dirty="0">
                <a:solidFill>
                  <a:schemeClr val="tx2"/>
                </a:solidFill>
                <a:latin typeface="+mj-lt"/>
              </a:rPr>
              <a:t>Button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+mj-lt"/>
              </a:rPr>
              <a:t>控制方向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)</a:t>
            </a:r>
            <a:endParaRPr lang="en-US" altLang="zh-TW" sz="4000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lnSpc>
                <a:spcPts val="5000"/>
              </a:lnSpc>
              <a:buClrTx/>
              <a:buSzPct val="35000"/>
              <a:buNone/>
            </a:pPr>
            <a:r>
              <a:rPr lang="en-US" altLang="zh-TW" sz="4000" dirty="0">
                <a:solidFill>
                  <a:schemeClr val="tx2"/>
                </a:solidFill>
                <a:latin typeface="+mj-lt"/>
              </a:rPr>
              <a:t>Dot matrix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+mj-lt"/>
              </a:rPr>
              <a:t>得分特效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)</a:t>
            </a:r>
            <a:endParaRPr lang="en-US" altLang="zh-TW" sz="4000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lnSpc>
                <a:spcPts val="5000"/>
              </a:lnSpc>
              <a:buClrTx/>
              <a:buSzPct val="35000"/>
              <a:buNone/>
            </a:pPr>
            <a:r>
              <a:rPr lang="en-US" altLang="zh-TW" sz="4000" dirty="0">
                <a:solidFill>
                  <a:schemeClr val="tx2"/>
                </a:solidFill>
                <a:latin typeface="+mj-lt"/>
              </a:rPr>
              <a:t>VGA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+mj-lt"/>
              </a:rPr>
              <a:t>遊戲畫面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)</a:t>
            </a:r>
            <a:endParaRPr lang="en-US" altLang="zh-TW" sz="4000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lnSpc>
                <a:spcPts val="5000"/>
              </a:lnSpc>
              <a:buClrTx/>
              <a:buSzPct val="35000"/>
              <a:buNone/>
            </a:pPr>
            <a:r>
              <a:rPr lang="en-US" altLang="zh-TW" sz="4000" dirty="0">
                <a:solidFill>
                  <a:schemeClr val="tx2"/>
                </a:solidFill>
                <a:latin typeface="+mj-lt"/>
              </a:rPr>
              <a:t>Reset button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+mj-lt"/>
              </a:rPr>
              <a:t>初始化遊戲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)</a:t>
            </a:r>
            <a:endParaRPr lang="en-US" altLang="zh-TW" sz="4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Seven-segment display</a:t>
            </a:r>
            <a:r>
              <a:rPr lang="zh-TW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16" y="1411652"/>
            <a:ext cx="10729145" cy="420641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73B0EE7-C617-8D01-051F-D434ED0F9CF2}"/>
              </a:ext>
            </a:extLst>
          </p:cNvPr>
          <p:cNvSpPr txBox="1">
            <a:spLocks/>
          </p:cNvSpPr>
          <p:nvPr/>
        </p:nvSpPr>
        <p:spPr>
          <a:xfrm>
            <a:off x="935535" y="1570658"/>
            <a:ext cx="10729145" cy="420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E1FE12-D82E-3824-25DB-DC134001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29" y="4036360"/>
            <a:ext cx="2297897" cy="229789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30415DE-B80A-E14B-1FE4-52AC04C28198}"/>
              </a:ext>
            </a:extLst>
          </p:cNvPr>
          <p:cNvSpPr txBox="1">
            <a:spLocks/>
          </p:cNvSpPr>
          <p:nvPr/>
        </p:nvSpPr>
        <p:spPr>
          <a:xfrm>
            <a:off x="901125" y="1789599"/>
            <a:ext cx="10729145" cy="4206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  <a:latin typeface="+mn-ea"/>
              </a:rPr>
              <a:t>作為計分器，初始為</a:t>
            </a:r>
            <a:r>
              <a:rPr lang="en-US" altLang="zh-TW" sz="26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TW" altLang="en-US" sz="2600" dirty="0">
                <a:solidFill>
                  <a:schemeClr val="tx2"/>
                </a:solidFill>
                <a:latin typeface="+mn-ea"/>
              </a:rPr>
              <a:t>，在蛇每吃到一顆蘋果時會增加</a:t>
            </a:r>
            <a:r>
              <a:rPr lang="en-US" altLang="zh-TW" sz="2600" dirty="0">
                <a:solidFill>
                  <a:schemeClr val="tx2"/>
                </a:solidFill>
                <a:latin typeface="+mn-ea"/>
              </a:rPr>
              <a:t>1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  <a:latin typeface="+mn-ea"/>
              </a:rPr>
              <a:t>在遊戲勝利或失敗後重新開始遊戲時會初始化為</a:t>
            </a:r>
            <a:r>
              <a:rPr lang="en-US" altLang="zh-TW" sz="2600" dirty="0">
                <a:solidFill>
                  <a:schemeClr val="tx2"/>
                </a:solidFill>
                <a:latin typeface="+mn-ea"/>
              </a:rPr>
              <a:t>0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Button</a:t>
            </a:r>
            <a:r>
              <a:rPr lang="zh-TW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41" y="1403836"/>
            <a:ext cx="10729145" cy="420641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用來操控蛇的行進方向，四個按鈕分別為左、下、上、右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FA6552-EC58-D1A6-09AF-AA270B8C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31" y="4271417"/>
            <a:ext cx="2062802" cy="20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Dot matrix</a:t>
            </a:r>
            <a:r>
              <a:rPr lang="zh-TW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54" y="733927"/>
            <a:ext cx="10729145" cy="420641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當吃到蘋果時，左邊會呈現笑臉、右邊會呈現愛心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當碰到障礙物時，左邊會呈現怒臉、右邊會呈現叉號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分數到達九分時，即為勝利，會呈現</a:t>
            </a:r>
            <a:r>
              <a:rPr lang="en-US" altLang="zh-TW" sz="2600" dirty="0">
                <a:solidFill>
                  <a:schemeClr val="tx2"/>
                </a:solidFill>
              </a:rPr>
              <a:t>win</a:t>
            </a:r>
            <a:endParaRPr lang="zh-TW" altLang="en-US" sz="2600" dirty="0">
              <a:solidFill>
                <a:schemeClr val="tx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6D3A5-31B7-9CC8-2A02-DB9F3ECC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264" y="4200658"/>
            <a:ext cx="2180827" cy="21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7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VGA</a:t>
            </a:r>
            <a:r>
              <a:rPr lang="zh-TW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13" y="209975"/>
            <a:ext cx="10729145" cy="436685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呈現遊戲主要畫面，綠色是蛇頭、白色是蛇身、紅色是蘋果、藍色是障礙物，而黃色邊框是界限，框外為出界區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將螢幕分成</a:t>
            </a:r>
            <a:r>
              <a:rPr lang="en-US" altLang="zh-TW" sz="2600" dirty="0">
                <a:solidFill>
                  <a:schemeClr val="tx2"/>
                </a:solidFill>
              </a:rPr>
              <a:t>10*10</a:t>
            </a:r>
            <a:r>
              <a:rPr lang="zh-TW" altLang="en-US" sz="2600" dirty="0">
                <a:solidFill>
                  <a:schemeClr val="tx2"/>
                </a:solidFill>
              </a:rPr>
              <a:t>的網格，一格為</a:t>
            </a:r>
            <a:r>
              <a:rPr lang="en-US" altLang="zh-TW" sz="2600" dirty="0">
                <a:solidFill>
                  <a:schemeClr val="tx2"/>
                </a:solidFill>
              </a:rPr>
              <a:t>42*42</a:t>
            </a:r>
            <a:r>
              <a:rPr lang="zh-TW" altLang="en-US" sz="2600" dirty="0">
                <a:solidFill>
                  <a:schemeClr val="tx2"/>
                </a:solidFill>
              </a:rPr>
              <a:t>像素。除邊界為牆壁外，其他位置為遊戲地圖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B20CC9-9B2D-22FC-CE3C-2BEB3A80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16" y="4310561"/>
            <a:ext cx="2690003" cy="26900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6F2C39-AFFD-8D81-3516-CB539D56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9" y="4640968"/>
            <a:ext cx="6344456" cy="19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Reset button</a:t>
            </a:r>
            <a:r>
              <a:rPr lang="zh-TW" altLang="en-US" dirty="0">
                <a:solidFill>
                  <a:schemeClr val="tx2"/>
                </a:solidFill>
              </a:rPr>
              <a:t>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54" y="733927"/>
            <a:ext cx="10729145" cy="4206410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TW" sz="1800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2"/>
                </a:solidFill>
              </a:rPr>
              <a:t>按下</a:t>
            </a:r>
            <a:r>
              <a:rPr lang="en-US" altLang="zh-TW" dirty="0">
                <a:solidFill>
                  <a:schemeClr val="tx2"/>
                </a:solidFill>
              </a:rPr>
              <a:t>reset</a:t>
            </a:r>
            <a:r>
              <a:rPr lang="zh-TW" altLang="en-US" dirty="0">
                <a:solidFill>
                  <a:schemeClr val="tx2"/>
                </a:solidFill>
              </a:rPr>
              <a:t>按鈕時：</a:t>
            </a:r>
            <a:endParaRPr lang="en-US" altLang="zh-TW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2"/>
                </a:solidFill>
              </a:rPr>
              <a:t>分數設置為</a:t>
            </a:r>
            <a:r>
              <a:rPr lang="en-US" altLang="zh-TW" dirty="0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2"/>
                </a:solidFill>
              </a:rPr>
              <a:t>蛇頭位置設置在編號</a:t>
            </a:r>
            <a:r>
              <a:rPr lang="en-US" altLang="zh-TW" dirty="0">
                <a:solidFill>
                  <a:schemeClr val="tx2"/>
                </a:solidFill>
              </a:rPr>
              <a:t>12</a:t>
            </a:r>
            <a:r>
              <a:rPr lang="zh-TW" altLang="en-US" dirty="0">
                <a:solidFill>
                  <a:schemeClr val="tx2"/>
                </a:solidFill>
              </a:rPr>
              <a:t>的位置</a:t>
            </a:r>
            <a:r>
              <a:rPr lang="en-US" altLang="zh-TW" dirty="0">
                <a:solidFill>
                  <a:schemeClr val="tx2"/>
                </a:solidFill>
              </a:rPr>
              <a:t> (</a:t>
            </a:r>
            <a:r>
              <a:rPr lang="zh-TW" altLang="en-US" dirty="0">
                <a:solidFill>
                  <a:schemeClr val="tx2"/>
                </a:solidFill>
              </a:rPr>
              <a:t> 網格左上角 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chemeClr val="tx2"/>
                </a:solidFill>
              </a:rPr>
              <a:t>將蛇身資料初始為</a:t>
            </a:r>
            <a:r>
              <a:rPr lang="en-US" altLang="zh-TW" dirty="0">
                <a:solidFill>
                  <a:schemeClr val="tx2"/>
                </a:solidFill>
              </a:rPr>
              <a:t>0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TW" sz="2600" dirty="0">
              <a:solidFill>
                <a:schemeClr val="tx2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65980D-8786-7872-F486-1F42C246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058" y="4165638"/>
            <a:ext cx="2082762" cy="20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815162-EF6D-B055-9B17-E23FDF9C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1" y="157331"/>
            <a:ext cx="10754527" cy="94266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</a:rPr>
              <a:t>分工表：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5A84B-EEA3-0368-13BB-5814585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57" y="1056047"/>
            <a:ext cx="10729145" cy="576625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endParaRPr lang="en-US" altLang="zh-TW" sz="2400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陳妍彣：障礙物設計、</a:t>
            </a:r>
            <a:r>
              <a:rPr lang="en-US" altLang="zh-TW" sz="2600" dirty="0">
                <a:solidFill>
                  <a:schemeClr val="tx2"/>
                </a:solidFill>
              </a:rPr>
              <a:t>dot matrix</a:t>
            </a:r>
            <a:r>
              <a:rPr lang="zh-TW" altLang="en-US" sz="2600" dirty="0">
                <a:solidFill>
                  <a:schemeClr val="tx2"/>
                </a:solidFill>
              </a:rPr>
              <a:t>運作邏輯設計、得分機制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洪恩佳：障礙物設計、</a:t>
            </a:r>
            <a:r>
              <a:rPr lang="en-US" altLang="zh-TW" sz="2600" dirty="0">
                <a:solidFill>
                  <a:schemeClr val="tx2"/>
                </a:solidFill>
              </a:rPr>
              <a:t>dot matrix</a:t>
            </a:r>
            <a:r>
              <a:rPr lang="zh-TW" altLang="en-US" sz="2600" dirty="0">
                <a:solidFill>
                  <a:schemeClr val="tx2"/>
                </a:solidFill>
              </a:rPr>
              <a:t>運作邏輯設計、得分機制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詹佳宜：簡報製作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高睿：障礙物與蘋果以不碰撞為前提的隨機生成</a:t>
            </a:r>
            <a:r>
              <a:rPr lang="zh-TW" altLang="en-US" sz="2600">
                <a:solidFill>
                  <a:schemeClr val="tx2"/>
                </a:solidFill>
              </a:rPr>
              <a:t>機制設計、簡報製作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黃育笙：貪食蛇移動邏輯設計、 </a:t>
            </a:r>
            <a:r>
              <a:rPr lang="en-US" altLang="zh-TW" sz="2600" dirty="0" err="1">
                <a:solidFill>
                  <a:schemeClr val="tx2"/>
                </a:solidFill>
              </a:rPr>
              <a:t>vga</a:t>
            </a:r>
            <a:r>
              <a:rPr lang="zh-TW" altLang="en-US" sz="2600" dirty="0">
                <a:solidFill>
                  <a:schemeClr val="tx2"/>
                </a:solidFill>
              </a:rPr>
              <a:t>輸出設計</a:t>
            </a:r>
            <a:endParaRPr lang="en-US" altLang="zh-TW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600" dirty="0">
                <a:solidFill>
                  <a:schemeClr val="tx2"/>
                </a:solidFill>
              </a:rPr>
              <a:t>邱鈺証：上台報告</a:t>
            </a:r>
            <a:endParaRPr lang="en-US" altLang="zh-TW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076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399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Arial</vt:lpstr>
      <vt:lpstr>Avenir Next LT Pro</vt:lpstr>
      <vt:lpstr>Posterama</vt:lpstr>
      <vt:lpstr>Wingdings</vt:lpstr>
      <vt:lpstr>SineVTI</vt:lpstr>
      <vt:lpstr>期末專案—貪吃蛇</vt:lpstr>
      <vt:lpstr>遊戲規則：</vt:lpstr>
      <vt:lpstr>使用元件：</vt:lpstr>
      <vt:lpstr>Seven-segment display：</vt:lpstr>
      <vt:lpstr>Button：</vt:lpstr>
      <vt:lpstr>Dot matrix：</vt:lpstr>
      <vt:lpstr>VGA：</vt:lpstr>
      <vt:lpstr>Reset button：</vt:lpstr>
      <vt:lpstr>分工表：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期末專案—貪吃蛇</dc:title>
  <dc:creator>佳宜 詹</dc:creator>
  <cp:lastModifiedBy>育笙 黃</cp:lastModifiedBy>
  <cp:revision>8</cp:revision>
  <dcterms:created xsi:type="dcterms:W3CDTF">2024-01-02T04:04:19Z</dcterms:created>
  <dcterms:modified xsi:type="dcterms:W3CDTF">2024-01-03T03:44:50Z</dcterms:modified>
</cp:coreProperties>
</file>