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28" r:id="rId1"/>
  </p:sldMasterIdLst>
  <p:notesMasterIdLst>
    <p:notesMasterId r:id="rId15"/>
  </p:notesMasterIdLst>
  <p:sldIdLst>
    <p:sldId id="256" r:id="rId2"/>
    <p:sldId id="257" r:id="rId3"/>
    <p:sldId id="258" r:id="rId4"/>
    <p:sldId id="259" r:id="rId5"/>
    <p:sldId id="260" r:id="rId6"/>
    <p:sldId id="263" r:id="rId7"/>
    <p:sldId id="265" r:id="rId8"/>
    <p:sldId id="264"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46" autoAdjust="0"/>
    <p:restoredTop sz="94660"/>
  </p:normalViewPr>
  <p:slideViewPr>
    <p:cSldViewPr snapToGrid="0">
      <p:cViewPr varScale="1">
        <p:scale>
          <a:sx n="108" d="100"/>
          <a:sy n="108" d="100"/>
        </p:scale>
        <p:origin x="9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C8399F-C5BA-4BAD-B2C4-2AD1B093A61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861CCE2-6271-4946-88EA-B94F1E734869}">
      <dgm:prSet/>
      <dgm:spPr/>
      <dgm:t>
        <a:bodyPr/>
        <a:lstStyle/>
        <a:p>
          <a:r>
            <a:rPr lang="en-US" b="1" dirty="0"/>
            <a:t>It combines the message-passing capabilities of hash functions with security properties.</a:t>
          </a:r>
          <a:endParaRPr lang="en-US" dirty="0"/>
        </a:p>
      </dgm:t>
    </dgm:pt>
    <dgm:pt modelId="{6811E59C-AEDC-4F31-BC62-32D9C1C803A4}" type="parTrans" cxnId="{07E1B6F0-8AF2-43BF-9BEB-474477A14BEB}">
      <dgm:prSet/>
      <dgm:spPr/>
      <dgm:t>
        <a:bodyPr/>
        <a:lstStyle/>
        <a:p>
          <a:endParaRPr lang="en-US"/>
        </a:p>
      </dgm:t>
    </dgm:pt>
    <dgm:pt modelId="{3AF745CF-F48D-40CB-8F45-A59F674CAAA8}" type="sibTrans" cxnId="{07E1B6F0-8AF2-43BF-9BEB-474477A14BEB}">
      <dgm:prSet/>
      <dgm:spPr/>
      <dgm:t>
        <a:bodyPr/>
        <a:lstStyle/>
        <a:p>
          <a:endParaRPr lang="en-US"/>
        </a:p>
      </dgm:t>
    </dgm:pt>
    <dgm:pt modelId="{0576AC57-5A41-4626-94B5-3E3A3CEBBB3A}">
      <dgm:prSet/>
      <dgm:spPr/>
      <dgm:t>
        <a:bodyPr/>
        <a:lstStyle/>
        <a:p>
          <a:r>
            <a:rPr lang="en-US" b="1" dirty="0"/>
            <a:t>It has variable levels of complexity and difficulty.</a:t>
          </a:r>
          <a:endParaRPr lang="en-US" dirty="0"/>
        </a:p>
      </dgm:t>
    </dgm:pt>
    <dgm:pt modelId="{B32B31D1-0CD6-447A-8101-BF14AC78F5E5}" type="parTrans" cxnId="{04B31365-FD9A-4277-A632-CEC1ECB19A22}">
      <dgm:prSet/>
      <dgm:spPr/>
      <dgm:t>
        <a:bodyPr/>
        <a:lstStyle/>
        <a:p>
          <a:endParaRPr lang="en-US"/>
        </a:p>
      </dgm:t>
    </dgm:pt>
    <dgm:pt modelId="{71FA10DD-B85E-47AD-A923-D46DE2C9FDE8}" type="sibTrans" cxnId="{04B31365-FD9A-4277-A632-CEC1ECB19A22}">
      <dgm:prSet/>
      <dgm:spPr/>
      <dgm:t>
        <a:bodyPr/>
        <a:lstStyle/>
        <a:p>
          <a:endParaRPr lang="en-US"/>
        </a:p>
      </dgm:t>
    </dgm:pt>
    <dgm:pt modelId="{D42B32B1-2B18-4AD8-8628-C5740C1BA54F}">
      <dgm:prSet/>
      <dgm:spPr/>
      <dgm:t>
        <a:bodyPr/>
        <a:lstStyle/>
        <a:p>
          <a:r>
            <a:rPr lang="en-US" b="1" dirty="0"/>
            <a:t>It's used for cryptocurrency, password security, and message security.</a:t>
          </a:r>
          <a:endParaRPr lang="en-US" dirty="0"/>
        </a:p>
      </dgm:t>
    </dgm:pt>
    <dgm:pt modelId="{7464E2B3-A384-4D45-9D6A-96294C8F0822}" type="parTrans" cxnId="{DF54B2F4-BFC9-47C8-AA68-F75A85BA13DF}">
      <dgm:prSet/>
      <dgm:spPr/>
      <dgm:t>
        <a:bodyPr/>
        <a:lstStyle/>
        <a:p>
          <a:endParaRPr lang="en-US"/>
        </a:p>
      </dgm:t>
    </dgm:pt>
    <dgm:pt modelId="{7DF34096-0768-4AA5-9862-E28745D2AF92}" type="sibTrans" cxnId="{DF54B2F4-BFC9-47C8-AA68-F75A85BA13DF}">
      <dgm:prSet/>
      <dgm:spPr/>
      <dgm:t>
        <a:bodyPr/>
        <a:lstStyle/>
        <a:p>
          <a:endParaRPr lang="en-US"/>
        </a:p>
      </dgm:t>
    </dgm:pt>
    <dgm:pt modelId="{79CFBC47-D40E-42BA-8F41-2DF3E4CC73DE}">
      <dgm:prSet/>
      <dgm:spPr/>
      <dgm:t>
        <a:bodyPr/>
        <a:lstStyle/>
        <a:p>
          <a:r>
            <a:rPr lang="en-US" b="1" dirty="0"/>
            <a:t>It checks the integrity of messages and authenticates information. </a:t>
          </a:r>
          <a:endParaRPr lang="en-US" dirty="0"/>
        </a:p>
      </dgm:t>
    </dgm:pt>
    <dgm:pt modelId="{7B8920D6-8623-4AA0-94F3-6D1CF6DAD10E}" type="parTrans" cxnId="{2FDC5D44-3B00-4261-A99A-E057C1191C45}">
      <dgm:prSet/>
      <dgm:spPr/>
      <dgm:t>
        <a:bodyPr/>
        <a:lstStyle/>
        <a:p>
          <a:endParaRPr lang="en-US"/>
        </a:p>
      </dgm:t>
    </dgm:pt>
    <dgm:pt modelId="{80A09279-32D5-4643-BBAD-8E4A2E1044AA}" type="sibTrans" cxnId="{2FDC5D44-3B00-4261-A99A-E057C1191C45}">
      <dgm:prSet/>
      <dgm:spPr/>
      <dgm:t>
        <a:bodyPr/>
        <a:lstStyle/>
        <a:p>
          <a:endParaRPr lang="en-US"/>
        </a:p>
      </dgm:t>
    </dgm:pt>
    <dgm:pt modelId="{61052024-177D-486E-ACF3-67998364A4B7}">
      <dgm:prSet/>
      <dgm:spPr/>
      <dgm:t>
        <a:bodyPr/>
        <a:lstStyle/>
        <a:p>
          <a:r>
            <a:rPr lang="en-US" b="1" dirty="0"/>
            <a:t>It adds security features to typical hash functions, making it more difficult to detect the contents of a message or information about recipients and senders.</a:t>
          </a:r>
          <a:endParaRPr lang="en-US" dirty="0"/>
        </a:p>
      </dgm:t>
    </dgm:pt>
    <dgm:pt modelId="{678BA629-A09F-4082-94D9-18B09455F14D}" type="parTrans" cxnId="{FDB6B135-7054-4CC1-B643-59CD788C1785}">
      <dgm:prSet/>
      <dgm:spPr/>
      <dgm:t>
        <a:bodyPr/>
        <a:lstStyle/>
        <a:p>
          <a:endParaRPr lang="en-US"/>
        </a:p>
      </dgm:t>
    </dgm:pt>
    <dgm:pt modelId="{8E7F0284-B2F1-4165-BBD9-811CAC13D093}" type="sibTrans" cxnId="{FDB6B135-7054-4CC1-B643-59CD788C1785}">
      <dgm:prSet/>
      <dgm:spPr/>
      <dgm:t>
        <a:bodyPr/>
        <a:lstStyle/>
        <a:p>
          <a:endParaRPr lang="en-US"/>
        </a:p>
      </dgm:t>
    </dgm:pt>
    <dgm:pt modelId="{BF7C8C35-D499-4EE2-9BBB-0F32C9ECA7A9}" type="pres">
      <dgm:prSet presAssocID="{D8C8399F-C5BA-4BAD-B2C4-2AD1B093A614}" presName="diagram" presStyleCnt="0">
        <dgm:presLayoutVars>
          <dgm:dir/>
          <dgm:resizeHandles val="exact"/>
        </dgm:presLayoutVars>
      </dgm:prSet>
      <dgm:spPr/>
    </dgm:pt>
    <dgm:pt modelId="{E02AC72C-09AC-473F-90BE-4B084175C663}" type="pres">
      <dgm:prSet presAssocID="{1861CCE2-6271-4946-88EA-B94F1E734869}" presName="node" presStyleLbl="node1" presStyleIdx="0" presStyleCnt="5">
        <dgm:presLayoutVars>
          <dgm:bulletEnabled val="1"/>
        </dgm:presLayoutVars>
      </dgm:prSet>
      <dgm:spPr/>
    </dgm:pt>
    <dgm:pt modelId="{BAF1ACED-1C56-456E-BE98-125B887E596D}" type="pres">
      <dgm:prSet presAssocID="{3AF745CF-F48D-40CB-8F45-A59F674CAAA8}" presName="sibTrans" presStyleCnt="0"/>
      <dgm:spPr/>
    </dgm:pt>
    <dgm:pt modelId="{F98AE811-14C5-4D9F-AE63-549935F50346}" type="pres">
      <dgm:prSet presAssocID="{0576AC57-5A41-4626-94B5-3E3A3CEBBB3A}" presName="node" presStyleLbl="node1" presStyleIdx="1" presStyleCnt="5">
        <dgm:presLayoutVars>
          <dgm:bulletEnabled val="1"/>
        </dgm:presLayoutVars>
      </dgm:prSet>
      <dgm:spPr/>
    </dgm:pt>
    <dgm:pt modelId="{27214808-8647-456E-AC7B-6C922D2AC8C8}" type="pres">
      <dgm:prSet presAssocID="{71FA10DD-B85E-47AD-A923-D46DE2C9FDE8}" presName="sibTrans" presStyleCnt="0"/>
      <dgm:spPr/>
    </dgm:pt>
    <dgm:pt modelId="{8C9A46F4-F581-428A-8EAF-122E66E4B5AE}" type="pres">
      <dgm:prSet presAssocID="{D42B32B1-2B18-4AD8-8628-C5740C1BA54F}" presName="node" presStyleLbl="node1" presStyleIdx="2" presStyleCnt="5">
        <dgm:presLayoutVars>
          <dgm:bulletEnabled val="1"/>
        </dgm:presLayoutVars>
      </dgm:prSet>
      <dgm:spPr/>
    </dgm:pt>
    <dgm:pt modelId="{C6A1A2FE-3787-44F5-B50F-4429F69CFDF8}" type="pres">
      <dgm:prSet presAssocID="{7DF34096-0768-4AA5-9862-E28745D2AF92}" presName="sibTrans" presStyleCnt="0"/>
      <dgm:spPr/>
    </dgm:pt>
    <dgm:pt modelId="{FC312CF9-231C-48AF-B8DD-21B9DAA5D97D}" type="pres">
      <dgm:prSet presAssocID="{79CFBC47-D40E-42BA-8F41-2DF3E4CC73DE}" presName="node" presStyleLbl="node1" presStyleIdx="3" presStyleCnt="5">
        <dgm:presLayoutVars>
          <dgm:bulletEnabled val="1"/>
        </dgm:presLayoutVars>
      </dgm:prSet>
      <dgm:spPr/>
    </dgm:pt>
    <dgm:pt modelId="{48B30A0B-532D-4D3A-A202-5E6F2AEFB0D2}" type="pres">
      <dgm:prSet presAssocID="{80A09279-32D5-4643-BBAD-8E4A2E1044AA}" presName="sibTrans" presStyleCnt="0"/>
      <dgm:spPr/>
    </dgm:pt>
    <dgm:pt modelId="{9BC8CEDA-4A10-4F39-9A9E-BA54C2DB0C87}" type="pres">
      <dgm:prSet presAssocID="{61052024-177D-486E-ACF3-67998364A4B7}" presName="node" presStyleLbl="node1" presStyleIdx="4" presStyleCnt="5">
        <dgm:presLayoutVars>
          <dgm:bulletEnabled val="1"/>
        </dgm:presLayoutVars>
      </dgm:prSet>
      <dgm:spPr/>
    </dgm:pt>
  </dgm:ptLst>
  <dgm:cxnLst>
    <dgm:cxn modelId="{FDB6B135-7054-4CC1-B643-59CD788C1785}" srcId="{D8C8399F-C5BA-4BAD-B2C4-2AD1B093A614}" destId="{61052024-177D-486E-ACF3-67998364A4B7}" srcOrd="4" destOrd="0" parTransId="{678BA629-A09F-4082-94D9-18B09455F14D}" sibTransId="{8E7F0284-B2F1-4165-BBD9-811CAC13D093}"/>
    <dgm:cxn modelId="{2FDC5D44-3B00-4261-A99A-E057C1191C45}" srcId="{D8C8399F-C5BA-4BAD-B2C4-2AD1B093A614}" destId="{79CFBC47-D40E-42BA-8F41-2DF3E4CC73DE}" srcOrd="3" destOrd="0" parTransId="{7B8920D6-8623-4AA0-94F3-6D1CF6DAD10E}" sibTransId="{80A09279-32D5-4643-BBAD-8E4A2E1044AA}"/>
    <dgm:cxn modelId="{04B31365-FD9A-4277-A632-CEC1ECB19A22}" srcId="{D8C8399F-C5BA-4BAD-B2C4-2AD1B093A614}" destId="{0576AC57-5A41-4626-94B5-3E3A3CEBBB3A}" srcOrd="1" destOrd="0" parTransId="{B32B31D1-0CD6-447A-8101-BF14AC78F5E5}" sibTransId="{71FA10DD-B85E-47AD-A923-D46DE2C9FDE8}"/>
    <dgm:cxn modelId="{EA0FA846-FD59-4A8B-948B-40B8ECB23F30}" type="presOf" srcId="{79CFBC47-D40E-42BA-8F41-2DF3E4CC73DE}" destId="{FC312CF9-231C-48AF-B8DD-21B9DAA5D97D}" srcOrd="0" destOrd="0" presId="urn:microsoft.com/office/officeart/2005/8/layout/default"/>
    <dgm:cxn modelId="{05A32059-2FD6-4FD7-9F25-B4B740161CD9}" type="presOf" srcId="{61052024-177D-486E-ACF3-67998364A4B7}" destId="{9BC8CEDA-4A10-4F39-9A9E-BA54C2DB0C87}" srcOrd="0" destOrd="0" presId="urn:microsoft.com/office/officeart/2005/8/layout/default"/>
    <dgm:cxn modelId="{DEE37AC7-D024-46C8-A6DD-EE73ED1CC3DF}" type="presOf" srcId="{1861CCE2-6271-4946-88EA-B94F1E734869}" destId="{E02AC72C-09AC-473F-90BE-4B084175C663}" srcOrd="0" destOrd="0" presId="urn:microsoft.com/office/officeart/2005/8/layout/default"/>
    <dgm:cxn modelId="{AEE193E3-F5ED-4899-A907-8CFA99D39B5F}" type="presOf" srcId="{D42B32B1-2B18-4AD8-8628-C5740C1BA54F}" destId="{8C9A46F4-F581-428A-8EAF-122E66E4B5AE}" srcOrd="0" destOrd="0" presId="urn:microsoft.com/office/officeart/2005/8/layout/default"/>
    <dgm:cxn modelId="{CA22E2E4-D0F3-436C-8240-A84423EC35A7}" type="presOf" srcId="{0576AC57-5A41-4626-94B5-3E3A3CEBBB3A}" destId="{F98AE811-14C5-4D9F-AE63-549935F50346}" srcOrd="0" destOrd="0" presId="urn:microsoft.com/office/officeart/2005/8/layout/default"/>
    <dgm:cxn modelId="{C62C4BF0-9DB0-4125-B04D-8B4F2945D382}" type="presOf" srcId="{D8C8399F-C5BA-4BAD-B2C4-2AD1B093A614}" destId="{BF7C8C35-D499-4EE2-9BBB-0F32C9ECA7A9}" srcOrd="0" destOrd="0" presId="urn:microsoft.com/office/officeart/2005/8/layout/default"/>
    <dgm:cxn modelId="{07E1B6F0-8AF2-43BF-9BEB-474477A14BEB}" srcId="{D8C8399F-C5BA-4BAD-B2C4-2AD1B093A614}" destId="{1861CCE2-6271-4946-88EA-B94F1E734869}" srcOrd="0" destOrd="0" parTransId="{6811E59C-AEDC-4F31-BC62-32D9C1C803A4}" sibTransId="{3AF745CF-F48D-40CB-8F45-A59F674CAAA8}"/>
    <dgm:cxn modelId="{DF54B2F4-BFC9-47C8-AA68-F75A85BA13DF}" srcId="{D8C8399F-C5BA-4BAD-B2C4-2AD1B093A614}" destId="{D42B32B1-2B18-4AD8-8628-C5740C1BA54F}" srcOrd="2" destOrd="0" parTransId="{7464E2B3-A384-4D45-9D6A-96294C8F0822}" sibTransId="{7DF34096-0768-4AA5-9862-E28745D2AF92}"/>
    <dgm:cxn modelId="{BD36EE86-A82A-49C8-9F0E-022A4994EB32}" type="presParOf" srcId="{BF7C8C35-D499-4EE2-9BBB-0F32C9ECA7A9}" destId="{E02AC72C-09AC-473F-90BE-4B084175C663}" srcOrd="0" destOrd="0" presId="urn:microsoft.com/office/officeart/2005/8/layout/default"/>
    <dgm:cxn modelId="{6805399F-5940-4815-9A61-EB945E95CA20}" type="presParOf" srcId="{BF7C8C35-D499-4EE2-9BBB-0F32C9ECA7A9}" destId="{BAF1ACED-1C56-456E-BE98-125B887E596D}" srcOrd="1" destOrd="0" presId="urn:microsoft.com/office/officeart/2005/8/layout/default"/>
    <dgm:cxn modelId="{768678DC-EBEE-45BD-9DC3-1E48B1935198}" type="presParOf" srcId="{BF7C8C35-D499-4EE2-9BBB-0F32C9ECA7A9}" destId="{F98AE811-14C5-4D9F-AE63-549935F50346}" srcOrd="2" destOrd="0" presId="urn:microsoft.com/office/officeart/2005/8/layout/default"/>
    <dgm:cxn modelId="{E3CB22BB-47EE-4892-A749-7E7BFEE0CB7A}" type="presParOf" srcId="{BF7C8C35-D499-4EE2-9BBB-0F32C9ECA7A9}" destId="{27214808-8647-456E-AC7B-6C922D2AC8C8}" srcOrd="3" destOrd="0" presId="urn:microsoft.com/office/officeart/2005/8/layout/default"/>
    <dgm:cxn modelId="{BF733CD1-7F52-441E-BB9D-2599595677C5}" type="presParOf" srcId="{BF7C8C35-D499-4EE2-9BBB-0F32C9ECA7A9}" destId="{8C9A46F4-F581-428A-8EAF-122E66E4B5AE}" srcOrd="4" destOrd="0" presId="urn:microsoft.com/office/officeart/2005/8/layout/default"/>
    <dgm:cxn modelId="{4092FE0D-1E08-4CDF-9A13-7FD0BB23C10D}" type="presParOf" srcId="{BF7C8C35-D499-4EE2-9BBB-0F32C9ECA7A9}" destId="{C6A1A2FE-3787-44F5-B50F-4429F69CFDF8}" srcOrd="5" destOrd="0" presId="urn:microsoft.com/office/officeart/2005/8/layout/default"/>
    <dgm:cxn modelId="{ED5A5D4F-0BCC-4081-9969-40CD944E7C31}" type="presParOf" srcId="{BF7C8C35-D499-4EE2-9BBB-0F32C9ECA7A9}" destId="{FC312CF9-231C-48AF-B8DD-21B9DAA5D97D}" srcOrd="6" destOrd="0" presId="urn:microsoft.com/office/officeart/2005/8/layout/default"/>
    <dgm:cxn modelId="{1E375AF2-298C-4C2E-8512-CAD1C218A617}" type="presParOf" srcId="{BF7C8C35-D499-4EE2-9BBB-0F32C9ECA7A9}" destId="{48B30A0B-532D-4D3A-A202-5E6F2AEFB0D2}" srcOrd="7" destOrd="0" presId="urn:microsoft.com/office/officeart/2005/8/layout/default"/>
    <dgm:cxn modelId="{48D1BA66-845A-437D-8AFA-3B7964372C57}" type="presParOf" srcId="{BF7C8C35-D499-4EE2-9BBB-0F32C9ECA7A9}" destId="{9BC8CEDA-4A10-4F39-9A9E-BA54C2DB0C87}"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88D818-709D-4A3D-BDE2-1DA27887CB6F}" type="doc">
      <dgm:prSet loTypeId="urn:microsoft.com/office/officeart/2016/7/layout/LinearArrowProcessNumbered" loCatId="process" qsTypeId="urn:microsoft.com/office/officeart/2005/8/quickstyle/simple2" qsCatId="simple" csTypeId="urn:microsoft.com/office/officeart/2005/8/colors/colorful2" csCatId="colorful" phldr="1"/>
      <dgm:spPr/>
      <dgm:t>
        <a:bodyPr/>
        <a:lstStyle/>
        <a:p>
          <a:endParaRPr lang="en-US"/>
        </a:p>
      </dgm:t>
    </dgm:pt>
    <dgm:pt modelId="{B55FF5C4-47E2-48B2-BBE4-654DDEA8D081}">
      <dgm:prSet/>
      <dgm:spPr/>
      <dgm:t>
        <a:bodyPr/>
        <a:lstStyle/>
        <a:p>
          <a:r>
            <a:rPr lang="en-US" b="1" dirty="0"/>
            <a:t>Use the algorithm defined at the beginning of this subsection to calculate the unencrypted hash code G.</a:t>
          </a:r>
          <a:endParaRPr lang="en-US" dirty="0"/>
        </a:p>
      </dgm:t>
    </dgm:pt>
    <dgm:pt modelId="{393A16C6-501B-4F8D-8103-5C107124CAC7}" type="parTrans" cxnId="{B4FCD5E1-1950-4610-8AA2-C028C097C94E}">
      <dgm:prSet/>
      <dgm:spPr/>
      <dgm:t>
        <a:bodyPr/>
        <a:lstStyle/>
        <a:p>
          <a:endParaRPr lang="en-US"/>
        </a:p>
      </dgm:t>
    </dgm:pt>
    <dgm:pt modelId="{EE97061D-6726-4BCD-8B95-6C35B881B13D}" type="sibTrans" cxnId="{B4FCD5E1-1950-4610-8AA2-C028C097C94E}">
      <dgm:prSet phldrT="1" phldr="0"/>
      <dgm:spPr/>
      <dgm:t>
        <a:bodyPr/>
        <a:lstStyle/>
        <a:p>
          <a:r>
            <a:rPr lang="en-US"/>
            <a:t>1</a:t>
          </a:r>
        </a:p>
      </dgm:t>
    </dgm:pt>
    <dgm:pt modelId="{F50094DF-792C-4F30-9D9B-42EBD38E4233}">
      <dgm:prSet/>
      <dgm:spPr/>
      <dgm:t>
        <a:bodyPr/>
        <a:lstStyle/>
        <a:p>
          <a:r>
            <a:rPr lang="en-US" b="1" dirty="0"/>
            <a:t>Construct any desired message in the form of</a:t>
          </a:r>
        </a:p>
        <a:p>
          <a:r>
            <a:rPr lang="en-US" b="1" dirty="0"/>
            <a:t>Q1, Q2 … QN-2.</a:t>
          </a:r>
          <a:endParaRPr lang="en-US" dirty="0"/>
        </a:p>
      </dgm:t>
    </dgm:pt>
    <dgm:pt modelId="{E94A8DD9-6CB3-4DF7-9DB8-FFB2C4B0C3F3}" type="parTrans" cxnId="{FC309A43-96D0-4687-8C7E-1DB149844408}">
      <dgm:prSet/>
      <dgm:spPr/>
      <dgm:t>
        <a:bodyPr/>
        <a:lstStyle/>
        <a:p>
          <a:endParaRPr lang="en-US"/>
        </a:p>
      </dgm:t>
    </dgm:pt>
    <dgm:pt modelId="{765A166B-C40F-48F2-97E9-7D73CD569239}" type="sibTrans" cxnId="{FC309A43-96D0-4687-8C7E-1DB149844408}">
      <dgm:prSet phldrT="2" phldr="0"/>
      <dgm:spPr/>
      <dgm:t>
        <a:bodyPr/>
        <a:lstStyle/>
        <a:p>
          <a:r>
            <a:rPr lang="en-US"/>
            <a:t>2</a:t>
          </a:r>
        </a:p>
      </dgm:t>
    </dgm:pt>
    <dgm:pt modelId="{DAFFB1EC-D2B5-4A44-9B76-74E7F3DE33DD}">
      <dgm:prSet/>
      <dgm:spPr/>
      <dgm:t>
        <a:bodyPr/>
        <a:lstStyle/>
        <a:p>
          <a:r>
            <a:rPr lang="en-US" b="1" dirty="0"/>
            <a:t>Compute </a:t>
          </a:r>
        </a:p>
        <a:p>
          <a:r>
            <a:rPr lang="en-US" b="1" dirty="0"/>
            <a:t>Hi = E(Qi, Hi - 1) for 1 … </a:t>
          </a:r>
          <a:r>
            <a:rPr lang="en-US" b="1" dirty="0" err="1"/>
            <a:t>i</a:t>
          </a:r>
          <a:r>
            <a:rPr lang="en-US" b="1" dirty="0"/>
            <a:t> … (N – 2).</a:t>
          </a:r>
          <a:endParaRPr lang="en-US" dirty="0"/>
        </a:p>
      </dgm:t>
    </dgm:pt>
    <dgm:pt modelId="{C2654F57-1DC8-478B-84E8-D959BC732751}" type="parTrans" cxnId="{0F34DD12-F83D-40D6-9DBE-6804BC16B9F9}">
      <dgm:prSet/>
      <dgm:spPr/>
      <dgm:t>
        <a:bodyPr/>
        <a:lstStyle/>
        <a:p>
          <a:endParaRPr lang="en-US"/>
        </a:p>
      </dgm:t>
    </dgm:pt>
    <dgm:pt modelId="{BA8B4548-F4A9-463F-8175-D46F50BB9D9E}" type="sibTrans" cxnId="{0F34DD12-F83D-40D6-9DBE-6804BC16B9F9}">
      <dgm:prSet phldrT="3" phldr="0"/>
      <dgm:spPr/>
      <dgm:t>
        <a:bodyPr/>
        <a:lstStyle/>
        <a:p>
          <a:r>
            <a:rPr lang="en-US"/>
            <a:t>3</a:t>
          </a:r>
        </a:p>
      </dgm:t>
    </dgm:pt>
    <dgm:pt modelId="{BA0EED44-531E-4D3B-A587-030DF011BC1B}">
      <dgm:prSet/>
      <dgm:spPr/>
      <dgm:t>
        <a:bodyPr/>
        <a:lstStyle/>
        <a:p>
          <a:r>
            <a:rPr lang="en-US" b="1" dirty="0"/>
            <a:t>Generate 2^(m/2) random blocks. for each block X, compute E(X, HN - 2). Generate an additional 2^(m/2) random blocks; for each block Y, compute D(Y, G), where D is the decryption function corresponding to E.</a:t>
          </a:r>
          <a:endParaRPr lang="en-US" dirty="0"/>
        </a:p>
      </dgm:t>
    </dgm:pt>
    <dgm:pt modelId="{4DFC6B54-1586-45DE-9ED7-5F33389CC136}" type="parTrans" cxnId="{19039C58-0574-4DF4-8B45-B3FD7EB9EBBB}">
      <dgm:prSet/>
      <dgm:spPr/>
      <dgm:t>
        <a:bodyPr/>
        <a:lstStyle/>
        <a:p>
          <a:endParaRPr lang="en-US"/>
        </a:p>
      </dgm:t>
    </dgm:pt>
    <dgm:pt modelId="{85692E61-953D-49C0-8BA5-C553C625796E}" type="sibTrans" cxnId="{19039C58-0574-4DF4-8B45-B3FD7EB9EBBB}">
      <dgm:prSet phldrT="4" phldr="0"/>
      <dgm:spPr/>
      <dgm:t>
        <a:bodyPr/>
        <a:lstStyle/>
        <a:p>
          <a:r>
            <a:rPr lang="en-US"/>
            <a:t>4</a:t>
          </a:r>
        </a:p>
      </dgm:t>
    </dgm:pt>
    <dgm:pt modelId="{03A8242E-F86D-460D-BB96-9E50E803B3B2}">
      <dgm:prSet custT="1"/>
      <dgm:spPr/>
      <dgm:t>
        <a:bodyPr/>
        <a:lstStyle/>
        <a:p>
          <a:r>
            <a:rPr lang="en-US" sz="1100" b="1" dirty="0"/>
            <a:t>Based on the birthday paradox, with a high probability there will be an X and Y such that </a:t>
          </a:r>
        </a:p>
        <a:p>
          <a:r>
            <a:rPr lang="en-US" sz="1000" b="1" dirty="0"/>
            <a:t>E(X, HN - 2) = D(Y, G).</a:t>
          </a:r>
          <a:endParaRPr lang="en-US" sz="1000" dirty="0"/>
        </a:p>
      </dgm:t>
    </dgm:pt>
    <dgm:pt modelId="{15264B58-925C-4966-AA89-39BC520E13F9}" type="parTrans" cxnId="{29CC17AE-23DC-441F-8723-14691D7241C8}">
      <dgm:prSet/>
      <dgm:spPr/>
      <dgm:t>
        <a:bodyPr/>
        <a:lstStyle/>
        <a:p>
          <a:endParaRPr lang="en-US"/>
        </a:p>
      </dgm:t>
    </dgm:pt>
    <dgm:pt modelId="{6E1D30B0-1201-46FD-852D-2BFB0ACDE162}" type="sibTrans" cxnId="{29CC17AE-23DC-441F-8723-14691D7241C8}">
      <dgm:prSet phldrT="5" phldr="0"/>
      <dgm:spPr/>
      <dgm:t>
        <a:bodyPr/>
        <a:lstStyle/>
        <a:p>
          <a:r>
            <a:rPr lang="en-US"/>
            <a:t>5</a:t>
          </a:r>
          <a:endParaRPr lang="en-US" dirty="0"/>
        </a:p>
      </dgm:t>
    </dgm:pt>
    <dgm:pt modelId="{ED27D7A3-49F5-4BC1-990D-BD2BFE5C991C}">
      <dgm:prSet/>
      <dgm:spPr/>
      <dgm:t>
        <a:bodyPr/>
        <a:lstStyle/>
        <a:p>
          <a:r>
            <a:rPr lang="en-US" b="1" dirty="0"/>
            <a:t>Form the message Q1, Q2, Á, QN - 2, X, Y. This message has the hash code G and therefore can be used with the intercepted encrypted signature.</a:t>
          </a:r>
          <a:endParaRPr lang="en-US" dirty="0"/>
        </a:p>
      </dgm:t>
    </dgm:pt>
    <dgm:pt modelId="{62199BA1-0D8E-459A-8E0D-7C2AA5C32547}" type="parTrans" cxnId="{31C3FC84-72C8-4085-BB47-3FCA49645AAA}">
      <dgm:prSet/>
      <dgm:spPr/>
      <dgm:t>
        <a:bodyPr/>
        <a:lstStyle/>
        <a:p>
          <a:endParaRPr lang="en-US"/>
        </a:p>
      </dgm:t>
    </dgm:pt>
    <dgm:pt modelId="{3B305CD0-BED7-4303-8945-C072A03E0AD4}" type="sibTrans" cxnId="{31C3FC84-72C8-4085-BB47-3FCA49645AAA}">
      <dgm:prSet phldrT="6" phldr="0"/>
      <dgm:spPr/>
      <dgm:t>
        <a:bodyPr/>
        <a:lstStyle/>
        <a:p>
          <a:r>
            <a:rPr lang="en-US"/>
            <a:t>6</a:t>
          </a:r>
        </a:p>
      </dgm:t>
    </dgm:pt>
    <dgm:pt modelId="{CF5C7649-5A08-4CC2-A1B0-B33BDE076BA5}" type="pres">
      <dgm:prSet presAssocID="{BA88D818-709D-4A3D-BDE2-1DA27887CB6F}" presName="linearFlow" presStyleCnt="0">
        <dgm:presLayoutVars>
          <dgm:dir/>
          <dgm:animLvl val="lvl"/>
          <dgm:resizeHandles val="exact"/>
        </dgm:presLayoutVars>
      </dgm:prSet>
      <dgm:spPr/>
    </dgm:pt>
    <dgm:pt modelId="{CEDB5144-72DB-43E9-90E7-21DD9DAE702B}" type="pres">
      <dgm:prSet presAssocID="{B55FF5C4-47E2-48B2-BBE4-654DDEA8D081}" presName="compositeNode" presStyleCnt="0"/>
      <dgm:spPr/>
    </dgm:pt>
    <dgm:pt modelId="{DDA0EA62-22F3-4034-BA25-11BC1C41C4D6}" type="pres">
      <dgm:prSet presAssocID="{B55FF5C4-47E2-48B2-BBE4-654DDEA8D081}" presName="parTx" presStyleLbl="node1" presStyleIdx="0" presStyleCnt="0">
        <dgm:presLayoutVars>
          <dgm:chMax val="0"/>
          <dgm:chPref val="0"/>
          <dgm:bulletEnabled val="1"/>
        </dgm:presLayoutVars>
      </dgm:prSet>
      <dgm:spPr/>
    </dgm:pt>
    <dgm:pt modelId="{88205442-064F-4E5D-A197-739F7F9C6FDE}" type="pres">
      <dgm:prSet presAssocID="{B55FF5C4-47E2-48B2-BBE4-654DDEA8D081}" presName="parSh" presStyleCnt="0"/>
      <dgm:spPr/>
    </dgm:pt>
    <dgm:pt modelId="{2A99DE1D-8733-4311-8A61-5C575509A29E}" type="pres">
      <dgm:prSet presAssocID="{B55FF5C4-47E2-48B2-BBE4-654DDEA8D081}" presName="lineNode" presStyleLbl="alignAccFollowNode1" presStyleIdx="0" presStyleCnt="18"/>
      <dgm:spPr/>
    </dgm:pt>
    <dgm:pt modelId="{66F69968-DB75-486B-8A3E-8A3200AB6394}" type="pres">
      <dgm:prSet presAssocID="{B55FF5C4-47E2-48B2-BBE4-654DDEA8D081}" presName="lineArrowNode" presStyleLbl="alignAccFollowNode1" presStyleIdx="1" presStyleCnt="18"/>
      <dgm:spPr/>
    </dgm:pt>
    <dgm:pt modelId="{FAC538B5-1238-4B46-8B60-22093C2303D3}" type="pres">
      <dgm:prSet presAssocID="{EE97061D-6726-4BCD-8B95-6C35B881B13D}" presName="sibTransNodeCircle" presStyleLbl="alignNode1" presStyleIdx="0" presStyleCnt="6">
        <dgm:presLayoutVars>
          <dgm:chMax val="0"/>
          <dgm:bulletEnabled/>
        </dgm:presLayoutVars>
      </dgm:prSet>
      <dgm:spPr/>
    </dgm:pt>
    <dgm:pt modelId="{CAEF9D2E-BD9A-4D6C-960D-CEBB4036466B}" type="pres">
      <dgm:prSet presAssocID="{EE97061D-6726-4BCD-8B95-6C35B881B13D}" presName="spacerBetweenCircleAndCallout" presStyleCnt="0">
        <dgm:presLayoutVars/>
      </dgm:prSet>
      <dgm:spPr/>
    </dgm:pt>
    <dgm:pt modelId="{6F6F2289-4DC3-45B0-8895-8593258AE70A}" type="pres">
      <dgm:prSet presAssocID="{B55FF5C4-47E2-48B2-BBE4-654DDEA8D081}" presName="nodeText" presStyleLbl="alignAccFollowNode1" presStyleIdx="2" presStyleCnt="18" custScaleY="100000">
        <dgm:presLayoutVars>
          <dgm:bulletEnabled val="1"/>
        </dgm:presLayoutVars>
      </dgm:prSet>
      <dgm:spPr/>
    </dgm:pt>
    <dgm:pt modelId="{0823681C-E030-4820-8905-02C07396A81C}" type="pres">
      <dgm:prSet presAssocID="{EE97061D-6726-4BCD-8B95-6C35B881B13D}" presName="sibTransComposite" presStyleCnt="0"/>
      <dgm:spPr/>
    </dgm:pt>
    <dgm:pt modelId="{F0324FB6-7777-476E-952D-0DCC7BA59C63}" type="pres">
      <dgm:prSet presAssocID="{F50094DF-792C-4F30-9D9B-42EBD38E4233}" presName="compositeNode" presStyleCnt="0"/>
      <dgm:spPr/>
    </dgm:pt>
    <dgm:pt modelId="{4C3A75B6-4C40-4074-94F8-4DAD2912F153}" type="pres">
      <dgm:prSet presAssocID="{F50094DF-792C-4F30-9D9B-42EBD38E4233}" presName="parTx" presStyleLbl="node1" presStyleIdx="0" presStyleCnt="0">
        <dgm:presLayoutVars>
          <dgm:chMax val="0"/>
          <dgm:chPref val="0"/>
          <dgm:bulletEnabled val="1"/>
        </dgm:presLayoutVars>
      </dgm:prSet>
      <dgm:spPr/>
    </dgm:pt>
    <dgm:pt modelId="{CEBED737-9024-4175-8EA1-E3D286E56348}" type="pres">
      <dgm:prSet presAssocID="{F50094DF-792C-4F30-9D9B-42EBD38E4233}" presName="parSh" presStyleCnt="0"/>
      <dgm:spPr/>
    </dgm:pt>
    <dgm:pt modelId="{4D03BBAF-096D-4C02-9DBA-45369DB65FD0}" type="pres">
      <dgm:prSet presAssocID="{F50094DF-792C-4F30-9D9B-42EBD38E4233}" presName="lineNode" presStyleLbl="alignAccFollowNode1" presStyleIdx="3" presStyleCnt="18"/>
      <dgm:spPr/>
    </dgm:pt>
    <dgm:pt modelId="{D4F4D76B-246D-4DAC-90D6-91C37C145AFD}" type="pres">
      <dgm:prSet presAssocID="{F50094DF-792C-4F30-9D9B-42EBD38E4233}" presName="lineArrowNode" presStyleLbl="alignAccFollowNode1" presStyleIdx="4" presStyleCnt="18"/>
      <dgm:spPr/>
    </dgm:pt>
    <dgm:pt modelId="{AA6BDB60-09ED-4D29-BC4B-B2AB2764F36C}" type="pres">
      <dgm:prSet presAssocID="{765A166B-C40F-48F2-97E9-7D73CD569239}" presName="sibTransNodeCircle" presStyleLbl="alignNode1" presStyleIdx="1" presStyleCnt="6">
        <dgm:presLayoutVars>
          <dgm:chMax val="0"/>
          <dgm:bulletEnabled/>
        </dgm:presLayoutVars>
      </dgm:prSet>
      <dgm:spPr/>
    </dgm:pt>
    <dgm:pt modelId="{ED0B1B74-8985-43CC-A277-CCC634DF4272}" type="pres">
      <dgm:prSet presAssocID="{765A166B-C40F-48F2-97E9-7D73CD569239}" presName="spacerBetweenCircleAndCallout" presStyleCnt="0">
        <dgm:presLayoutVars/>
      </dgm:prSet>
      <dgm:spPr/>
    </dgm:pt>
    <dgm:pt modelId="{3F61EC50-8C6D-4A7C-B98D-7AE45A9C6FC0}" type="pres">
      <dgm:prSet presAssocID="{F50094DF-792C-4F30-9D9B-42EBD38E4233}" presName="nodeText" presStyleLbl="alignAccFollowNode1" presStyleIdx="5" presStyleCnt="18" custScaleY="100000">
        <dgm:presLayoutVars>
          <dgm:bulletEnabled val="1"/>
        </dgm:presLayoutVars>
      </dgm:prSet>
      <dgm:spPr/>
    </dgm:pt>
    <dgm:pt modelId="{B74C0B91-DD56-465F-AA57-A6603107DD32}" type="pres">
      <dgm:prSet presAssocID="{765A166B-C40F-48F2-97E9-7D73CD569239}" presName="sibTransComposite" presStyleCnt="0"/>
      <dgm:spPr/>
    </dgm:pt>
    <dgm:pt modelId="{3B53F062-C020-4A6F-B042-4A4F92BC0830}" type="pres">
      <dgm:prSet presAssocID="{DAFFB1EC-D2B5-4A44-9B76-74E7F3DE33DD}" presName="compositeNode" presStyleCnt="0"/>
      <dgm:spPr/>
    </dgm:pt>
    <dgm:pt modelId="{7F0D01F4-1BB7-4112-8221-D27E61A04874}" type="pres">
      <dgm:prSet presAssocID="{DAFFB1EC-D2B5-4A44-9B76-74E7F3DE33DD}" presName="parTx" presStyleLbl="node1" presStyleIdx="0" presStyleCnt="0">
        <dgm:presLayoutVars>
          <dgm:chMax val="0"/>
          <dgm:chPref val="0"/>
          <dgm:bulletEnabled val="1"/>
        </dgm:presLayoutVars>
      </dgm:prSet>
      <dgm:spPr/>
    </dgm:pt>
    <dgm:pt modelId="{A4431F01-8CB0-40CC-BCFC-F02C0BED122A}" type="pres">
      <dgm:prSet presAssocID="{DAFFB1EC-D2B5-4A44-9B76-74E7F3DE33DD}" presName="parSh" presStyleCnt="0"/>
      <dgm:spPr/>
    </dgm:pt>
    <dgm:pt modelId="{DF54CC70-0033-435F-A496-EB2675139CFF}" type="pres">
      <dgm:prSet presAssocID="{DAFFB1EC-D2B5-4A44-9B76-74E7F3DE33DD}" presName="lineNode" presStyleLbl="alignAccFollowNode1" presStyleIdx="6" presStyleCnt="18"/>
      <dgm:spPr/>
    </dgm:pt>
    <dgm:pt modelId="{5EB831EB-7589-44CC-8761-37A3F164F4E9}" type="pres">
      <dgm:prSet presAssocID="{DAFFB1EC-D2B5-4A44-9B76-74E7F3DE33DD}" presName="lineArrowNode" presStyleLbl="alignAccFollowNode1" presStyleIdx="7" presStyleCnt="18"/>
      <dgm:spPr/>
    </dgm:pt>
    <dgm:pt modelId="{1F281B15-657A-408B-98A0-17A293CF47C2}" type="pres">
      <dgm:prSet presAssocID="{BA8B4548-F4A9-463F-8175-D46F50BB9D9E}" presName="sibTransNodeCircle" presStyleLbl="alignNode1" presStyleIdx="2" presStyleCnt="6">
        <dgm:presLayoutVars>
          <dgm:chMax val="0"/>
          <dgm:bulletEnabled/>
        </dgm:presLayoutVars>
      </dgm:prSet>
      <dgm:spPr/>
    </dgm:pt>
    <dgm:pt modelId="{D533DFF2-E9A9-4EBD-B1B0-E1CBCBE6D5D5}" type="pres">
      <dgm:prSet presAssocID="{BA8B4548-F4A9-463F-8175-D46F50BB9D9E}" presName="spacerBetweenCircleAndCallout" presStyleCnt="0">
        <dgm:presLayoutVars/>
      </dgm:prSet>
      <dgm:spPr/>
    </dgm:pt>
    <dgm:pt modelId="{4B37A081-A93F-47FB-8C29-21BFAFD7FB39}" type="pres">
      <dgm:prSet presAssocID="{DAFFB1EC-D2B5-4A44-9B76-74E7F3DE33DD}" presName="nodeText" presStyleLbl="alignAccFollowNode1" presStyleIdx="8" presStyleCnt="18" custScaleY="100000">
        <dgm:presLayoutVars>
          <dgm:bulletEnabled val="1"/>
        </dgm:presLayoutVars>
      </dgm:prSet>
      <dgm:spPr/>
    </dgm:pt>
    <dgm:pt modelId="{C466493B-6724-41FE-82D4-119E929A8544}" type="pres">
      <dgm:prSet presAssocID="{BA8B4548-F4A9-463F-8175-D46F50BB9D9E}" presName="sibTransComposite" presStyleCnt="0"/>
      <dgm:spPr/>
    </dgm:pt>
    <dgm:pt modelId="{4CA6C18F-F7AF-427B-A3A4-805476A1D50A}" type="pres">
      <dgm:prSet presAssocID="{BA0EED44-531E-4D3B-A587-030DF011BC1B}" presName="compositeNode" presStyleCnt="0"/>
      <dgm:spPr/>
    </dgm:pt>
    <dgm:pt modelId="{4F995EC3-4B36-4432-A763-9E0E3299B3BB}" type="pres">
      <dgm:prSet presAssocID="{BA0EED44-531E-4D3B-A587-030DF011BC1B}" presName="parTx" presStyleLbl="node1" presStyleIdx="0" presStyleCnt="0">
        <dgm:presLayoutVars>
          <dgm:chMax val="0"/>
          <dgm:chPref val="0"/>
          <dgm:bulletEnabled val="1"/>
        </dgm:presLayoutVars>
      </dgm:prSet>
      <dgm:spPr/>
    </dgm:pt>
    <dgm:pt modelId="{4EDC887D-C47E-43E2-B958-BF1617EEFB5A}" type="pres">
      <dgm:prSet presAssocID="{BA0EED44-531E-4D3B-A587-030DF011BC1B}" presName="parSh" presStyleCnt="0"/>
      <dgm:spPr/>
    </dgm:pt>
    <dgm:pt modelId="{06930749-896F-4E98-950E-1AD1010B2132}" type="pres">
      <dgm:prSet presAssocID="{BA0EED44-531E-4D3B-A587-030DF011BC1B}" presName="lineNode" presStyleLbl="alignAccFollowNode1" presStyleIdx="9" presStyleCnt="18"/>
      <dgm:spPr/>
    </dgm:pt>
    <dgm:pt modelId="{3789ABA7-3DAB-4025-89ED-8B3116CFDAAC}" type="pres">
      <dgm:prSet presAssocID="{BA0EED44-531E-4D3B-A587-030DF011BC1B}" presName="lineArrowNode" presStyleLbl="alignAccFollowNode1" presStyleIdx="10" presStyleCnt="18"/>
      <dgm:spPr/>
    </dgm:pt>
    <dgm:pt modelId="{01F88A7E-B4FD-4E4B-8759-1C5DBD3DBC4B}" type="pres">
      <dgm:prSet presAssocID="{85692E61-953D-49C0-8BA5-C553C625796E}" presName="sibTransNodeCircle" presStyleLbl="alignNode1" presStyleIdx="3" presStyleCnt="6">
        <dgm:presLayoutVars>
          <dgm:chMax val="0"/>
          <dgm:bulletEnabled/>
        </dgm:presLayoutVars>
      </dgm:prSet>
      <dgm:spPr/>
    </dgm:pt>
    <dgm:pt modelId="{0DFAEE4D-40F4-4B2B-9223-EB11F1234BC9}" type="pres">
      <dgm:prSet presAssocID="{85692E61-953D-49C0-8BA5-C553C625796E}" presName="spacerBetweenCircleAndCallout" presStyleCnt="0">
        <dgm:presLayoutVars/>
      </dgm:prSet>
      <dgm:spPr/>
    </dgm:pt>
    <dgm:pt modelId="{1138EA58-B34D-4D0B-B764-93D30D8B8B01}" type="pres">
      <dgm:prSet presAssocID="{BA0EED44-531E-4D3B-A587-030DF011BC1B}" presName="nodeText" presStyleLbl="alignAccFollowNode1" presStyleIdx="11" presStyleCnt="18" custScaleY="108300">
        <dgm:presLayoutVars>
          <dgm:bulletEnabled val="1"/>
        </dgm:presLayoutVars>
      </dgm:prSet>
      <dgm:spPr/>
    </dgm:pt>
    <dgm:pt modelId="{77F93259-2437-4FA6-A175-CD81F2029AE7}" type="pres">
      <dgm:prSet presAssocID="{85692E61-953D-49C0-8BA5-C553C625796E}" presName="sibTransComposite" presStyleCnt="0"/>
      <dgm:spPr/>
    </dgm:pt>
    <dgm:pt modelId="{CB96C5B7-5E67-41FA-95EB-D16CA491961C}" type="pres">
      <dgm:prSet presAssocID="{03A8242E-F86D-460D-BB96-9E50E803B3B2}" presName="compositeNode" presStyleCnt="0"/>
      <dgm:spPr/>
    </dgm:pt>
    <dgm:pt modelId="{FF15BDFD-B22D-4DBC-9ABC-7E705A5D133D}" type="pres">
      <dgm:prSet presAssocID="{03A8242E-F86D-460D-BB96-9E50E803B3B2}" presName="parTx" presStyleLbl="node1" presStyleIdx="0" presStyleCnt="0">
        <dgm:presLayoutVars>
          <dgm:chMax val="0"/>
          <dgm:chPref val="0"/>
          <dgm:bulletEnabled val="1"/>
        </dgm:presLayoutVars>
      </dgm:prSet>
      <dgm:spPr/>
    </dgm:pt>
    <dgm:pt modelId="{BBB5EE66-C059-422B-A103-3ACB99B0E434}" type="pres">
      <dgm:prSet presAssocID="{03A8242E-F86D-460D-BB96-9E50E803B3B2}" presName="parSh" presStyleCnt="0"/>
      <dgm:spPr/>
    </dgm:pt>
    <dgm:pt modelId="{0A1391BE-C657-475B-8944-3ED33849F17F}" type="pres">
      <dgm:prSet presAssocID="{03A8242E-F86D-460D-BB96-9E50E803B3B2}" presName="lineNode" presStyleLbl="alignAccFollowNode1" presStyleIdx="12" presStyleCnt="18"/>
      <dgm:spPr/>
    </dgm:pt>
    <dgm:pt modelId="{896EE90F-760B-43A7-BA90-E6DD162095BE}" type="pres">
      <dgm:prSet presAssocID="{03A8242E-F86D-460D-BB96-9E50E803B3B2}" presName="lineArrowNode" presStyleLbl="alignAccFollowNode1" presStyleIdx="13" presStyleCnt="18"/>
      <dgm:spPr/>
    </dgm:pt>
    <dgm:pt modelId="{6F47EF55-FDFC-47A4-8813-51F137C59F47}" type="pres">
      <dgm:prSet presAssocID="{6E1D30B0-1201-46FD-852D-2BFB0ACDE162}" presName="sibTransNodeCircle" presStyleLbl="alignNode1" presStyleIdx="4" presStyleCnt="6">
        <dgm:presLayoutVars>
          <dgm:chMax val="0"/>
          <dgm:bulletEnabled/>
        </dgm:presLayoutVars>
      </dgm:prSet>
      <dgm:spPr/>
    </dgm:pt>
    <dgm:pt modelId="{8FE8277F-28DB-4773-ADFE-A46E5D5345FB}" type="pres">
      <dgm:prSet presAssocID="{6E1D30B0-1201-46FD-852D-2BFB0ACDE162}" presName="spacerBetweenCircleAndCallout" presStyleCnt="0">
        <dgm:presLayoutVars/>
      </dgm:prSet>
      <dgm:spPr/>
    </dgm:pt>
    <dgm:pt modelId="{282CABE9-2B79-44EE-B918-36CDCCA05130}" type="pres">
      <dgm:prSet presAssocID="{03A8242E-F86D-460D-BB96-9E50E803B3B2}" presName="nodeText" presStyleLbl="alignAccFollowNode1" presStyleIdx="14" presStyleCnt="18" custScaleY="100000">
        <dgm:presLayoutVars>
          <dgm:bulletEnabled val="1"/>
        </dgm:presLayoutVars>
      </dgm:prSet>
      <dgm:spPr/>
    </dgm:pt>
    <dgm:pt modelId="{6D2FFAB1-930B-450D-A0EF-FB8B6872DC19}" type="pres">
      <dgm:prSet presAssocID="{6E1D30B0-1201-46FD-852D-2BFB0ACDE162}" presName="sibTransComposite" presStyleCnt="0"/>
      <dgm:spPr/>
    </dgm:pt>
    <dgm:pt modelId="{AE0931A7-89B8-4A1E-8B4D-45F62653F220}" type="pres">
      <dgm:prSet presAssocID="{ED27D7A3-49F5-4BC1-990D-BD2BFE5C991C}" presName="compositeNode" presStyleCnt="0"/>
      <dgm:spPr/>
    </dgm:pt>
    <dgm:pt modelId="{8C520A03-4C94-437F-B1DD-07DFC65D8F23}" type="pres">
      <dgm:prSet presAssocID="{ED27D7A3-49F5-4BC1-990D-BD2BFE5C991C}" presName="parTx" presStyleLbl="node1" presStyleIdx="0" presStyleCnt="0">
        <dgm:presLayoutVars>
          <dgm:chMax val="0"/>
          <dgm:chPref val="0"/>
          <dgm:bulletEnabled val="1"/>
        </dgm:presLayoutVars>
      </dgm:prSet>
      <dgm:spPr/>
    </dgm:pt>
    <dgm:pt modelId="{3B4B14EF-B905-41EE-9C61-54910C506C02}" type="pres">
      <dgm:prSet presAssocID="{ED27D7A3-49F5-4BC1-990D-BD2BFE5C991C}" presName="parSh" presStyleCnt="0"/>
      <dgm:spPr/>
    </dgm:pt>
    <dgm:pt modelId="{A1C4D66B-AC69-4E1C-B808-DA269EECFA3A}" type="pres">
      <dgm:prSet presAssocID="{ED27D7A3-49F5-4BC1-990D-BD2BFE5C991C}" presName="lineNode" presStyleLbl="alignAccFollowNode1" presStyleIdx="15" presStyleCnt="18"/>
      <dgm:spPr/>
    </dgm:pt>
    <dgm:pt modelId="{733E185F-3FC4-45C3-9E98-9642CCEDE9CF}" type="pres">
      <dgm:prSet presAssocID="{ED27D7A3-49F5-4BC1-990D-BD2BFE5C991C}" presName="lineArrowNode" presStyleLbl="alignAccFollowNode1" presStyleIdx="16" presStyleCnt="18"/>
      <dgm:spPr/>
    </dgm:pt>
    <dgm:pt modelId="{59415DDF-9AD5-4989-94AC-7AA56FC9C8C2}" type="pres">
      <dgm:prSet presAssocID="{3B305CD0-BED7-4303-8945-C072A03E0AD4}" presName="sibTransNodeCircle" presStyleLbl="alignNode1" presStyleIdx="5" presStyleCnt="6">
        <dgm:presLayoutVars>
          <dgm:chMax val="0"/>
          <dgm:bulletEnabled/>
        </dgm:presLayoutVars>
      </dgm:prSet>
      <dgm:spPr/>
    </dgm:pt>
    <dgm:pt modelId="{D3A4C654-D1C7-4EA3-8893-5AC9353703D9}" type="pres">
      <dgm:prSet presAssocID="{3B305CD0-BED7-4303-8945-C072A03E0AD4}" presName="spacerBetweenCircleAndCallout" presStyleCnt="0">
        <dgm:presLayoutVars/>
      </dgm:prSet>
      <dgm:spPr/>
    </dgm:pt>
    <dgm:pt modelId="{9B32D2DF-0162-489A-B417-143434C59BB1}" type="pres">
      <dgm:prSet presAssocID="{ED27D7A3-49F5-4BC1-990D-BD2BFE5C991C}" presName="nodeText" presStyleLbl="alignAccFollowNode1" presStyleIdx="17" presStyleCnt="18" custScaleY="100000">
        <dgm:presLayoutVars>
          <dgm:bulletEnabled val="1"/>
        </dgm:presLayoutVars>
      </dgm:prSet>
      <dgm:spPr/>
    </dgm:pt>
  </dgm:ptLst>
  <dgm:cxnLst>
    <dgm:cxn modelId="{14D61511-5E74-4F92-8CC4-2CE750333825}" type="presOf" srcId="{BA88D818-709D-4A3D-BDE2-1DA27887CB6F}" destId="{CF5C7649-5A08-4CC2-A1B0-B33BDE076BA5}" srcOrd="0" destOrd="0" presId="urn:microsoft.com/office/officeart/2016/7/layout/LinearArrowProcessNumbered"/>
    <dgm:cxn modelId="{0F34DD12-F83D-40D6-9DBE-6804BC16B9F9}" srcId="{BA88D818-709D-4A3D-BDE2-1DA27887CB6F}" destId="{DAFFB1EC-D2B5-4A44-9B76-74E7F3DE33DD}" srcOrd="2" destOrd="0" parTransId="{C2654F57-1DC8-478B-84E8-D959BC732751}" sibTransId="{BA8B4548-F4A9-463F-8175-D46F50BB9D9E}"/>
    <dgm:cxn modelId="{F4710E39-1B9B-4DB1-9B69-4678840F3EE6}" type="presOf" srcId="{EE97061D-6726-4BCD-8B95-6C35B881B13D}" destId="{FAC538B5-1238-4B46-8B60-22093C2303D3}" srcOrd="0" destOrd="0" presId="urn:microsoft.com/office/officeart/2016/7/layout/LinearArrowProcessNumbered"/>
    <dgm:cxn modelId="{27C5633F-F491-426C-A045-048FB12ADACB}" type="presOf" srcId="{B55FF5C4-47E2-48B2-BBE4-654DDEA8D081}" destId="{6F6F2289-4DC3-45B0-8895-8593258AE70A}" srcOrd="0" destOrd="0" presId="urn:microsoft.com/office/officeart/2016/7/layout/LinearArrowProcessNumbered"/>
    <dgm:cxn modelId="{FC309A43-96D0-4687-8C7E-1DB149844408}" srcId="{BA88D818-709D-4A3D-BDE2-1DA27887CB6F}" destId="{F50094DF-792C-4F30-9D9B-42EBD38E4233}" srcOrd="1" destOrd="0" parTransId="{E94A8DD9-6CB3-4DF7-9DB8-FFB2C4B0C3F3}" sibTransId="{765A166B-C40F-48F2-97E9-7D73CD569239}"/>
    <dgm:cxn modelId="{19039C58-0574-4DF4-8B45-B3FD7EB9EBBB}" srcId="{BA88D818-709D-4A3D-BDE2-1DA27887CB6F}" destId="{BA0EED44-531E-4D3B-A587-030DF011BC1B}" srcOrd="3" destOrd="0" parTransId="{4DFC6B54-1586-45DE-9ED7-5F33389CC136}" sibTransId="{85692E61-953D-49C0-8BA5-C553C625796E}"/>
    <dgm:cxn modelId="{1A329B7C-ADFA-49FE-A50C-5E596F56F662}" type="presOf" srcId="{F50094DF-792C-4F30-9D9B-42EBD38E4233}" destId="{3F61EC50-8C6D-4A7C-B98D-7AE45A9C6FC0}" srcOrd="0" destOrd="0" presId="urn:microsoft.com/office/officeart/2016/7/layout/LinearArrowProcessNumbered"/>
    <dgm:cxn modelId="{8B244781-B398-4BD1-AD52-661A880DABA4}" type="presOf" srcId="{6E1D30B0-1201-46FD-852D-2BFB0ACDE162}" destId="{6F47EF55-FDFC-47A4-8813-51F137C59F47}" srcOrd="0" destOrd="0" presId="urn:microsoft.com/office/officeart/2016/7/layout/LinearArrowProcessNumbered"/>
    <dgm:cxn modelId="{31C3FC84-72C8-4085-BB47-3FCA49645AAA}" srcId="{BA88D818-709D-4A3D-BDE2-1DA27887CB6F}" destId="{ED27D7A3-49F5-4BC1-990D-BD2BFE5C991C}" srcOrd="5" destOrd="0" parTransId="{62199BA1-0D8E-459A-8E0D-7C2AA5C32547}" sibTransId="{3B305CD0-BED7-4303-8945-C072A03E0AD4}"/>
    <dgm:cxn modelId="{97DFD3A5-E4D8-4F6A-9159-DA8848DCBCDC}" type="presOf" srcId="{BA0EED44-531E-4D3B-A587-030DF011BC1B}" destId="{1138EA58-B34D-4D0B-B764-93D30D8B8B01}" srcOrd="0" destOrd="0" presId="urn:microsoft.com/office/officeart/2016/7/layout/LinearArrowProcessNumbered"/>
    <dgm:cxn modelId="{8BBB51AA-5C7C-4EBD-B1F3-F6A78E80FA92}" type="presOf" srcId="{765A166B-C40F-48F2-97E9-7D73CD569239}" destId="{AA6BDB60-09ED-4D29-BC4B-B2AB2764F36C}" srcOrd="0" destOrd="0" presId="urn:microsoft.com/office/officeart/2016/7/layout/LinearArrowProcessNumbered"/>
    <dgm:cxn modelId="{FD5FA7AC-1BB7-4715-BD27-53BD62AC9CB9}" type="presOf" srcId="{ED27D7A3-49F5-4BC1-990D-BD2BFE5C991C}" destId="{9B32D2DF-0162-489A-B417-143434C59BB1}" srcOrd="0" destOrd="0" presId="urn:microsoft.com/office/officeart/2016/7/layout/LinearArrowProcessNumbered"/>
    <dgm:cxn modelId="{C5A2A8AD-366B-4B2A-937A-00BD24E10A2E}" type="presOf" srcId="{03A8242E-F86D-460D-BB96-9E50E803B3B2}" destId="{282CABE9-2B79-44EE-B918-36CDCCA05130}" srcOrd="0" destOrd="0" presId="urn:microsoft.com/office/officeart/2016/7/layout/LinearArrowProcessNumbered"/>
    <dgm:cxn modelId="{29CC17AE-23DC-441F-8723-14691D7241C8}" srcId="{BA88D818-709D-4A3D-BDE2-1DA27887CB6F}" destId="{03A8242E-F86D-460D-BB96-9E50E803B3B2}" srcOrd="4" destOrd="0" parTransId="{15264B58-925C-4966-AA89-39BC520E13F9}" sibTransId="{6E1D30B0-1201-46FD-852D-2BFB0ACDE162}"/>
    <dgm:cxn modelId="{873B83E0-2A93-4E5C-BE2D-488405404ACC}" type="presOf" srcId="{85692E61-953D-49C0-8BA5-C553C625796E}" destId="{01F88A7E-B4FD-4E4B-8759-1C5DBD3DBC4B}" srcOrd="0" destOrd="0" presId="urn:microsoft.com/office/officeart/2016/7/layout/LinearArrowProcessNumbered"/>
    <dgm:cxn modelId="{B069A7E1-AB7D-4673-929C-E4EC59D42E0B}" type="presOf" srcId="{BA8B4548-F4A9-463F-8175-D46F50BB9D9E}" destId="{1F281B15-657A-408B-98A0-17A293CF47C2}" srcOrd="0" destOrd="0" presId="urn:microsoft.com/office/officeart/2016/7/layout/LinearArrowProcessNumbered"/>
    <dgm:cxn modelId="{B4FCD5E1-1950-4610-8AA2-C028C097C94E}" srcId="{BA88D818-709D-4A3D-BDE2-1DA27887CB6F}" destId="{B55FF5C4-47E2-48B2-BBE4-654DDEA8D081}" srcOrd="0" destOrd="0" parTransId="{393A16C6-501B-4F8D-8103-5C107124CAC7}" sibTransId="{EE97061D-6726-4BCD-8B95-6C35B881B13D}"/>
    <dgm:cxn modelId="{CFD96DEC-5FC7-40AE-BABD-0C7DB1EEF5E8}" type="presOf" srcId="{DAFFB1EC-D2B5-4A44-9B76-74E7F3DE33DD}" destId="{4B37A081-A93F-47FB-8C29-21BFAFD7FB39}" srcOrd="0" destOrd="0" presId="urn:microsoft.com/office/officeart/2016/7/layout/LinearArrowProcessNumbered"/>
    <dgm:cxn modelId="{12137FF8-6127-42BE-9CC9-0AF9DEF5C84B}" type="presOf" srcId="{3B305CD0-BED7-4303-8945-C072A03E0AD4}" destId="{59415DDF-9AD5-4989-94AC-7AA56FC9C8C2}" srcOrd="0" destOrd="0" presId="urn:microsoft.com/office/officeart/2016/7/layout/LinearArrowProcessNumbered"/>
    <dgm:cxn modelId="{E86B5DE1-102B-406F-A43F-64E1A7B809F0}" type="presParOf" srcId="{CF5C7649-5A08-4CC2-A1B0-B33BDE076BA5}" destId="{CEDB5144-72DB-43E9-90E7-21DD9DAE702B}" srcOrd="0" destOrd="0" presId="urn:microsoft.com/office/officeart/2016/7/layout/LinearArrowProcessNumbered"/>
    <dgm:cxn modelId="{F39B0DBF-1526-43ED-A030-B9E58173D2BA}" type="presParOf" srcId="{CEDB5144-72DB-43E9-90E7-21DD9DAE702B}" destId="{DDA0EA62-22F3-4034-BA25-11BC1C41C4D6}" srcOrd="0" destOrd="0" presId="urn:microsoft.com/office/officeart/2016/7/layout/LinearArrowProcessNumbered"/>
    <dgm:cxn modelId="{3F0E30DE-6D23-415E-8AA7-37E56A707F08}" type="presParOf" srcId="{CEDB5144-72DB-43E9-90E7-21DD9DAE702B}" destId="{88205442-064F-4E5D-A197-739F7F9C6FDE}" srcOrd="1" destOrd="0" presId="urn:microsoft.com/office/officeart/2016/7/layout/LinearArrowProcessNumbered"/>
    <dgm:cxn modelId="{61335C9F-1F68-42A3-871B-FA6A3B8E2C68}" type="presParOf" srcId="{88205442-064F-4E5D-A197-739F7F9C6FDE}" destId="{2A99DE1D-8733-4311-8A61-5C575509A29E}" srcOrd="0" destOrd="0" presId="urn:microsoft.com/office/officeart/2016/7/layout/LinearArrowProcessNumbered"/>
    <dgm:cxn modelId="{1E552F3F-7E27-49E1-8D7B-86D527A5495E}" type="presParOf" srcId="{88205442-064F-4E5D-A197-739F7F9C6FDE}" destId="{66F69968-DB75-486B-8A3E-8A3200AB6394}" srcOrd="1" destOrd="0" presId="urn:microsoft.com/office/officeart/2016/7/layout/LinearArrowProcessNumbered"/>
    <dgm:cxn modelId="{AEC22D6E-D2D4-4C17-9D33-799F53363C2C}" type="presParOf" srcId="{88205442-064F-4E5D-A197-739F7F9C6FDE}" destId="{FAC538B5-1238-4B46-8B60-22093C2303D3}" srcOrd="2" destOrd="0" presId="urn:microsoft.com/office/officeart/2016/7/layout/LinearArrowProcessNumbered"/>
    <dgm:cxn modelId="{334E7CC9-6BD5-490B-B41F-5A1D9FBB6E9C}" type="presParOf" srcId="{88205442-064F-4E5D-A197-739F7F9C6FDE}" destId="{CAEF9D2E-BD9A-4D6C-960D-CEBB4036466B}" srcOrd="3" destOrd="0" presId="urn:microsoft.com/office/officeart/2016/7/layout/LinearArrowProcessNumbered"/>
    <dgm:cxn modelId="{DA429409-B1DD-4ED5-811B-9C4EA36B40B9}" type="presParOf" srcId="{CEDB5144-72DB-43E9-90E7-21DD9DAE702B}" destId="{6F6F2289-4DC3-45B0-8895-8593258AE70A}" srcOrd="2" destOrd="0" presId="urn:microsoft.com/office/officeart/2016/7/layout/LinearArrowProcessNumbered"/>
    <dgm:cxn modelId="{EC8F5261-0BE0-498F-89F9-B953FEBDDC2B}" type="presParOf" srcId="{CF5C7649-5A08-4CC2-A1B0-B33BDE076BA5}" destId="{0823681C-E030-4820-8905-02C07396A81C}" srcOrd="1" destOrd="0" presId="urn:microsoft.com/office/officeart/2016/7/layout/LinearArrowProcessNumbered"/>
    <dgm:cxn modelId="{659ED769-FBC5-48D3-A710-6C67400E09D9}" type="presParOf" srcId="{CF5C7649-5A08-4CC2-A1B0-B33BDE076BA5}" destId="{F0324FB6-7777-476E-952D-0DCC7BA59C63}" srcOrd="2" destOrd="0" presId="urn:microsoft.com/office/officeart/2016/7/layout/LinearArrowProcessNumbered"/>
    <dgm:cxn modelId="{37FB68A0-A4BC-4B5C-A88C-827878DA5BCA}" type="presParOf" srcId="{F0324FB6-7777-476E-952D-0DCC7BA59C63}" destId="{4C3A75B6-4C40-4074-94F8-4DAD2912F153}" srcOrd="0" destOrd="0" presId="urn:microsoft.com/office/officeart/2016/7/layout/LinearArrowProcessNumbered"/>
    <dgm:cxn modelId="{C9B73530-560A-45C4-BDAA-D59E265737CA}" type="presParOf" srcId="{F0324FB6-7777-476E-952D-0DCC7BA59C63}" destId="{CEBED737-9024-4175-8EA1-E3D286E56348}" srcOrd="1" destOrd="0" presId="urn:microsoft.com/office/officeart/2016/7/layout/LinearArrowProcessNumbered"/>
    <dgm:cxn modelId="{26D9BE38-4FA6-4128-B60D-54DF567A157D}" type="presParOf" srcId="{CEBED737-9024-4175-8EA1-E3D286E56348}" destId="{4D03BBAF-096D-4C02-9DBA-45369DB65FD0}" srcOrd="0" destOrd="0" presId="urn:microsoft.com/office/officeart/2016/7/layout/LinearArrowProcessNumbered"/>
    <dgm:cxn modelId="{0FEB67DE-DCAB-48F7-A6BA-202A88E776E6}" type="presParOf" srcId="{CEBED737-9024-4175-8EA1-E3D286E56348}" destId="{D4F4D76B-246D-4DAC-90D6-91C37C145AFD}" srcOrd="1" destOrd="0" presId="urn:microsoft.com/office/officeart/2016/7/layout/LinearArrowProcessNumbered"/>
    <dgm:cxn modelId="{4BC035B8-A198-43CB-9AE2-7B49A1661529}" type="presParOf" srcId="{CEBED737-9024-4175-8EA1-E3D286E56348}" destId="{AA6BDB60-09ED-4D29-BC4B-B2AB2764F36C}" srcOrd="2" destOrd="0" presId="urn:microsoft.com/office/officeart/2016/7/layout/LinearArrowProcessNumbered"/>
    <dgm:cxn modelId="{C63DCAF7-02B6-4C33-AFFE-2BB28B44C7EA}" type="presParOf" srcId="{CEBED737-9024-4175-8EA1-E3D286E56348}" destId="{ED0B1B74-8985-43CC-A277-CCC634DF4272}" srcOrd="3" destOrd="0" presId="urn:microsoft.com/office/officeart/2016/7/layout/LinearArrowProcessNumbered"/>
    <dgm:cxn modelId="{4D630D53-2E66-44CC-974A-0675ABC34116}" type="presParOf" srcId="{F0324FB6-7777-476E-952D-0DCC7BA59C63}" destId="{3F61EC50-8C6D-4A7C-B98D-7AE45A9C6FC0}" srcOrd="2" destOrd="0" presId="urn:microsoft.com/office/officeart/2016/7/layout/LinearArrowProcessNumbered"/>
    <dgm:cxn modelId="{4B27AA3F-2E05-49C0-BD59-4C1F3660459F}" type="presParOf" srcId="{CF5C7649-5A08-4CC2-A1B0-B33BDE076BA5}" destId="{B74C0B91-DD56-465F-AA57-A6603107DD32}" srcOrd="3" destOrd="0" presId="urn:microsoft.com/office/officeart/2016/7/layout/LinearArrowProcessNumbered"/>
    <dgm:cxn modelId="{0ABCEB17-338F-4B40-88A0-3420CEA1D00B}" type="presParOf" srcId="{CF5C7649-5A08-4CC2-A1B0-B33BDE076BA5}" destId="{3B53F062-C020-4A6F-B042-4A4F92BC0830}" srcOrd="4" destOrd="0" presId="urn:microsoft.com/office/officeart/2016/7/layout/LinearArrowProcessNumbered"/>
    <dgm:cxn modelId="{B108AA08-8519-4996-A3E9-A864A9975B1D}" type="presParOf" srcId="{3B53F062-C020-4A6F-B042-4A4F92BC0830}" destId="{7F0D01F4-1BB7-4112-8221-D27E61A04874}" srcOrd="0" destOrd="0" presId="urn:microsoft.com/office/officeart/2016/7/layout/LinearArrowProcessNumbered"/>
    <dgm:cxn modelId="{442CBDB9-23FD-4DE7-AD10-5ACA1E3C9824}" type="presParOf" srcId="{3B53F062-C020-4A6F-B042-4A4F92BC0830}" destId="{A4431F01-8CB0-40CC-BCFC-F02C0BED122A}" srcOrd="1" destOrd="0" presId="urn:microsoft.com/office/officeart/2016/7/layout/LinearArrowProcessNumbered"/>
    <dgm:cxn modelId="{D8CF55E7-D0EE-469C-81C5-702593BB4447}" type="presParOf" srcId="{A4431F01-8CB0-40CC-BCFC-F02C0BED122A}" destId="{DF54CC70-0033-435F-A496-EB2675139CFF}" srcOrd="0" destOrd="0" presId="urn:microsoft.com/office/officeart/2016/7/layout/LinearArrowProcessNumbered"/>
    <dgm:cxn modelId="{120067A5-7153-4240-A8D8-02B9001F0C20}" type="presParOf" srcId="{A4431F01-8CB0-40CC-BCFC-F02C0BED122A}" destId="{5EB831EB-7589-44CC-8761-37A3F164F4E9}" srcOrd="1" destOrd="0" presId="urn:microsoft.com/office/officeart/2016/7/layout/LinearArrowProcessNumbered"/>
    <dgm:cxn modelId="{BC16DEA8-9342-404F-9876-6BFBBDA1B43E}" type="presParOf" srcId="{A4431F01-8CB0-40CC-BCFC-F02C0BED122A}" destId="{1F281B15-657A-408B-98A0-17A293CF47C2}" srcOrd="2" destOrd="0" presId="urn:microsoft.com/office/officeart/2016/7/layout/LinearArrowProcessNumbered"/>
    <dgm:cxn modelId="{D745BDAB-FCD9-4905-9267-724050552599}" type="presParOf" srcId="{A4431F01-8CB0-40CC-BCFC-F02C0BED122A}" destId="{D533DFF2-E9A9-4EBD-B1B0-E1CBCBE6D5D5}" srcOrd="3" destOrd="0" presId="urn:microsoft.com/office/officeart/2016/7/layout/LinearArrowProcessNumbered"/>
    <dgm:cxn modelId="{1350E3E9-D104-465A-96F7-E66A2762FFC8}" type="presParOf" srcId="{3B53F062-C020-4A6F-B042-4A4F92BC0830}" destId="{4B37A081-A93F-47FB-8C29-21BFAFD7FB39}" srcOrd="2" destOrd="0" presId="urn:microsoft.com/office/officeart/2016/7/layout/LinearArrowProcessNumbered"/>
    <dgm:cxn modelId="{B8B34F63-6112-4872-BB20-69B1981D91E2}" type="presParOf" srcId="{CF5C7649-5A08-4CC2-A1B0-B33BDE076BA5}" destId="{C466493B-6724-41FE-82D4-119E929A8544}" srcOrd="5" destOrd="0" presId="urn:microsoft.com/office/officeart/2016/7/layout/LinearArrowProcessNumbered"/>
    <dgm:cxn modelId="{AB4045B5-262B-497A-8482-68917877E62C}" type="presParOf" srcId="{CF5C7649-5A08-4CC2-A1B0-B33BDE076BA5}" destId="{4CA6C18F-F7AF-427B-A3A4-805476A1D50A}" srcOrd="6" destOrd="0" presId="urn:microsoft.com/office/officeart/2016/7/layout/LinearArrowProcessNumbered"/>
    <dgm:cxn modelId="{AFAE591D-1DB5-4B58-8309-B1E092D620CD}" type="presParOf" srcId="{4CA6C18F-F7AF-427B-A3A4-805476A1D50A}" destId="{4F995EC3-4B36-4432-A763-9E0E3299B3BB}" srcOrd="0" destOrd="0" presId="urn:microsoft.com/office/officeart/2016/7/layout/LinearArrowProcessNumbered"/>
    <dgm:cxn modelId="{1ED2FE6B-3FB3-4BA1-95AF-C6599E177C4B}" type="presParOf" srcId="{4CA6C18F-F7AF-427B-A3A4-805476A1D50A}" destId="{4EDC887D-C47E-43E2-B958-BF1617EEFB5A}" srcOrd="1" destOrd="0" presId="urn:microsoft.com/office/officeart/2016/7/layout/LinearArrowProcessNumbered"/>
    <dgm:cxn modelId="{D4902618-C703-42DE-8D43-277EE0B7A6A0}" type="presParOf" srcId="{4EDC887D-C47E-43E2-B958-BF1617EEFB5A}" destId="{06930749-896F-4E98-950E-1AD1010B2132}" srcOrd="0" destOrd="0" presId="urn:microsoft.com/office/officeart/2016/7/layout/LinearArrowProcessNumbered"/>
    <dgm:cxn modelId="{5416EBCF-F159-45BB-935E-CE1E9FA87B01}" type="presParOf" srcId="{4EDC887D-C47E-43E2-B958-BF1617EEFB5A}" destId="{3789ABA7-3DAB-4025-89ED-8B3116CFDAAC}" srcOrd="1" destOrd="0" presId="urn:microsoft.com/office/officeart/2016/7/layout/LinearArrowProcessNumbered"/>
    <dgm:cxn modelId="{9F93A67B-6302-4C0D-9F0B-2F278486D75A}" type="presParOf" srcId="{4EDC887D-C47E-43E2-B958-BF1617EEFB5A}" destId="{01F88A7E-B4FD-4E4B-8759-1C5DBD3DBC4B}" srcOrd="2" destOrd="0" presId="urn:microsoft.com/office/officeart/2016/7/layout/LinearArrowProcessNumbered"/>
    <dgm:cxn modelId="{CF8DA785-8FAF-4A53-9FBF-D3A6372EF2C5}" type="presParOf" srcId="{4EDC887D-C47E-43E2-B958-BF1617EEFB5A}" destId="{0DFAEE4D-40F4-4B2B-9223-EB11F1234BC9}" srcOrd="3" destOrd="0" presId="urn:microsoft.com/office/officeart/2016/7/layout/LinearArrowProcessNumbered"/>
    <dgm:cxn modelId="{0CCBEE6E-1F38-4EA5-8607-6A4CA4EEC998}" type="presParOf" srcId="{4CA6C18F-F7AF-427B-A3A4-805476A1D50A}" destId="{1138EA58-B34D-4D0B-B764-93D30D8B8B01}" srcOrd="2" destOrd="0" presId="urn:microsoft.com/office/officeart/2016/7/layout/LinearArrowProcessNumbered"/>
    <dgm:cxn modelId="{0CCC909B-9D19-4DF4-93F3-BF029A559721}" type="presParOf" srcId="{CF5C7649-5A08-4CC2-A1B0-B33BDE076BA5}" destId="{77F93259-2437-4FA6-A175-CD81F2029AE7}" srcOrd="7" destOrd="0" presId="urn:microsoft.com/office/officeart/2016/7/layout/LinearArrowProcessNumbered"/>
    <dgm:cxn modelId="{B4B27090-97F3-4FD7-ADE8-166A7858CE09}" type="presParOf" srcId="{CF5C7649-5A08-4CC2-A1B0-B33BDE076BA5}" destId="{CB96C5B7-5E67-41FA-95EB-D16CA491961C}" srcOrd="8" destOrd="0" presId="urn:microsoft.com/office/officeart/2016/7/layout/LinearArrowProcessNumbered"/>
    <dgm:cxn modelId="{D09B49D1-567F-4195-96B8-3ABFDD57A51A}" type="presParOf" srcId="{CB96C5B7-5E67-41FA-95EB-D16CA491961C}" destId="{FF15BDFD-B22D-4DBC-9ABC-7E705A5D133D}" srcOrd="0" destOrd="0" presId="urn:microsoft.com/office/officeart/2016/7/layout/LinearArrowProcessNumbered"/>
    <dgm:cxn modelId="{E5B3EBDA-C2A9-46FE-8325-078865527BD3}" type="presParOf" srcId="{CB96C5B7-5E67-41FA-95EB-D16CA491961C}" destId="{BBB5EE66-C059-422B-A103-3ACB99B0E434}" srcOrd="1" destOrd="0" presId="urn:microsoft.com/office/officeart/2016/7/layout/LinearArrowProcessNumbered"/>
    <dgm:cxn modelId="{C23F07EC-D05E-430F-9C73-900B0D31BF59}" type="presParOf" srcId="{BBB5EE66-C059-422B-A103-3ACB99B0E434}" destId="{0A1391BE-C657-475B-8944-3ED33849F17F}" srcOrd="0" destOrd="0" presId="urn:microsoft.com/office/officeart/2016/7/layout/LinearArrowProcessNumbered"/>
    <dgm:cxn modelId="{0AA043F2-A38B-469C-BDE6-B87B8C5AD6A8}" type="presParOf" srcId="{BBB5EE66-C059-422B-A103-3ACB99B0E434}" destId="{896EE90F-760B-43A7-BA90-E6DD162095BE}" srcOrd="1" destOrd="0" presId="urn:microsoft.com/office/officeart/2016/7/layout/LinearArrowProcessNumbered"/>
    <dgm:cxn modelId="{16E8B159-32FA-4269-9234-738C6DB34CCE}" type="presParOf" srcId="{BBB5EE66-C059-422B-A103-3ACB99B0E434}" destId="{6F47EF55-FDFC-47A4-8813-51F137C59F47}" srcOrd="2" destOrd="0" presId="urn:microsoft.com/office/officeart/2016/7/layout/LinearArrowProcessNumbered"/>
    <dgm:cxn modelId="{B2F4114F-4443-41E3-A076-9DD1691C4839}" type="presParOf" srcId="{BBB5EE66-C059-422B-A103-3ACB99B0E434}" destId="{8FE8277F-28DB-4773-ADFE-A46E5D5345FB}" srcOrd="3" destOrd="0" presId="urn:microsoft.com/office/officeart/2016/7/layout/LinearArrowProcessNumbered"/>
    <dgm:cxn modelId="{98DC2053-5C5C-4330-BBF1-B6385A8A1139}" type="presParOf" srcId="{CB96C5B7-5E67-41FA-95EB-D16CA491961C}" destId="{282CABE9-2B79-44EE-B918-36CDCCA05130}" srcOrd="2" destOrd="0" presId="urn:microsoft.com/office/officeart/2016/7/layout/LinearArrowProcessNumbered"/>
    <dgm:cxn modelId="{E83BC18A-15BD-423C-A592-9B566C319636}" type="presParOf" srcId="{CF5C7649-5A08-4CC2-A1B0-B33BDE076BA5}" destId="{6D2FFAB1-930B-450D-A0EF-FB8B6872DC19}" srcOrd="9" destOrd="0" presId="urn:microsoft.com/office/officeart/2016/7/layout/LinearArrowProcessNumbered"/>
    <dgm:cxn modelId="{69C34A18-C168-4C77-B094-88081028BE48}" type="presParOf" srcId="{CF5C7649-5A08-4CC2-A1B0-B33BDE076BA5}" destId="{AE0931A7-89B8-4A1E-8B4D-45F62653F220}" srcOrd="10" destOrd="0" presId="urn:microsoft.com/office/officeart/2016/7/layout/LinearArrowProcessNumbered"/>
    <dgm:cxn modelId="{E125D7DD-D9A7-455C-923F-B3836571AB8C}" type="presParOf" srcId="{AE0931A7-89B8-4A1E-8B4D-45F62653F220}" destId="{8C520A03-4C94-437F-B1DD-07DFC65D8F23}" srcOrd="0" destOrd="0" presId="urn:microsoft.com/office/officeart/2016/7/layout/LinearArrowProcessNumbered"/>
    <dgm:cxn modelId="{1EEF3EAD-374B-435F-8A04-2B945418D246}" type="presParOf" srcId="{AE0931A7-89B8-4A1E-8B4D-45F62653F220}" destId="{3B4B14EF-B905-41EE-9C61-54910C506C02}" srcOrd="1" destOrd="0" presId="urn:microsoft.com/office/officeart/2016/7/layout/LinearArrowProcessNumbered"/>
    <dgm:cxn modelId="{91210715-9424-4331-8F5A-0BCB506AD66F}" type="presParOf" srcId="{3B4B14EF-B905-41EE-9C61-54910C506C02}" destId="{A1C4D66B-AC69-4E1C-B808-DA269EECFA3A}" srcOrd="0" destOrd="0" presId="urn:microsoft.com/office/officeart/2016/7/layout/LinearArrowProcessNumbered"/>
    <dgm:cxn modelId="{E557E046-9090-49B7-85D1-C8DE62A8FE14}" type="presParOf" srcId="{3B4B14EF-B905-41EE-9C61-54910C506C02}" destId="{733E185F-3FC4-45C3-9E98-9642CCEDE9CF}" srcOrd="1" destOrd="0" presId="urn:microsoft.com/office/officeart/2016/7/layout/LinearArrowProcessNumbered"/>
    <dgm:cxn modelId="{33E2EA9F-B94C-404B-A075-261ED1C92D29}" type="presParOf" srcId="{3B4B14EF-B905-41EE-9C61-54910C506C02}" destId="{59415DDF-9AD5-4989-94AC-7AA56FC9C8C2}" srcOrd="2" destOrd="0" presId="urn:microsoft.com/office/officeart/2016/7/layout/LinearArrowProcessNumbered"/>
    <dgm:cxn modelId="{25563BDB-EF9C-4995-8FD5-6CEE750A668C}" type="presParOf" srcId="{3B4B14EF-B905-41EE-9C61-54910C506C02}" destId="{D3A4C654-D1C7-4EA3-8893-5AC9353703D9}" srcOrd="3" destOrd="0" presId="urn:microsoft.com/office/officeart/2016/7/layout/LinearArrowProcessNumbered"/>
    <dgm:cxn modelId="{0A2A94A1-BB83-4E2F-AF15-124F7B3A5108}" type="presParOf" srcId="{AE0931A7-89B8-4A1E-8B4D-45F62653F220}" destId="{9B32D2DF-0162-489A-B417-143434C59BB1}"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2AC72C-09AC-473F-90BE-4B084175C663}">
      <dsp:nvSpPr>
        <dsp:cNvPr id="0" name=""/>
        <dsp:cNvSpPr/>
      </dsp:nvSpPr>
      <dsp:spPr>
        <a:xfrm>
          <a:off x="0" y="214816"/>
          <a:ext cx="2929433" cy="175766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It combines the message-passing capabilities of hash functions with security properties.</a:t>
          </a:r>
          <a:endParaRPr lang="en-US" sz="1600" kern="1200" dirty="0"/>
        </a:p>
      </dsp:txBody>
      <dsp:txXfrm>
        <a:off x="0" y="214816"/>
        <a:ext cx="2929433" cy="1757660"/>
      </dsp:txXfrm>
    </dsp:sp>
    <dsp:sp modelId="{F98AE811-14C5-4D9F-AE63-549935F50346}">
      <dsp:nvSpPr>
        <dsp:cNvPr id="0" name=""/>
        <dsp:cNvSpPr/>
      </dsp:nvSpPr>
      <dsp:spPr>
        <a:xfrm>
          <a:off x="3222377" y="214816"/>
          <a:ext cx="2929433" cy="175766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It has variable levels of complexity and difficulty.</a:t>
          </a:r>
          <a:endParaRPr lang="en-US" sz="1600" kern="1200" dirty="0"/>
        </a:p>
      </dsp:txBody>
      <dsp:txXfrm>
        <a:off x="3222377" y="214816"/>
        <a:ext cx="2929433" cy="1757660"/>
      </dsp:txXfrm>
    </dsp:sp>
    <dsp:sp modelId="{8C9A46F4-F581-428A-8EAF-122E66E4B5AE}">
      <dsp:nvSpPr>
        <dsp:cNvPr id="0" name=""/>
        <dsp:cNvSpPr/>
      </dsp:nvSpPr>
      <dsp:spPr>
        <a:xfrm>
          <a:off x="6444754" y="214816"/>
          <a:ext cx="2929433" cy="175766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It's used for cryptocurrency, password security, and message security.</a:t>
          </a:r>
          <a:endParaRPr lang="en-US" sz="1600" kern="1200" dirty="0"/>
        </a:p>
      </dsp:txBody>
      <dsp:txXfrm>
        <a:off x="6444754" y="214816"/>
        <a:ext cx="2929433" cy="1757660"/>
      </dsp:txXfrm>
    </dsp:sp>
    <dsp:sp modelId="{FC312CF9-231C-48AF-B8DD-21B9DAA5D97D}">
      <dsp:nvSpPr>
        <dsp:cNvPr id="0" name=""/>
        <dsp:cNvSpPr/>
      </dsp:nvSpPr>
      <dsp:spPr>
        <a:xfrm>
          <a:off x="1611188" y="2265419"/>
          <a:ext cx="2929433" cy="175766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It checks the integrity of messages and authenticates information. </a:t>
          </a:r>
          <a:endParaRPr lang="en-US" sz="1600" kern="1200" dirty="0"/>
        </a:p>
      </dsp:txBody>
      <dsp:txXfrm>
        <a:off x="1611188" y="2265419"/>
        <a:ext cx="2929433" cy="1757660"/>
      </dsp:txXfrm>
    </dsp:sp>
    <dsp:sp modelId="{9BC8CEDA-4A10-4F39-9A9E-BA54C2DB0C87}">
      <dsp:nvSpPr>
        <dsp:cNvPr id="0" name=""/>
        <dsp:cNvSpPr/>
      </dsp:nvSpPr>
      <dsp:spPr>
        <a:xfrm>
          <a:off x="4833565" y="2265419"/>
          <a:ext cx="2929433" cy="1757660"/>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It adds security features to typical hash functions, making it more difficult to detect the contents of a message or information about recipients and senders.</a:t>
          </a:r>
          <a:endParaRPr lang="en-US" sz="1600" kern="1200" dirty="0"/>
        </a:p>
      </dsp:txBody>
      <dsp:txXfrm>
        <a:off x="4833565" y="2265419"/>
        <a:ext cx="2929433" cy="1757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99DE1D-8733-4311-8A61-5C575509A29E}">
      <dsp:nvSpPr>
        <dsp:cNvPr id="0" name=""/>
        <dsp:cNvSpPr/>
      </dsp:nvSpPr>
      <dsp:spPr>
        <a:xfrm>
          <a:off x="906102" y="473659"/>
          <a:ext cx="720655" cy="72"/>
        </a:xfrm>
        <a:prstGeom prst="rect">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F69968-DB75-486B-8A3E-8A3200AB6394}">
      <dsp:nvSpPr>
        <dsp:cNvPr id="0" name=""/>
        <dsp:cNvSpPr/>
      </dsp:nvSpPr>
      <dsp:spPr>
        <a:xfrm>
          <a:off x="1669997" y="413160"/>
          <a:ext cx="82875" cy="155661"/>
        </a:xfrm>
        <a:prstGeom prst="chevron">
          <a:avLst>
            <a:gd name="adj" fmla="val 90000"/>
          </a:avLst>
        </a:prstGeom>
        <a:solidFill>
          <a:schemeClr val="accent2">
            <a:tint val="40000"/>
            <a:alpha val="90000"/>
            <a:hueOff val="-578438"/>
            <a:satOff val="-339"/>
            <a:lumOff val="-42"/>
            <a:alphaOff val="0"/>
          </a:schemeClr>
        </a:solidFill>
        <a:ln w="15875" cap="rnd" cmpd="sng" algn="ctr">
          <a:solidFill>
            <a:schemeClr val="accent2">
              <a:tint val="40000"/>
              <a:alpha val="90000"/>
              <a:hueOff val="-578438"/>
              <a:satOff val="-339"/>
              <a:lumOff val="-42"/>
              <a:alphaOff val="0"/>
            </a:schemeClr>
          </a:solidFill>
          <a:prstDash val="solid"/>
        </a:ln>
        <a:effectLst/>
      </dsp:spPr>
      <dsp:style>
        <a:lnRef idx="2">
          <a:scrgbClr r="0" g="0" b="0"/>
        </a:lnRef>
        <a:fillRef idx="1">
          <a:scrgbClr r="0" g="0" b="0"/>
        </a:fillRef>
        <a:effectRef idx="0">
          <a:scrgbClr r="0" g="0" b="0"/>
        </a:effectRef>
        <a:fontRef idx="minor"/>
      </dsp:style>
    </dsp:sp>
    <dsp:sp modelId="{FAC538B5-1238-4B46-8B60-22093C2303D3}">
      <dsp:nvSpPr>
        <dsp:cNvPr id="0" name=""/>
        <dsp:cNvSpPr/>
      </dsp:nvSpPr>
      <dsp:spPr>
        <a:xfrm>
          <a:off x="466427" y="124101"/>
          <a:ext cx="699186" cy="699186"/>
        </a:xfrm>
        <a:prstGeom prst="ellips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7132" tIns="27132" rIns="27132" bIns="27132" numCol="1" spcCol="1270" anchor="ctr" anchorCtr="0">
          <a:noAutofit/>
        </a:bodyPr>
        <a:lstStyle/>
        <a:p>
          <a:pPr marL="0" lvl="0" indent="0" algn="ctr" defTabSz="1377950">
            <a:lnSpc>
              <a:spcPct val="90000"/>
            </a:lnSpc>
            <a:spcBef>
              <a:spcPct val="0"/>
            </a:spcBef>
            <a:spcAft>
              <a:spcPct val="35000"/>
            </a:spcAft>
            <a:buNone/>
          </a:pPr>
          <a:r>
            <a:rPr lang="en-US" sz="3100" kern="1200"/>
            <a:t>1</a:t>
          </a:r>
        </a:p>
      </dsp:txBody>
      <dsp:txXfrm>
        <a:off x="568820" y="226494"/>
        <a:ext cx="494400" cy="494400"/>
      </dsp:txXfrm>
    </dsp:sp>
    <dsp:sp modelId="{6F6F2289-4DC3-45B0-8895-8593258AE70A}">
      <dsp:nvSpPr>
        <dsp:cNvPr id="0" name=""/>
        <dsp:cNvSpPr/>
      </dsp:nvSpPr>
      <dsp:spPr>
        <a:xfrm>
          <a:off x="5283" y="988888"/>
          <a:ext cx="1621474" cy="2737698"/>
        </a:xfrm>
        <a:prstGeom prst="upArrowCallout">
          <a:avLst>
            <a:gd name="adj1" fmla="val 50000"/>
            <a:gd name="adj2" fmla="val 20000"/>
            <a:gd name="adj3" fmla="val 20000"/>
            <a:gd name="adj4" fmla="val 100000"/>
          </a:avLst>
        </a:prstGeom>
        <a:solidFill>
          <a:schemeClr val="accent2">
            <a:tint val="40000"/>
            <a:alpha val="90000"/>
            <a:hueOff val="-1156876"/>
            <a:satOff val="-678"/>
            <a:lumOff val="-84"/>
            <a:alphaOff val="0"/>
          </a:schemeClr>
        </a:solidFill>
        <a:ln w="15875" cap="rnd" cmpd="sng" algn="ctr">
          <a:solidFill>
            <a:schemeClr val="accent2">
              <a:tint val="40000"/>
              <a:alpha val="90000"/>
              <a:hueOff val="-1156876"/>
              <a:satOff val="-678"/>
              <a:lumOff val="-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904" tIns="165100" rIns="127904" bIns="165100" numCol="1" spcCol="1270" anchor="t" anchorCtr="0">
          <a:noAutofit/>
        </a:bodyPr>
        <a:lstStyle/>
        <a:p>
          <a:pPr marL="0" lvl="0" indent="0" algn="l" defTabSz="488950">
            <a:lnSpc>
              <a:spcPct val="90000"/>
            </a:lnSpc>
            <a:spcBef>
              <a:spcPct val="0"/>
            </a:spcBef>
            <a:spcAft>
              <a:spcPct val="35000"/>
            </a:spcAft>
            <a:buNone/>
          </a:pPr>
          <a:r>
            <a:rPr lang="en-US" sz="1100" b="1" kern="1200" dirty="0"/>
            <a:t>Use the algorithm defined at the beginning of this subsection to calculate the unencrypted hash code G.</a:t>
          </a:r>
          <a:endParaRPr lang="en-US" sz="1100" kern="1200" dirty="0"/>
        </a:p>
      </dsp:txBody>
      <dsp:txXfrm>
        <a:off x="5283" y="1313183"/>
        <a:ext cx="1621474" cy="2413403"/>
      </dsp:txXfrm>
    </dsp:sp>
    <dsp:sp modelId="{4D03BBAF-096D-4C02-9DBA-45369DB65FD0}">
      <dsp:nvSpPr>
        <dsp:cNvPr id="0" name=""/>
        <dsp:cNvSpPr/>
      </dsp:nvSpPr>
      <dsp:spPr>
        <a:xfrm>
          <a:off x="1806922" y="473659"/>
          <a:ext cx="1621474" cy="72"/>
        </a:xfrm>
        <a:prstGeom prst="rect">
          <a:avLst/>
        </a:prstGeom>
        <a:solidFill>
          <a:schemeClr val="accent2">
            <a:tint val="40000"/>
            <a:alpha val="90000"/>
            <a:hueOff val="-1735314"/>
            <a:satOff val="-1018"/>
            <a:lumOff val="-127"/>
            <a:alphaOff val="0"/>
          </a:schemeClr>
        </a:solidFill>
        <a:ln w="15875" cap="rnd" cmpd="sng" algn="ctr">
          <a:solidFill>
            <a:schemeClr val="accent2">
              <a:tint val="40000"/>
              <a:alpha val="90000"/>
              <a:hueOff val="-1735314"/>
              <a:satOff val="-1018"/>
              <a:lumOff val="-127"/>
              <a:alphaOff val="0"/>
            </a:schemeClr>
          </a:solidFill>
          <a:prstDash val="solid"/>
        </a:ln>
        <a:effectLst/>
      </dsp:spPr>
      <dsp:style>
        <a:lnRef idx="2">
          <a:scrgbClr r="0" g="0" b="0"/>
        </a:lnRef>
        <a:fillRef idx="1">
          <a:scrgbClr r="0" g="0" b="0"/>
        </a:fillRef>
        <a:effectRef idx="0">
          <a:scrgbClr r="0" g="0" b="0"/>
        </a:effectRef>
        <a:fontRef idx="minor"/>
      </dsp:style>
    </dsp:sp>
    <dsp:sp modelId="{D4F4D76B-246D-4DAC-90D6-91C37C145AFD}">
      <dsp:nvSpPr>
        <dsp:cNvPr id="0" name=""/>
        <dsp:cNvSpPr/>
      </dsp:nvSpPr>
      <dsp:spPr>
        <a:xfrm>
          <a:off x="3471636" y="413160"/>
          <a:ext cx="82875" cy="155661"/>
        </a:xfrm>
        <a:prstGeom prst="chevron">
          <a:avLst>
            <a:gd name="adj" fmla="val 90000"/>
          </a:avLst>
        </a:prstGeom>
        <a:solidFill>
          <a:schemeClr val="accent2">
            <a:tint val="40000"/>
            <a:alpha val="90000"/>
            <a:hueOff val="-2313752"/>
            <a:satOff val="-1357"/>
            <a:lumOff val="-169"/>
            <a:alphaOff val="0"/>
          </a:schemeClr>
        </a:solidFill>
        <a:ln w="15875" cap="rnd" cmpd="sng" algn="ctr">
          <a:solidFill>
            <a:schemeClr val="accent2">
              <a:tint val="40000"/>
              <a:alpha val="90000"/>
              <a:hueOff val="-2313752"/>
              <a:satOff val="-1357"/>
              <a:lumOff val="-169"/>
              <a:alphaOff val="0"/>
            </a:schemeClr>
          </a:solidFill>
          <a:prstDash val="solid"/>
        </a:ln>
        <a:effectLst/>
      </dsp:spPr>
      <dsp:style>
        <a:lnRef idx="2">
          <a:scrgbClr r="0" g="0" b="0"/>
        </a:lnRef>
        <a:fillRef idx="1">
          <a:scrgbClr r="0" g="0" b="0"/>
        </a:fillRef>
        <a:effectRef idx="0">
          <a:scrgbClr r="0" g="0" b="0"/>
        </a:effectRef>
        <a:fontRef idx="minor"/>
      </dsp:style>
    </dsp:sp>
    <dsp:sp modelId="{AA6BDB60-09ED-4D29-BC4B-B2AB2764F36C}">
      <dsp:nvSpPr>
        <dsp:cNvPr id="0" name=""/>
        <dsp:cNvSpPr/>
      </dsp:nvSpPr>
      <dsp:spPr>
        <a:xfrm>
          <a:off x="2268066" y="124101"/>
          <a:ext cx="699186" cy="699186"/>
        </a:xfrm>
        <a:prstGeom prst="ellipse">
          <a:avLst/>
        </a:prstGeom>
        <a:solidFill>
          <a:schemeClr val="accent2">
            <a:hueOff val="-1750886"/>
            <a:satOff val="-1580"/>
            <a:lumOff val="-352"/>
            <a:alphaOff val="0"/>
          </a:schemeClr>
        </a:solidFill>
        <a:ln w="15875" cap="rnd" cmpd="sng" algn="ctr">
          <a:solidFill>
            <a:schemeClr val="accent2">
              <a:hueOff val="-1750886"/>
              <a:satOff val="-1580"/>
              <a:lumOff val="-352"/>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7132" tIns="27132" rIns="27132" bIns="27132" numCol="1" spcCol="1270" anchor="ctr" anchorCtr="0">
          <a:noAutofit/>
        </a:bodyPr>
        <a:lstStyle/>
        <a:p>
          <a:pPr marL="0" lvl="0" indent="0" algn="ctr" defTabSz="1377950">
            <a:lnSpc>
              <a:spcPct val="90000"/>
            </a:lnSpc>
            <a:spcBef>
              <a:spcPct val="0"/>
            </a:spcBef>
            <a:spcAft>
              <a:spcPct val="35000"/>
            </a:spcAft>
            <a:buNone/>
          </a:pPr>
          <a:r>
            <a:rPr lang="en-US" sz="3100" kern="1200"/>
            <a:t>2</a:t>
          </a:r>
        </a:p>
      </dsp:txBody>
      <dsp:txXfrm>
        <a:off x="2370459" y="226494"/>
        <a:ext cx="494400" cy="494400"/>
      </dsp:txXfrm>
    </dsp:sp>
    <dsp:sp modelId="{3F61EC50-8C6D-4A7C-B98D-7AE45A9C6FC0}">
      <dsp:nvSpPr>
        <dsp:cNvPr id="0" name=""/>
        <dsp:cNvSpPr/>
      </dsp:nvSpPr>
      <dsp:spPr>
        <a:xfrm>
          <a:off x="1806922" y="988888"/>
          <a:ext cx="1621474" cy="2737698"/>
        </a:xfrm>
        <a:prstGeom prst="upArrowCallout">
          <a:avLst>
            <a:gd name="adj1" fmla="val 50000"/>
            <a:gd name="adj2" fmla="val 20000"/>
            <a:gd name="adj3" fmla="val 20000"/>
            <a:gd name="adj4" fmla="val 100000"/>
          </a:avLst>
        </a:prstGeom>
        <a:solidFill>
          <a:schemeClr val="accent2">
            <a:tint val="40000"/>
            <a:alpha val="90000"/>
            <a:hueOff val="-2892190"/>
            <a:satOff val="-1696"/>
            <a:lumOff val="-211"/>
            <a:alphaOff val="0"/>
          </a:schemeClr>
        </a:solidFill>
        <a:ln w="15875" cap="rnd" cmpd="sng" algn="ctr">
          <a:solidFill>
            <a:schemeClr val="accent2">
              <a:tint val="40000"/>
              <a:alpha val="90000"/>
              <a:hueOff val="-2892190"/>
              <a:satOff val="-1696"/>
              <a:lumOff val="-2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904" tIns="165100" rIns="127904" bIns="165100" numCol="1" spcCol="1270" anchor="t" anchorCtr="0">
          <a:noAutofit/>
        </a:bodyPr>
        <a:lstStyle/>
        <a:p>
          <a:pPr marL="0" lvl="0" indent="0" algn="l" defTabSz="488950">
            <a:lnSpc>
              <a:spcPct val="90000"/>
            </a:lnSpc>
            <a:spcBef>
              <a:spcPct val="0"/>
            </a:spcBef>
            <a:spcAft>
              <a:spcPct val="35000"/>
            </a:spcAft>
            <a:buNone/>
          </a:pPr>
          <a:r>
            <a:rPr lang="en-US" sz="1100" b="1" kern="1200" dirty="0"/>
            <a:t>Construct any desired message in the form of</a:t>
          </a:r>
        </a:p>
        <a:p>
          <a:pPr marL="0" lvl="0" indent="0" algn="l" defTabSz="488950">
            <a:lnSpc>
              <a:spcPct val="90000"/>
            </a:lnSpc>
            <a:spcBef>
              <a:spcPct val="0"/>
            </a:spcBef>
            <a:spcAft>
              <a:spcPct val="35000"/>
            </a:spcAft>
            <a:buNone/>
          </a:pPr>
          <a:r>
            <a:rPr lang="en-US" sz="1100" b="1" kern="1200" dirty="0"/>
            <a:t>Q1, Q2 … QN-2.</a:t>
          </a:r>
          <a:endParaRPr lang="en-US" sz="1100" kern="1200" dirty="0"/>
        </a:p>
      </dsp:txBody>
      <dsp:txXfrm>
        <a:off x="1806922" y="1313183"/>
        <a:ext cx="1621474" cy="2413403"/>
      </dsp:txXfrm>
    </dsp:sp>
    <dsp:sp modelId="{DF54CC70-0033-435F-A496-EB2675139CFF}">
      <dsp:nvSpPr>
        <dsp:cNvPr id="0" name=""/>
        <dsp:cNvSpPr/>
      </dsp:nvSpPr>
      <dsp:spPr>
        <a:xfrm>
          <a:off x="3608560" y="473659"/>
          <a:ext cx="1621474" cy="72"/>
        </a:xfrm>
        <a:prstGeom prst="rect">
          <a:avLst/>
        </a:prstGeom>
        <a:solidFill>
          <a:schemeClr val="accent2">
            <a:tint val="40000"/>
            <a:alpha val="90000"/>
            <a:hueOff val="-3470628"/>
            <a:satOff val="-2035"/>
            <a:lumOff val="-253"/>
            <a:alphaOff val="0"/>
          </a:schemeClr>
        </a:solidFill>
        <a:ln w="15875" cap="rnd" cmpd="sng" algn="ctr">
          <a:solidFill>
            <a:schemeClr val="accent2">
              <a:tint val="40000"/>
              <a:alpha val="90000"/>
              <a:hueOff val="-3470628"/>
              <a:satOff val="-2035"/>
              <a:lumOff val="-253"/>
              <a:alphaOff val="0"/>
            </a:schemeClr>
          </a:solidFill>
          <a:prstDash val="solid"/>
        </a:ln>
        <a:effectLst/>
      </dsp:spPr>
      <dsp:style>
        <a:lnRef idx="2">
          <a:scrgbClr r="0" g="0" b="0"/>
        </a:lnRef>
        <a:fillRef idx="1">
          <a:scrgbClr r="0" g="0" b="0"/>
        </a:fillRef>
        <a:effectRef idx="0">
          <a:scrgbClr r="0" g="0" b="0"/>
        </a:effectRef>
        <a:fontRef idx="minor"/>
      </dsp:style>
    </dsp:sp>
    <dsp:sp modelId="{5EB831EB-7589-44CC-8761-37A3F164F4E9}">
      <dsp:nvSpPr>
        <dsp:cNvPr id="0" name=""/>
        <dsp:cNvSpPr/>
      </dsp:nvSpPr>
      <dsp:spPr>
        <a:xfrm>
          <a:off x="5273274" y="413160"/>
          <a:ext cx="82875" cy="155661"/>
        </a:xfrm>
        <a:prstGeom prst="chevron">
          <a:avLst>
            <a:gd name="adj" fmla="val 90000"/>
          </a:avLst>
        </a:prstGeom>
        <a:solidFill>
          <a:schemeClr val="accent2">
            <a:tint val="40000"/>
            <a:alpha val="90000"/>
            <a:hueOff val="-4049066"/>
            <a:satOff val="-2374"/>
            <a:lumOff val="-296"/>
            <a:alphaOff val="0"/>
          </a:schemeClr>
        </a:solidFill>
        <a:ln w="15875" cap="rnd" cmpd="sng" algn="ctr">
          <a:solidFill>
            <a:schemeClr val="accent2">
              <a:tint val="40000"/>
              <a:alpha val="90000"/>
              <a:hueOff val="-4049066"/>
              <a:satOff val="-2374"/>
              <a:lumOff val="-296"/>
              <a:alphaOff val="0"/>
            </a:schemeClr>
          </a:solidFill>
          <a:prstDash val="solid"/>
        </a:ln>
        <a:effectLst/>
      </dsp:spPr>
      <dsp:style>
        <a:lnRef idx="2">
          <a:scrgbClr r="0" g="0" b="0"/>
        </a:lnRef>
        <a:fillRef idx="1">
          <a:scrgbClr r="0" g="0" b="0"/>
        </a:fillRef>
        <a:effectRef idx="0">
          <a:scrgbClr r="0" g="0" b="0"/>
        </a:effectRef>
        <a:fontRef idx="minor"/>
      </dsp:style>
    </dsp:sp>
    <dsp:sp modelId="{1F281B15-657A-408B-98A0-17A293CF47C2}">
      <dsp:nvSpPr>
        <dsp:cNvPr id="0" name=""/>
        <dsp:cNvSpPr/>
      </dsp:nvSpPr>
      <dsp:spPr>
        <a:xfrm>
          <a:off x="4069704" y="124101"/>
          <a:ext cx="699186" cy="699186"/>
        </a:xfrm>
        <a:prstGeom prst="ellipse">
          <a:avLst/>
        </a:prstGeom>
        <a:solidFill>
          <a:schemeClr val="accent2">
            <a:hueOff val="-3501772"/>
            <a:satOff val="-3160"/>
            <a:lumOff val="-705"/>
            <a:alphaOff val="0"/>
          </a:schemeClr>
        </a:solidFill>
        <a:ln w="15875" cap="rnd" cmpd="sng" algn="ctr">
          <a:solidFill>
            <a:schemeClr val="accent2">
              <a:hueOff val="-3501772"/>
              <a:satOff val="-3160"/>
              <a:lumOff val="-70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7132" tIns="27132" rIns="27132" bIns="27132" numCol="1" spcCol="1270" anchor="ctr" anchorCtr="0">
          <a:noAutofit/>
        </a:bodyPr>
        <a:lstStyle/>
        <a:p>
          <a:pPr marL="0" lvl="0" indent="0" algn="ctr" defTabSz="1377950">
            <a:lnSpc>
              <a:spcPct val="90000"/>
            </a:lnSpc>
            <a:spcBef>
              <a:spcPct val="0"/>
            </a:spcBef>
            <a:spcAft>
              <a:spcPct val="35000"/>
            </a:spcAft>
            <a:buNone/>
          </a:pPr>
          <a:r>
            <a:rPr lang="en-US" sz="3100" kern="1200"/>
            <a:t>3</a:t>
          </a:r>
        </a:p>
      </dsp:txBody>
      <dsp:txXfrm>
        <a:off x="4172097" y="226494"/>
        <a:ext cx="494400" cy="494400"/>
      </dsp:txXfrm>
    </dsp:sp>
    <dsp:sp modelId="{4B37A081-A93F-47FB-8C29-21BFAFD7FB39}">
      <dsp:nvSpPr>
        <dsp:cNvPr id="0" name=""/>
        <dsp:cNvSpPr/>
      </dsp:nvSpPr>
      <dsp:spPr>
        <a:xfrm>
          <a:off x="3608560" y="988888"/>
          <a:ext cx="1621474" cy="2737698"/>
        </a:xfrm>
        <a:prstGeom prst="upArrowCallout">
          <a:avLst>
            <a:gd name="adj1" fmla="val 50000"/>
            <a:gd name="adj2" fmla="val 20000"/>
            <a:gd name="adj3" fmla="val 20000"/>
            <a:gd name="adj4" fmla="val 100000"/>
          </a:avLst>
        </a:prstGeom>
        <a:solidFill>
          <a:schemeClr val="accent2">
            <a:tint val="40000"/>
            <a:alpha val="90000"/>
            <a:hueOff val="-4627504"/>
            <a:satOff val="-2713"/>
            <a:lumOff val="-338"/>
            <a:alphaOff val="0"/>
          </a:schemeClr>
        </a:solidFill>
        <a:ln w="15875" cap="rnd" cmpd="sng" algn="ctr">
          <a:solidFill>
            <a:schemeClr val="accent2">
              <a:tint val="40000"/>
              <a:alpha val="90000"/>
              <a:hueOff val="-4627504"/>
              <a:satOff val="-2713"/>
              <a:lumOff val="-3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904" tIns="165100" rIns="127904" bIns="165100" numCol="1" spcCol="1270" anchor="t" anchorCtr="0">
          <a:noAutofit/>
        </a:bodyPr>
        <a:lstStyle/>
        <a:p>
          <a:pPr marL="0" lvl="0" indent="0" algn="l" defTabSz="488950">
            <a:lnSpc>
              <a:spcPct val="90000"/>
            </a:lnSpc>
            <a:spcBef>
              <a:spcPct val="0"/>
            </a:spcBef>
            <a:spcAft>
              <a:spcPct val="35000"/>
            </a:spcAft>
            <a:buNone/>
          </a:pPr>
          <a:r>
            <a:rPr lang="en-US" sz="1100" b="1" kern="1200" dirty="0"/>
            <a:t>Compute </a:t>
          </a:r>
        </a:p>
        <a:p>
          <a:pPr marL="0" lvl="0" indent="0" algn="l" defTabSz="488950">
            <a:lnSpc>
              <a:spcPct val="90000"/>
            </a:lnSpc>
            <a:spcBef>
              <a:spcPct val="0"/>
            </a:spcBef>
            <a:spcAft>
              <a:spcPct val="35000"/>
            </a:spcAft>
            <a:buNone/>
          </a:pPr>
          <a:r>
            <a:rPr lang="en-US" sz="1100" b="1" kern="1200" dirty="0"/>
            <a:t>Hi = E(Qi, Hi - 1) for 1 … </a:t>
          </a:r>
          <a:r>
            <a:rPr lang="en-US" sz="1100" b="1" kern="1200" dirty="0" err="1"/>
            <a:t>i</a:t>
          </a:r>
          <a:r>
            <a:rPr lang="en-US" sz="1100" b="1" kern="1200" dirty="0"/>
            <a:t> … (N – 2).</a:t>
          </a:r>
          <a:endParaRPr lang="en-US" sz="1100" kern="1200" dirty="0"/>
        </a:p>
      </dsp:txBody>
      <dsp:txXfrm>
        <a:off x="3608560" y="1313183"/>
        <a:ext cx="1621474" cy="2413403"/>
      </dsp:txXfrm>
    </dsp:sp>
    <dsp:sp modelId="{06930749-896F-4E98-950E-1AD1010B2132}">
      <dsp:nvSpPr>
        <dsp:cNvPr id="0" name=""/>
        <dsp:cNvSpPr/>
      </dsp:nvSpPr>
      <dsp:spPr>
        <a:xfrm>
          <a:off x="5410199" y="473659"/>
          <a:ext cx="1621474" cy="72"/>
        </a:xfrm>
        <a:prstGeom prst="rect">
          <a:avLst/>
        </a:prstGeom>
        <a:solidFill>
          <a:schemeClr val="accent2">
            <a:tint val="40000"/>
            <a:alpha val="90000"/>
            <a:hueOff val="-5205943"/>
            <a:satOff val="-3053"/>
            <a:lumOff val="-380"/>
            <a:alphaOff val="0"/>
          </a:schemeClr>
        </a:solidFill>
        <a:ln w="15875" cap="rnd" cmpd="sng" algn="ctr">
          <a:solidFill>
            <a:schemeClr val="accent2">
              <a:tint val="40000"/>
              <a:alpha val="90000"/>
              <a:hueOff val="-5205943"/>
              <a:satOff val="-3053"/>
              <a:lumOff val="-380"/>
              <a:alphaOff val="0"/>
            </a:schemeClr>
          </a:solidFill>
          <a:prstDash val="solid"/>
        </a:ln>
        <a:effectLst/>
      </dsp:spPr>
      <dsp:style>
        <a:lnRef idx="2">
          <a:scrgbClr r="0" g="0" b="0"/>
        </a:lnRef>
        <a:fillRef idx="1">
          <a:scrgbClr r="0" g="0" b="0"/>
        </a:fillRef>
        <a:effectRef idx="0">
          <a:scrgbClr r="0" g="0" b="0"/>
        </a:effectRef>
        <a:fontRef idx="minor"/>
      </dsp:style>
    </dsp:sp>
    <dsp:sp modelId="{3789ABA7-3DAB-4025-89ED-8B3116CFDAAC}">
      <dsp:nvSpPr>
        <dsp:cNvPr id="0" name=""/>
        <dsp:cNvSpPr/>
      </dsp:nvSpPr>
      <dsp:spPr>
        <a:xfrm>
          <a:off x="7074913" y="413160"/>
          <a:ext cx="82875" cy="155661"/>
        </a:xfrm>
        <a:prstGeom prst="chevron">
          <a:avLst>
            <a:gd name="adj" fmla="val 90000"/>
          </a:avLst>
        </a:prstGeom>
        <a:solidFill>
          <a:schemeClr val="accent2">
            <a:tint val="40000"/>
            <a:alpha val="90000"/>
            <a:hueOff val="-5784380"/>
            <a:satOff val="-3392"/>
            <a:lumOff val="-422"/>
            <a:alphaOff val="0"/>
          </a:schemeClr>
        </a:solidFill>
        <a:ln w="15875" cap="rnd" cmpd="sng" algn="ctr">
          <a:solidFill>
            <a:schemeClr val="accent2">
              <a:tint val="40000"/>
              <a:alpha val="90000"/>
              <a:hueOff val="-5784380"/>
              <a:satOff val="-3392"/>
              <a:lumOff val="-422"/>
              <a:alphaOff val="0"/>
            </a:schemeClr>
          </a:solidFill>
          <a:prstDash val="solid"/>
        </a:ln>
        <a:effectLst/>
      </dsp:spPr>
      <dsp:style>
        <a:lnRef idx="2">
          <a:scrgbClr r="0" g="0" b="0"/>
        </a:lnRef>
        <a:fillRef idx="1">
          <a:scrgbClr r="0" g="0" b="0"/>
        </a:fillRef>
        <a:effectRef idx="0">
          <a:scrgbClr r="0" g="0" b="0"/>
        </a:effectRef>
        <a:fontRef idx="minor"/>
      </dsp:style>
    </dsp:sp>
    <dsp:sp modelId="{01F88A7E-B4FD-4E4B-8759-1C5DBD3DBC4B}">
      <dsp:nvSpPr>
        <dsp:cNvPr id="0" name=""/>
        <dsp:cNvSpPr/>
      </dsp:nvSpPr>
      <dsp:spPr>
        <a:xfrm>
          <a:off x="5871343" y="124101"/>
          <a:ext cx="699186" cy="699186"/>
        </a:xfrm>
        <a:prstGeom prst="ellipse">
          <a:avLst/>
        </a:prstGeom>
        <a:solidFill>
          <a:schemeClr val="accent2">
            <a:hueOff val="-5252659"/>
            <a:satOff val="-4740"/>
            <a:lumOff val="-1057"/>
            <a:alphaOff val="0"/>
          </a:schemeClr>
        </a:solidFill>
        <a:ln w="15875" cap="rnd" cmpd="sng" algn="ctr">
          <a:solidFill>
            <a:schemeClr val="accent2">
              <a:hueOff val="-5252659"/>
              <a:satOff val="-4740"/>
              <a:lumOff val="-1057"/>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7132" tIns="27132" rIns="27132" bIns="27132" numCol="1" spcCol="1270" anchor="ctr" anchorCtr="0">
          <a:noAutofit/>
        </a:bodyPr>
        <a:lstStyle/>
        <a:p>
          <a:pPr marL="0" lvl="0" indent="0" algn="ctr" defTabSz="1377950">
            <a:lnSpc>
              <a:spcPct val="90000"/>
            </a:lnSpc>
            <a:spcBef>
              <a:spcPct val="0"/>
            </a:spcBef>
            <a:spcAft>
              <a:spcPct val="35000"/>
            </a:spcAft>
            <a:buNone/>
          </a:pPr>
          <a:r>
            <a:rPr lang="en-US" sz="3100" kern="1200"/>
            <a:t>4</a:t>
          </a:r>
        </a:p>
      </dsp:txBody>
      <dsp:txXfrm>
        <a:off x="5973736" y="226494"/>
        <a:ext cx="494400" cy="494400"/>
      </dsp:txXfrm>
    </dsp:sp>
    <dsp:sp modelId="{1138EA58-B34D-4D0B-B764-93D30D8B8B01}">
      <dsp:nvSpPr>
        <dsp:cNvPr id="0" name=""/>
        <dsp:cNvSpPr/>
      </dsp:nvSpPr>
      <dsp:spPr>
        <a:xfrm>
          <a:off x="5410199" y="988888"/>
          <a:ext cx="1621474" cy="2737698"/>
        </a:xfrm>
        <a:prstGeom prst="upArrowCallout">
          <a:avLst>
            <a:gd name="adj1" fmla="val 50000"/>
            <a:gd name="adj2" fmla="val 20000"/>
            <a:gd name="adj3" fmla="val 20000"/>
            <a:gd name="adj4" fmla="val 100000"/>
          </a:avLst>
        </a:prstGeom>
        <a:solidFill>
          <a:schemeClr val="accent2">
            <a:tint val="40000"/>
            <a:alpha val="90000"/>
            <a:hueOff val="-6362818"/>
            <a:satOff val="-3731"/>
            <a:lumOff val="-465"/>
            <a:alphaOff val="0"/>
          </a:schemeClr>
        </a:solidFill>
        <a:ln w="15875" cap="rnd" cmpd="sng" algn="ctr">
          <a:solidFill>
            <a:schemeClr val="accent2">
              <a:tint val="40000"/>
              <a:alpha val="90000"/>
              <a:hueOff val="-6362818"/>
              <a:satOff val="-3731"/>
              <a:lumOff val="-4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904" tIns="165100" rIns="127904" bIns="165100" numCol="1" spcCol="1270" anchor="t" anchorCtr="0">
          <a:noAutofit/>
        </a:bodyPr>
        <a:lstStyle/>
        <a:p>
          <a:pPr marL="0" lvl="0" indent="0" algn="l" defTabSz="488950">
            <a:lnSpc>
              <a:spcPct val="90000"/>
            </a:lnSpc>
            <a:spcBef>
              <a:spcPct val="0"/>
            </a:spcBef>
            <a:spcAft>
              <a:spcPct val="35000"/>
            </a:spcAft>
            <a:buNone/>
          </a:pPr>
          <a:r>
            <a:rPr lang="en-US" sz="1100" b="1" kern="1200" dirty="0"/>
            <a:t>Generate 2^(m/2) random blocks. for each block X, compute E(X, HN - 2). Generate an additional 2^(m/2) random blocks; for each block Y, compute D(Y, G), where D is the decryption function corresponding to E.</a:t>
          </a:r>
          <a:endParaRPr lang="en-US" sz="1100" kern="1200" dirty="0"/>
        </a:p>
      </dsp:txBody>
      <dsp:txXfrm>
        <a:off x="5410199" y="1313183"/>
        <a:ext cx="1621474" cy="2413403"/>
      </dsp:txXfrm>
    </dsp:sp>
    <dsp:sp modelId="{0A1391BE-C657-475B-8944-3ED33849F17F}">
      <dsp:nvSpPr>
        <dsp:cNvPr id="0" name=""/>
        <dsp:cNvSpPr/>
      </dsp:nvSpPr>
      <dsp:spPr>
        <a:xfrm>
          <a:off x="7211838" y="473659"/>
          <a:ext cx="1621474" cy="72"/>
        </a:xfrm>
        <a:prstGeom prst="rect">
          <a:avLst/>
        </a:prstGeom>
        <a:solidFill>
          <a:schemeClr val="accent2">
            <a:tint val="40000"/>
            <a:alpha val="90000"/>
            <a:hueOff val="-6941256"/>
            <a:satOff val="-4070"/>
            <a:lumOff val="-507"/>
            <a:alphaOff val="0"/>
          </a:schemeClr>
        </a:solidFill>
        <a:ln w="15875" cap="rnd" cmpd="sng" algn="ctr">
          <a:solidFill>
            <a:schemeClr val="accent2">
              <a:tint val="40000"/>
              <a:alpha val="90000"/>
              <a:hueOff val="-6941256"/>
              <a:satOff val="-4070"/>
              <a:lumOff val="-507"/>
              <a:alphaOff val="0"/>
            </a:schemeClr>
          </a:solidFill>
          <a:prstDash val="solid"/>
        </a:ln>
        <a:effectLst/>
      </dsp:spPr>
      <dsp:style>
        <a:lnRef idx="2">
          <a:scrgbClr r="0" g="0" b="0"/>
        </a:lnRef>
        <a:fillRef idx="1">
          <a:scrgbClr r="0" g="0" b="0"/>
        </a:fillRef>
        <a:effectRef idx="0">
          <a:scrgbClr r="0" g="0" b="0"/>
        </a:effectRef>
        <a:fontRef idx="minor"/>
      </dsp:style>
    </dsp:sp>
    <dsp:sp modelId="{896EE90F-760B-43A7-BA90-E6DD162095BE}">
      <dsp:nvSpPr>
        <dsp:cNvPr id="0" name=""/>
        <dsp:cNvSpPr/>
      </dsp:nvSpPr>
      <dsp:spPr>
        <a:xfrm>
          <a:off x="8876552" y="413160"/>
          <a:ext cx="82875" cy="155661"/>
        </a:xfrm>
        <a:prstGeom prst="chevron">
          <a:avLst>
            <a:gd name="adj" fmla="val 90000"/>
          </a:avLst>
        </a:prstGeom>
        <a:solidFill>
          <a:schemeClr val="accent2">
            <a:tint val="40000"/>
            <a:alpha val="90000"/>
            <a:hueOff val="-7519695"/>
            <a:satOff val="-4409"/>
            <a:lumOff val="-549"/>
            <a:alphaOff val="0"/>
          </a:schemeClr>
        </a:solidFill>
        <a:ln w="15875" cap="rnd" cmpd="sng" algn="ctr">
          <a:solidFill>
            <a:schemeClr val="accent2">
              <a:tint val="40000"/>
              <a:alpha val="90000"/>
              <a:hueOff val="-7519695"/>
              <a:satOff val="-4409"/>
              <a:lumOff val="-549"/>
              <a:alphaOff val="0"/>
            </a:schemeClr>
          </a:solidFill>
          <a:prstDash val="solid"/>
        </a:ln>
        <a:effectLst/>
      </dsp:spPr>
      <dsp:style>
        <a:lnRef idx="2">
          <a:scrgbClr r="0" g="0" b="0"/>
        </a:lnRef>
        <a:fillRef idx="1">
          <a:scrgbClr r="0" g="0" b="0"/>
        </a:fillRef>
        <a:effectRef idx="0">
          <a:scrgbClr r="0" g="0" b="0"/>
        </a:effectRef>
        <a:fontRef idx="minor"/>
      </dsp:style>
    </dsp:sp>
    <dsp:sp modelId="{6F47EF55-FDFC-47A4-8813-51F137C59F47}">
      <dsp:nvSpPr>
        <dsp:cNvPr id="0" name=""/>
        <dsp:cNvSpPr/>
      </dsp:nvSpPr>
      <dsp:spPr>
        <a:xfrm>
          <a:off x="7672982" y="124101"/>
          <a:ext cx="699186" cy="699186"/>
        </a:xfrm>
        <a:prstGeom prst="ellipse">
          <a:avLst/>
        </a:prstGeom>
        <a:solidFill>
          <a:schemeClr val="accent2">
            <a:hueOff val="-7003545"/>
            <a:satOff val="-6320"/>
            <a:lumOff val="-1410"/>
            <a:alphaOff val="0"/>
          </a:schemeClr>
        </a:solidFill>
        <a:ln w="15875" cap="rnd" cmpd="sng" algn="ctr">
          <a:solidFill>
            <a:schemeClr val="accent2">
              <a:hueOff val="-7003545"/>
              <a:satOff val="-6320"/>
              <a:lumOff val="-141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7132" tIns="27132" rIns="27132" bIns="27132" numCol="1" spcCol="1270" anchor="ctr" anchorCtr="0">
          <a:noAutofit/>
        </a:bodyPr>
        <a:lstStyle/>
        <a:p>
          <a:pPr marL="0" lvl="0" indent="0" algn="ctr" defTabSz="1377950">
            <a:lnSpc>
              <a:spcPct val="90000"/>
            </a:lnSpc>
            <a:spcBef>
              <a:spcPct val="0"/>
            </a:spcBef>
            <a:spcAft>
              <a:spcPct val="35000"/>
            </a:spcAft>
            <a:buNone/>
          </a:pPr>
          <a:r>
            <a:rPr lang="en-US" sz="3100" kern="1200"/>
            <a:t>5</a:t>
          </a:r>
          <a:endParaRPr lang="en-US" sz="3100" kern="1200" dirty="0"/>
        </a:p>
      </dsp:txBody>
      <dsp:txXfrm>
        <a:off x="7775375" y="226494"/>
        <a:ext cx="494400" cy="494400"/>
      </dsp:txXfrm>
    </dsp:sp>
    <dsp:sp modelId="{282CABE9-2B79-44EE-B918-36CDCCA05130}">
      <dsp:nvSpPr>
        <dsp:cNvPr id="0" name=""/>
        <dsp:cNvSpPr/>
      </dsp:nvSpPr>
      <dsp:spPr>
        <a:xfrm>
          <a:off x="7211838" y="988888"/>
          <a:ext cx="1621474" cy="2737698"/>
        </a:xfrm>
        <a:prstGeom prst="upArrowCallout">
          <a:avLst>
            <a:gd name="adj1" fmla="val 50000"/>
            <a:gd name="adj2" fmla="val 20000"/>
            <a:gd name="adj3" fmla="val 20000"/>
            <a:gd name="adj4" fmla="val 100000"/>
          </a:avLst>
        </a:prstGeom>
        <a:solidFill>
          <a:schemeClr val="accent2">
            <a:tint val="40000"/>
            <a:alpha val="90000"/>
            <a:hueOff val="-8098132"/>
            <a:satOff val="-4748"/>
            <a:lumOff val="-591"/>
            <a:alphaOff val="0"/>
          </a:schemeClr>
        </a:solidFill>
        <a:ln w="15875" cap="rnd" cmpd="sng" algn="ctr">
          <a:solidFill>
            <a:schemeClr val="accent2">
              <a:tint val="40000"/>
              <a:alpha val="90000"/>
              <a:hueOff val="-8098132"/>
              <a:satOff val="-4748"/>
              <a:lumOff val="-59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904" tIns="165100" rIns="127904" bIns="165100" numCol="1" spcCol="1270" anchor="t" anchorCtr="0">
          <a:noAutofit/>
        </a:bodyPr>
        <a:lstStyle/>
        <a:p>
          <a:pPr marL="0" lvl="0" indent="0" algn="l" defTabSz="488950">
            <a:lnSpc>
              <a:spcPct val="90000"/>
            </a:lnSpc>
            <a:spcBef>
              <a:spcPct val="0"/>
            </a:spcBef>
            <a:spcAft>
              <a:spcPct val="35000"/>
            </a:spcAft>
            <a:buNone/>
          </a:pPr>
          <a:r>
            <a:rPr lang="en-US" sz="1100" b="1" kern="1200" dirty="0"/>
            <a:t>Based on the birthday paradox, with a high probability there will be an X and Y such that </a:t>
          </a:r>
        </a:p>
        <a:p>
          <a:pPr marL="0" lvl="0" indent="0" algn="l" defTabSz="488950">
            <a:lnSpc>
              <a:spcPct val="90000"/>
            </a:lnSpc>
            <a:spcBef>
              <a:spcPct val="0"/>
            </a:spcBef>
            <a:spcAft>
              <a:spcPct val="35000"/>
            </a:spcAft>
            <a:buNone/>
          </a:pPr>
          <a:r>
            <a:rPr lang="en-US" sz="1000" b="1" kern="1200" dirty="0"/>
            <a:t>E(X, HN - 2) = D(Y, G).</a:t>
          </a:r>
          <a:endParaRPr lang="en-US" sz="1000" kern="1200" dirty="0"/>
        </a:p>
      </dsp:txBody>
      <dsp:txXfrm>
        <a:off x="7211838" y="1313183"/>
        <a:ext cx="1621474" cy="2413403"/>
      </dsp:txXfrm>
    </dsp:sp>
    <dsp:sp modelId="{A1C4D66B-AC69-4E1C-B808-DA269EECFA3A}">
      <dsp:nvSpPr>
        <dsp:cNvPr id="0" name=""/>
        <dsp:cNvSpPr/>
      </dsp:nvSpPr>
      <dsp:spPr>
        <a:xfrm>
          <a:off x="9013476" y="473659"/>
          <a:ext cx="810737" cy="72"/>
        </a:xfrm>
        <a:prstGeom prst="rect">
          <a:avLst/>
        </a:prstGeom>
        <a:solidFill>
          <a:schemeClr val="accent2">
            <a:tint val="40000"/>
            <a:alpha val="90000"/>
            <a:hueOff val="-8676571"/>
            <a:satOff val="-5088"/>
            <a:lumOff val="-634"/>
            <a:alphaOff val="0"/>
          </a:schemeClr>
        </a:solidFill>
        <a:ln w="15875" cap="rnd" cmpd="sng" algn="ctr">
          <a:solidFill>
            <a:schemeClr val="accent2">
              <a:tint val="40000"/>
              <a:alpha val="90000"/>
              <a:hueOff val="-8676571"/>
              <a:satOff val="-5088"/>
              <a:lumOff val="-634"/>
              <a:alphaOff val="0"/>
            </a:schemeClr>
          </a:solidFill>
          <a:prstDash val="solid"/>
        </a:ln>
        <a:effectLst/>
      </dsp:spPr>
      <dsp:style>
        <a:lnRef idx="2">
          <a:scrgbClr r="0" g="0" b="0"/>
        </a:lnRef>
        <a:fillRef idx="1">
          <a:scrgbClr r="0" g="0" b="0"/>
        </a:fillRef>
        <a:effectRef idx="0">
          <a:scrgbClr r="0" g="0" b="0"/>
        </a:effectRef>
        <a:fontRef idx="minor"/>
      </dsp:style>
    </dsp:sp>
    <dsp:sp modelId="{59415DDF-9AD5-4989-94AC-7AA56FC9C8C2}">
      <dsp:nvSpPr>
        <dsp:cNvPr id="0" name=""/>
        <dsp:cNvSpPr/>
      </dsp:nvSpPr>
      <dsp:spPr>
        <a:xfrm>
          <a:off x="9474621" y="124101"/>
          <a:ext cx="699186" cy="699186"/>
        </a:xfrm>
        <a:prstGeom prst="ellipse">
          <a:avLst/>
        </a:prstGeom>
        <a:solidFill>
          <a:schemeClr val="accent2">
            <a:hueOff val="-8754431"/>
            <a:satOff val="-7900"/>
            <a:lumOff val="-1762"/>
            <a:alphaOff val="0"/>
          </a:schemeClr>
        </a:solidFill>
        <a:ln w="15875" cap="rnd" cmpd="sng" algn="ctr">
          <a:solidFill>
            <a:schemeClr val="accent2">
              <a:hueOff val="-8754431"/>
              <a:satOff val="-7900"/>
              <a:lumOff val="-1762"/>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27132" tIns="27132" rIns="27132" bIns="27132" numCol="1" spcCol="1270" anchor="ctr" anchorCtr="0">
          <a:noAutofit/>
        </a:bodyPr>
        <a:lstStyle/>
        <a:p>
          <a:pPr marL="0" lvl="0" indent="0" algn="ctr" defTabSz="1377950">
            <a:lnSpc>
              <a:spcPct val="90000"/>
            </a:lnSpc>
            <a:spcBef>
              <a:spcPct val="0"/>
            </a:spcBef>
            <a:spcAft>
              <a:spcPct val="35000"/>
            </a:spcAft>
            <a:buNone/>
          </a:pPr>
          <a:r>
            <a:rPr lang="en-US" sz="3100" kern="1200"/>
            <a:t>6</a:t>
          </a:r>
        </a:p>
      </dsp:txBody>
      <dsp:txXfrm>
        <a:off x="9577014" y="226494"/>
        <a:ext cx="494400" cy="494400"/>
      </dsp:txXfrm>
    </dsp:sp>
    <dsp:sp modelId="{9B32D2DF-0162-489A-B417-143434C59BB1}">
      <dsp:nvSpPr>
        <dsp:cNvPr id="0" name=""/>
        <dsp:cNvSpPr/>
      </dsp:nvSpPr>
      <dsp:spPr>
        <a:xfrm>
          <a:off x="9013476" y="988888"/>
          <a:ext cx="1621474" cy="2737698"/>
        </a:xfrm>
        <a:prstGeom prst="upArrowCallout">
          <a:avLst>
            <a:gd name="adj1" fmla="val 50000"/>
            <a:gd name="adj2" fmla="val 20000"/>
            <a:gd name="adj3" fmla="val 20000"/>
            <a:gd name="adj4" fmla="val 100000"/>
          </a:avLst>
        </a:prstGeom>
        <a:solidFill>
          <a:schemeClr val="accent2">
            <a:tint val="40000"/>
            <a:alpha val="90000"/>
            <a:hueOff val="-9833447"/>
            <a:satOff val="-5766"/>
            <a:lumOff val="-718"/>
            <a:alphaOff val="0"/>
          </a:schemeClr>
        </a:solidFill>
        <a:ln w="15875" cap="rnd" cmpd="sng" algn="ctr">
          <a:solidFill>
            <a:schemeClr val="accent2">
              <a:tint val="40000"/>
              <a:alpha val="90000"/>
              <a:hueOff val="-9833447"/>
              <a:satOff val="-5766"/>
              <a:lumOff val="-71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7904" tIns="165100" rIns="127904" bIns="165100" numCol="1" spcCol="1270" anchor="t" anchorCtr="0">
          <a:noAutofit/>
        </a:bodyPr>
        <a:lstStyle/>
        <a:p>
          <a:pPr marL="0" lvl="0" indent="0" algn="l" defTabSz="488950">
            <a:lnSpc>
              <a:spcPct val="90000"/>
            </a:lnSpc>
            <a:spcBef>
              <a:spcPct val="0"/>
            </a:spcBef>
            <a:spcAft>
              <a:spcPct val="35000"/>
            </a:spcAft>
            <a:buNone/>
          </a:pPr>
          <a:r>
            <a:rPr lang="en-US" sz="1100" b="1" kern="1200" dirty="0"/>
            <a:t>Form the message Q1, Q2, Á, QN - 2, X, Y. This message has the hash code G and therefore can be used with the intercepted encrypted signature.</a:t>
          </a:r>
          <a:endParaRPr lang="en-US" sz="1100" kern="1200" dirty="0"/>
        </a:p>
      </dsp:txBody>
      <dsp:txXfrm>
        <a:off x="9013476" y="1313183"/>
        <a:ext cx="1621474" cy="241340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B9CF1-5850-4D7E-A522-005BEB3B23EA}" type="datetimeFigureOut">
              <a:rPr lang="en-US" smtClean="0"/>
              <a:t>28-May-22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ED75F-C2DB-4731-8100-D1E47FA1127B}" type="slidenum">
              <a:rPr lang="en-US" smtClean="0"/>
              <a:t>‹#›</a:t>
            </a:fld>
            <a:endParaRPr lang="en-US"/>
          </a:p>
        </p:txBody>
      </p:sp>
    </p:spTree>
    <p:extLst>
      <p:ext uri="{BB962C8B-B14F-4D97-AF65-F5344CB8AC3E}">
        <p14:creationId xmlns:p14="http://schemas.microsoft.com/office/powerpoint/2010/main" val="1330736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4ED75F-C2DB-4731-8100-D1E47FA1127B}" type="slidenum">
              <a:rPr lang="en-US" smtClean="0"/>
              <a:t>1</a:t>
            </a:fld>
            <a:endParaRPr lang="en-US"/>
          </a:p>
        </p:txBody>
      </p:sp>
    </p:spTree>
    <p:extLst>
      <p:ext uri="{BB962C8B-B14F-4D97-AF65-F5344CB8AC3E}">
        <p14:creationId xmlns:p14="http://schemas.microsoft.com/office/powerpoint/2010/main" val="239589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28-May-22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2165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C2B07E4-CDF9-4C88-A2F3-04620E58224D}" type="datetimeFigureOut">
              <a:rPr lang="en-US" smtClean="0"/>
              <a:pPr/>
              <a:t>28-May-22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3191992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pPr/>
              <a:t>28-May-22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2397359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pPr/>
              <a:t>28-May-22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70263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pPr/>
              <a:t>28-May-22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856773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pPr/>
              <a:t>28-May-22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10856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pPr/>
              <a:t>28-May-22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2943896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28-May-22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19189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28-May-22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471155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28-May-22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565457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t>28-May-22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60531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2B07E4-CDF9-4C88-A2F3-04620E58224D}" type="datetimeFigureOut">
              <a:rPr lang="en-US" smtClean="0"/>
              <a:t>28-May-22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002739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2B07E4-CDF9-4C88-A2F3-04620E58224D}" type="datetimeFigureOut">
              <a:rPr lang="en-US" smtClean="0"/>
              <a:pPr/>
              <a:t>28-May-22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3467318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2B07E4-CDF9-4C88-A2F3-04620E58224D}" type="datetimeFigureOut">
              <a:rPr lang="en-US" smtClean="0"/>
              <a:t>28-May-22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85517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B07E4-CDF9-4C88-A2F3-04620E58224D}" type="datetimeFigureOut">
              <a:rPr lang="en-US" smtClean="0"/>
              <a:t>28-May-22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454118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2B07E4-CDF9-4C88-A2F3-04620E58224D}" type="datetimeFigureOut">
              <a:rPr lang="en-US" smtClean="0"/>
              <a:t>28-May-22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177620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2B07E4-CDF9-4C88-A2F3-04620E58224D}" type="datetimeFigureOut">
              <a:rPr lang="en-US" smtClean="0"/>
              <a:pPr/>
              <a:t>28-May-22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2960065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C2B07E4-CDF9-4C88-A2F3-04620E58224D}" type="datetimeFigureOut">
              <a:rPr lang="en-US" smtClean="0"/>
              <a:pPr/>
              <a:t>28-May-22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1587279323"/>
      </p:ext>
    </p:extLst>
  </p:cSld>
  <p:clrMap bg1="dk1" tx1="lt1" bg2="dk2" tx2="lt2" accent1="accent1" accent2="accent2" accent3="accent3" accent4="accent4" accent5="accent5" accent6="accent6" hlink="hlink" folHlink="folHlink"/>
  <p:sldLayoutIdLst>
    <p:sldLayoutId id="2147484429" r:id="rId1"/>
    <p:sldLayoutId id="2147484430" r:id="rId2"/>
    <p:sldLayoutId id="2147484431" r:id="rId3"/>
    <p:sldLayoutId id="2147484432" r:id="rId4"/>
    <p:sldLayoutId id="2147484433" r:id="rId5"/>
    <p:sldLayoutId id="2147484434" r:id="rId6"/>
    <p:sldLayoutId id="2147484435" r:id="rId7"/>
    <p:sldLayoutId id="2147484436" r:id="rId8"/>
    <p:sldLayoutId id="2147484437" r:id="rId9"/>
    <p:sldLayoutId id="2147484438" r:id="rId10"/>
    <p:sldLayoutId id="2147484439" r:id="rId11"/>
    <p:sldLayoutId id="2147484440" r:id="rId12"/>
    <p:sldLayoutId id="2147484441" r:id="rId13"/>
    <p:sldLayoutId id="2147484442" r:id="rId14"/>
    <p:sldLayoutId id="2147484443" r:id="rId15"/>
    <p:sldLayoutId id="2147484444" r:id="rId16"/>
    <p:sldLayoutId id="214748444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3939-1792-F876-AC9A-FDF530DD95F9}"/>
              </a:ext>
            </a:extLst>
          </p:cNvPr>
          <p:cNvSpPr>
            <a:spLocks noGrp="1"/>
          </p:cNvSpPr>
          <p:nvPr>
            <p:ph type="ctrTitle"/>
          </p:nvPr>
        </p:nvSpPr>
        <p:spPr>
          <a:xfrm>
            <a:off x="684211" y="685799"/>
            <a:ext cx="8420877" cy="2971801"/>
          </a:xfrm>
        </p:spPr>
        <p:txBody>
          <a:bodyPr>
            <a:normAutofit/>
          </a:bodyPr>
          <a:lstStyle/>
          <a:p>
            <a:r>
              <a:rPr lang="en-US" sz="1800" b="1" dirty="0">
                <a:effectLst/>
                <a:latin typeface="Times New Roman" panose="02020603050405020304" pitchFamily="18" charset="0"/>
                <a:ea typeface="Calibri" panose="020F0502020204030204" pitchFamily="34" charset="0"/>
              </a:rPr>
              <a:t>cryptographic hash function (CHF)</a:t>
            </a:r>
            <a:endParaRPr lang="en-US" dirty="0"/>
          </a:p>
        </p:txBody>
      </p:sp>
      <p:sp>
        <p:nvSpPr>
          <p:cNvPr id="3" name="Subtitle 2">
            <a:extLst>
              <a:ext uri="{FF2B5EF4-FFF2-40B4-BE49-F238E27FC236}">
                <a16:creationId xmlns:a16="http://schemas.microsoft.com/office/drawing/2014/main" id="{2C0A4625-7FF5-10A5-CF7D-BD3833A14850}"/>
              </a:ext>
            </a:extLst>
          </p:cNvPr>
          <p:cNvSpPr>
            <a:spLocks noGrp="1"/>
          </p:cNvSpPr>
          <p:nvPr>
            <p:ph type="subTitle" idx="1"/>
          </p:nvPr>
        </p:nvSpPr>
        <p:spPr/>
        <p:txBody>
          <a:bodyPr>
            <a:normAutofit/>
          </a:bodyPr>
          <a:lstStyle/>
          <a:p>
            <a:r>
              <a:rPr lang="en-US" dirty="0">
                <a:solidFill>
                  <a:schemeClr val="tx2">
                    <a:lumMod val="75000"/>
                  </a:schemeClr>
                </a:solidFill>
              </a:rPr>
              <a:t>Yousef Shaban</a:t>
            </a:r>
            <a:br>
              <a:rPr lang="en-US" dirty="0">
                <a:solidFill>
                  <a:schemeClr val="tx2">
                    <a:lumMod val="75000"/>
                  </a:schemeClr>
                </a:solidFill>
              </a:rPr>
            </a:br>
            <a:r>
              <a:rPr lang="en-US" dirty="0">
                <a:solidFill>
                  <a:schemeClr val="tx2">
                    <a:lumMod val="75000"/>
                  </a:schemeClr>
                </a:solidFill>
              </a:rPr>
              <a:t>Ahmad Khamis</a:t>
            </a:r>
            <a:br>
              <a:rPr lang="en-US" dirty="0">
                <a:solidFill>
                  <a:schemeClr val="tx2">
                    <a:lumMod val="75000"/>
                  </a:schemeClr>
                </a:solidFill>
              </a:rPr>
            </a:br>
            <a:r>
              <a:rPr lang="en-US" dirty="0">
                <a:solidFill>
                  <a:schemeClr val="tx2">
                    <a:lumMod val="75000"/>
                  </a:schemeClr>
                </a:solidFill>
              </a:rPr>
              <a:t>Abdelrahman AbdelBagi</a:t>
            </a:r>
            <a:br>
              <a:rPr lang="en-US" dirty="0">
                <a:solidFill>
                  <a:schemeClr val="tx2">
                    <a:lumMod val="75000"/>
                  </a:schemeClr>
                </a:solidFill>
              </a:rPr>
            </a:br>
            <a:r>
              <a:rPr lang="en-US" dirty="0">
                <a:solidFill>
                  <a:schemeClr val="tx2">
                    <a:lumMod val="75000"/>
                  </a:schemeClr>
                </a:solidFill>
              </a:rPr>
              <a:t>Mohammad AlMari</a:t>
            </a:r>
          </a:p>
        </p:txBody>
      </p:sp>
    </p:spTree>
    <p:extLst>
      <p:ext uri="{BB962C8B-B14F-4D97-AF65-F5344CB8AC3E}">
        <p14:creationId xmlns:p14="http://schemas.microsoft.com/office/powerpoint/2010/main" val="2888784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D131F1-A2D1-4005-A4D4-3E6CED0BF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262645-F614-A4F4-B26D-FA605CC6ADB1}"/>
              </a:ext>
            </a:extLst>
          </p:cNvPr>
          <p:cNvSpPr>
            <a:spLocks noGrp="1"/>
          </p:cNvSpPr>
          <p:nvPr>
            <p:ph type="title"/>
          </p:nvPr>
        </p:nvSpPr>
        <p:spPr>
          <a:xfrm>
            <a:off x="684212" y="4799010"/>
            <a:ext cx="9269412" cy="1155267"/>
          </a:xfrm>
        </p:spPr>
        <p:txBody>
          <a:bodyPr anchor="ctr">
            <a:normAutofit/>
          </a:bodyPr>
          <a:lstStyle/>
          <a:p>
            <a:pPr>
              <a:lnSpc>
                <a:spcPct val="90000"/>
              </a:lnSpc>
            </a:pPr>
            <a:r>
              <a:rPr lang="en-US" b="1" dirty="0">
                <a:solidFill>
                  <a:srgbClr val="FFFFFF"/>
                </a:solidFill>
                <a:effectLst/>
                <a:latin typeface="Times New Roman" panose="02020603050405020304" pitchFamily="18" charset="0"/>
                <a:ea typeface="Calibri" panose="020F0502020204030204" pitchFamily="34" charset="0"/>
                <a:cs typeface="Arial" panose="020B0604020202020204" pitchFamily="34" charset="0"/>
              </a:rPr>
              <a:t>7. The operation of SHA-512?</a:t>
            </a:r>
            <a:br>
              <a:rPr lang="en-US" dirty="0">
                <a:solidFill>
                  <a:srgbClr val="FFFFFF"/>
                </a:solidFill>
                <a:effectLst/>
                <a:latin typeface="Calibri" panose="020F0502020204030204" pitchFamily="34" charset="0"/>
                <a:ea typeface="Calibri" panose="020F0502020204030204" pitchFamily="34" charset="0"/>
                <a:cs typeface="Arial" panose="020B0604020202020204" pitchFamily="34" charset="0"/>
              </a:rPr>
            </a:br>
            <a:endParaRPr lang="en-US" dirty="0">
              <a:solidFill>
                <a:srgbClr val="FFFFFF"/>
              </a:solidFill>
            </a:endParaRPr>
          </a:p>
        </p:txBody>
      </p:sp>
      <p:sp>
        <p:nvSpPr>
          <p:cNvPr id="10" name="Snip Diagonal Corner Rectangle 21">
            <a:extLst>
              <a:ext uri="{FF2B5EF4-FFF2-40B4-BE49-F238E27FC236}">
                <a16:creationId xmlns:a16="http://schemas.microsoft.com/office/drawing/2014/main" id="{81A7082F-8898-45F9-9051-28EFBA3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tx1">
              <a:alpha val="3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38CFC9-1DDD-992E-6F69-889CEEA7459F}"/>
              </a:ext>
            </a:extLst>
          </p:cNvPr>
          <p:cNvSpPr>
            <a:spLocks noGrp="1"/>
          </p:cNvSpPr>
          <p:nvPr>
            <p:ph idx="1"/>
          </p:nvPr>
        </p:nvSpPr>
        <p:spPr>
          <a:xfrm>
            <a:off x="684212" y="685800"/>
            <a:ext cx="9763294" cy="3615267"/>
          </a:xfrm>
        </p:spPr>
        <p:txBody>
          <a:bodyPr>
            <a:normAutofit/>
          </a:bodyPr>
          <a:lstStyle/>
          <a:p>
            <a:pPr>
              <a:lnSpc>
                <a:spcPct val="90000"/>
              </a:lnSpc>
              <a:spcBef>
                <a:spcPts val="0"/>
              </a:spcBef>
            </a:pPr>
            <a:r>
              <a:rPr lang="en-US" sz="1100" b="1" dirty="0">
                <a:effectLst/>
              </a:rPr>
              <a:t>7.4 Compression function</a:t>
            </a:r>
            <a:endParaRPr lang="en-US" sz="1100" dirty="0">
              <a:effectLst/>
            </a:endParaRPr>
          </a:p>
          <a:p>
            <a:pPr marL="0" indent="0">
              <a:lnSpc>
                <a:spcPct val="90000"/>
              </a:lnSpc>
              <a:spcBef>
                <a:spcPts val="0"/>
              </a:spcBef>
              <a:buNone/>
            </a:pPr>
            <a:r>
              <a:rPr lang="en-US" sz="1100" b="1" dirty="0">
                <a:effectLst/>
              </a:rPr>
              <a:t>Now we need to take a closer look at the hash function to see what's going on. To begin, we partition(divide) a 1024-bit message into 'n' bits.</a:t>
            </a:r>
            <a:endParaRPr lang="en-US" sz="1100" dirty="0">
              <a:effectLst/>
            </a:endParaRPr>
          </a:p>
          <a:p>
            <a:pPr marL="0" indent="0">
              <a:lnSpc>
                <a:spcPct val="90000"/>
              </a:lnSpc>
              <a:spcBef>
                <a:spcPts val="0"/>
              </a:spcBef>
              <a:buNone/>
            </a:pPr>
            <a:r>
              <a:rPr lang="en-US" sz="1100" b="1" dirty="0">
                <a:effectLst/>
              </a:rPr>
              <a:t>We'll do 80 rounds, and the input, W, will be derived from 1024 bits, which will be divided into 16 pieces. The message in plaintext is the value of W from 0 to 15, whereas the values of W from 16 to 79 are calculated from the previous 16 blocks.</a:t>
            </a:r>
            <a:endParaRPr lang="en-US" sz="1100" dirty="0">
              <a:effectLst/>
            </a:endParaRPr>
          </a:p>
          <a:p>
            <a:pPr marL="0" indent="0">
              <a:lnSpc>
                <a:spcPct val="90000"/>
              </a:lnSpc>
              <a:spcBef>
                <a:spcPts val="0"/>
              </a:spcBef>
              <a:buNone/>
            </a:pPr>
            <a:r>
              <a:rPr lang="en-US" sz="1100" b="1" dirty="0">
                <a:effectLst/>
              </a:rPr>
              <a:t>Now that we know the methodology to obtain the values of W for 0 to 79 and already have the values for K as well for all the rounds from 0 to 79 we can proceed ahead and see where and how we do put in these values for the computation of the hash.</a:t>
            </a:r>
            <a:endParaRPr lang="en-US" sz="1100" dirty="0">
              <a:effectLst/>
            </a:endParaRPr>
          </a:p>
          <a:p>
            <a:pPr marL="0" indent="0">
              <a:lnSpc>
                <a:spcPct val="90000"/>
              </a:lnSpc>
              <a:spcBef>
                <a:spcPts val="0"/>
              </a:spcBef>
              <a:buNone/>
            </a:pPr>
            <a:r>
              <a:rPr lang="en-US" sz="1100" b="1" dirty="0">
                <a:effectLst/>
              </a:rPr>
              <a:t>We have the values and formulas for each of the functions carried out we can perform the entire hashing process. These are the functions that are performed in each of the 80 rounds that are performed over and over for ‘n’ number of times.</a:t>
            </a:r>
            <a:endParaRPr lang="en-US" sz="1100" dirty="0">
              <a:effectLst/>
            </a:endParaRPr>
          </a:p>
          <a:p>
            <a:pPr>
              <a:lnSpc>
                <a:spcPct val="90000"/>
              </a:lnSpc>
              <a:spcBef>
                <a:spcPts val="0"/>
              </a:spcBef>
            </a:pPr>
            <a:r>
              <a:rPr lang="en-US" sz="1100" b="1" dirty="0">
                <a:effectLst/>
              </a:rPr>
              <a:t>7.5 Output</a:t>
            </a:r>
            <a:endParaRPr lang="en-US" sz="1100" dirty="0">
              <a:effectLst/>
            </a:endParaRPr>
          </a:p>
          <a:p>
            <a:pPr marL="0" indent="0">
              <a:lnSpc>
                <a:spcPct val="90000"/>
              </a:lnSpc>
              <a:spcBef>
                <a:spcPts val="0"/>
              </a:spcBef>
              <a:buNone/>
            </a:pPr>
            <a:r>
              <a:rPr lang="en-US" sz="1100" b="1" dirty="0">
                <a:effectLst/>
              </a:rPr>
              <a:t>The output from every round act as an input for the next round, and this process keeps on continuing till the last bit of the message goes through one of the rounds, and the output from the last block of the last message is the hash code. The length of the output is 512 bits.</a:t>
            </a:r>
            <a:endParaRPr lang="en-US" sz="1100" dirty="0">
              <a:effectLst/>
            </a:endParaRPr>
          </a:p>
          <a:p>
            <a:pPr>
              <a:lnSpc>
                <a:spcPct val="90000"/>
              </a:lnSpc>
              <a:spcBef>
                <a:spcPts val="0"/>
              </a:spcBef>
            </a:pPr>
            <a:r>
              <a:rPr lang="en-US" sz="1100" b="1" dirty="0">
                <a:effectLst/>
              </a:rPr>
              <a:t>7.6 Conclusion</a:t>
            </a:r>
            <a:endParaRPr lang="en-US" sz="1100" dirty="0">
              <a:effectLst/>
            </a:endParaRPr>
          </a:p>
          <a:p>
            <a:pPr marL="0" indent="0">
              <a:lnSpc>
                <a:spcPct val="90000"/>
              </a:lnSpc>
              <a:spcBef>
                <a:spcPts val="0"/>
              </a:spcBef>
              <a:buNone/>
            </a:pPr>
            <a:r>
              <a:rPr lang="en-US" sz="1100" b="1" dirty="0">
                <a:effectLst/>
              </a:rPr>
              <a:t>The SHA-512 hashing algorithm is currently one of the best and most secure hashing algorithms after hashes like MD5 and SHA-1 have been broken down. Due to its complicated nature, it is not widely accepted that SHA-256 is a general standard, but the industry is slowly moving towards this hashing algorithm.</a:t>
            </a:r>
            <a:endParaRPr lang="en-US" sz="1100" dirty="0">
              <a:effectLst/>
            </a:endParaRPr>
          </a:p>
        </p:txBody>
      </p:sp>
    </p:spTree>
    <p:extLst>
      <p:ext uri="{BB962C8B-B14F-4D97-AF65-F5344CB8AC3E}">
        <p14:creationId xmlns:p14="http://schemas.microsoft.com/office/powerpoint/2010/main" val="875439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48" name="Rectangle 147">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87580A-63CC-10BD-8C3C-AF23039C29EC}"/>
              </a:ext>
            </a:extLst>
          </p:cNvPr>
          <p:cNvSpPr>
            <a:spLocks noGrp="1"/>
          </p:cNvSpPr>
          <p:nvPr>
            <p:ph type="title"/>
          </p:nvPr>
        </p:nvSpPr>
        <p:spPr>
          <a:xfrm>
            <a:off x="1030827" y="297403"/>
            <a:ext cx="4818656" cy="4603749"/>
          </a:xfrm>
        </p:spPr>
        <p:txBody>
          <a:bodyPr vert="horz" lIns="91440" tIns="45720" rIns="91440" bIns="45720" rtlCol="0">
            <a:normAutofit/>
          </a:bodyPr>
          <a:lstStyle/>
          <a:p>
            <a:pPr algn="r"/>
            <a:br>
              <a:rPr lang="en-US" sz="1800" dirty="0">
                <a:effectLst/>
                <a:latin typeface="Calibri" panose="020F0502020204030204" pitchFamily="34" charset="0"/>
                <a:ea typeface="Calibri" panose="020F0502020204030204" pitchFamily="34" charset="0"/>
                <a:cs typeface="Arial" panose="020B0604020202020204" pitchFamily="34" charset="0"/>
              </a:rPr>
            </a:br>
            <a:br>
              <a:rPr lang="en-US" sz="1800" dirty="0">
                <a:effectLst/>
                <a:latin typeface="Calibri" panose="020F0502020204030204" pitchFamily="34" charset="0"/>
                <a:ea typeface="Calibri" panose="020F0502020204030204" pitchFamily="34" charset="0"/>
                <a:cs typeface="Arial" panose="020B0604020202020204" pitchFamily="34" charset="0"/>
              </a:rPr>
            </a:br>
            <a:br>
              <a:rPr lang="en-US" sz="1800" dirty="0">
                <a:effectLst/>
                <a:latin typeface="Calibri" panose="020F0502020204030204" pitchFamily="34" charset="0"/>
                <a:ea typeface="Calibri" panose="020F0502020204030204" pitchFamily="34" charset="0"/>
                <a:cs typeface="Arial" panose="020B0604020202020204" pitchFamily="34" charset="0"/>
              </a:rPr>
            </a:br>
            <a:br>
              <a:rPr lang="en-US" sz="1800" b="1" dirty="0">
                <a:solidFill>
                  <a:srgbClr val="0070C0"/>
                </a:solidFill>
                <a:effectLst/>
                <a:latin typeface="Times New Roman" panose="02020603050405020304" pitchFamily="18" charset="0"/>
                <a:ea typeface="Calibri" panose="020F0502020204030204" pitchFamily="34" charset="0"/>
                <a:cs typeface="Arial" panose="020B0604020202020204" pitchFamily="34" charset="0"/>
              </a:rPr>
            </a:br>
            <a:r>
              <a:rPr lang="en-US" sz="1800" b="1" dirty="0">
                <a:solidFill>
                  <a:schemeClr val="bg2">
                    <a:lumMod val="50000"/>
                  </a:schemeClr>
                </a:solidFill>
                <a:effectLst/>
                <a:latin typeface="Times New Roman" panose="02020603050405020304" pitchFamily="18" charset="0"/>
                <a:ea typeface="Calibri" panose="020F0502020204030204" pitchFamily="34" charset="0"/>
                <a:cs typeface="Arial" panose="020B0604020202020204" pitchFamily="34" charset="0"/>
              </a:rPr>
              <a:t>8.1 Birthday attack</a:t>
            </a:r>
            <a:br>
              <a:rPr lang="en-US" sz="1800" b="1" dirty="0">
                <a:solidFill>
                  <a:schemeClr val="bg2">
                    <a:lumMod val="50000"/>
                  </a:schemeClr>
                </a:solidFill>
                <a:effectLst/>
                <a:latin typeface="Times New Roman" panose="02020603050405020304" pitchFamily="18" charset="0"/>
                <a:ea typeface="Calibri" panose="020F0502020204030204" pitchFamily="34" charset="0"/>
                <a:cs typeface="Arial" panose="020B0604020202020204" pitchFamily="34" charset="0"/>
              </a:rPr>
            </a:br>
            <a:br>
              <a:rPr lang="en-US" sz="1800" b="1" dirty="0">
                <a:solidFill>
                  <a:schemeClr val="bg2">
                    <a:lumMod val="50000"/>
                  </a:schemeClr>
                </a:solidFill>
                <a:effectLst/>
                <a:latin typeface="Times New Roman" panose="02020603050405020304" pitchFamily="18" charset="0"/>
                <a:ea typeface="Calibri" panose="020F0502020204030204" pitchFamily="34" charset="0"/>
                <a:cs typeface="Arial" panose="020B0604020202020204" pitchFamily="34" charset="0"/>
              </a:rPr>
            </a:br>
            <a:br>
              <a:rPr lang="en-US" sz="1800" b="1" dirty="0">
                <a:solidFill>
                  <a:schemeClr val="bg2">
                    <a:lumMod val="50000"/>
                  </a:schemeClr>
                </a:solidFill>
                <a:effectLst/>
                <a:latin typeface="Times New Roman" panose="02020603050405020304" pitchFamily="18" charset="0"/>
                <a:ea typeface="Calibri" panose="020F0502020204030204" pitchFamily="34" charset="0"/>
                <a:cs typeface="Arial" panose="020B0604020202020204" pitchFamily="34" charset="0"/>
              </a:rPr>
            </a:br>
            <a:br>
              <a:rPr lang="en-US" sz="1800" b="1" dirty="0">
                <a:solidFill>
                  <a:schemeClr val="bg2">
                    <a:lumMod val="50000"/>
                  </a:schemeClr>
                </a:solidFill>
                <a:effectLst/>
                <a:latin typeface="Times New Roman" panose="02020603050405020304" pitchFamily="18" charset="0"/>
                <a:ea typeface="Calibri" panose="020F0502020204030204" pitchFamily="34" charset="0"/>
                <a:cs typeface="Arial" panose="020B0604020202020204" pitchFamily="34" charset="0"/>
              </a:rPr>
            </a:br>
            <a:br>
              <a:rPr lang="en-US" sz="1800" b="1" dirty="0">
                <a:solidFill>
                  <a:schemeClr val="bg2">
                    <a:lumMod val="50000"/>
                  </a:schemeClr>
                </a:solidFill>
                <a:effectLst/>
                <a:latin typeface="Times New Roman" panose="02020603050405020304" pitchFamily="18" charset="0"/>
                <a:ea typeface="Calibri" panose="020F0502020204030204" pitchFamily="34" charset="0"/>
                <a:cs typeface="Arial" panose="020B0604020202020204" pitchFamily="34" charset="0"/>
              </a:rPr>
            </a:br>
            <a:br>
              <a:rPr lang="en-US" sz="1800" b="1" dirty="0">
                <a:solidFill>
                  <a:schemeClr val="bg2">
                    <a:lumMod val="50000"/>
                  </a:schemeClr>
                </a:solidFill>
                <a:effectLst/>
                <a:latin typeface="Times New Roman" panose="02020603050405020304" pitchFamily="18" charset="0"/>
                <a:ea typeface="Calibri" panose="020F0502020204030204" pitchFamily="34" charset="0"/>
                <a:cs typeface="Arial" panose="020B0604020202020204" pitchFamily="34" charset="0"/>
              </a:rPr>
            </a:br>
            <a:br>
              <a:rPr lang="en-US" sz="1800" b="1" dirty="0">
                <a:solidFill>
                  <a:schemeClr val="bg2">
                    <a:lumMod val="50000"/>
                  </a:schemeClr>
                </a:solidFill>
                <a:effectLst/>
                <a:latin typeface="Times New Roman" panose="02020603050405020304" pitchFamily="18" charset="0"/>
                <a:ea typeface="Calibri" panose="020F0502020204030204" pitchFamily="34" charset="0"/>
                <a:cs typeface="Arial" panose="020B0604020202020204" pitchFamily="34" charset="0"/>
              </a:rPr>
            </a:br>
            <a:br>
              <a:rPr lang="en-US" sz="1800" b="1" dirty="0">
                <a:solidFill>
                  <a:schemeClr val="bg2">
                    <a:lumMod val="50000"/>
                  </a:schemeClr>
                </a:solidFill>
                <a:effectLst/>
                <a:latin typeface="Times New Roman" panose="02020603050405020304" pitchFamily="18" charset="0"/>
                <a:ea typeface="Calibri" panose="020F0502020204030204" pitchFamily="34" charset="0"/>
                <a:cs typeface="Arial" panose="020B0604020202020204" pitchFamily="34" charset="0"/>
              </a:rPr>
            </a:br>
            <a:br>
              <a:rPr lang="en-US" sz="1800" dirty="0">
                <a:solidFill>
                  <a:schemeClr val="bg2">
                    <a:lumMod val="50000"/>
                  </a:schemeClr>
                </a:solidFill>
                <a:effectLst/>
                <a:latin typeface="Calibri" panose="020F0502020204030204" pitchFamily="34" charset="0"/>
                <a:ea typeface="Calibri" panose="020F0502020204030204" pitchFamily="34" charset="0"/>
                <a:cs typeface="Arial" panose="020B0604020202020204" pitchFamily="34" charset="0"/>
              </a:rPr>
            </a:br>
            <a:r>
              <a:rPr lang="en-US" sz="1800" b="1" dirty="0">
                <a:solidFill>
                  <a:schemeClr val="bg2">
                    <a:lumMod val="50000"/>
                  </a:schemeClr>
                </a:solidFill>
                <a:effectLst/>
                <a:latin typeface="Times New Roman" panose="02020603050405020304" pitchFamily="18" charset="0"/>
                <a:ea typeface="Calibri" panose="020F0502020204030204" pitchFamily="34" charset="0"/>
                <a:cs typeface="Arial" panose="020B0604020202020204" pitchFamily="34" charset="0"/>
              </a:rPr>
              <a:t>8.2 Birthday paradox</a:t>
            </a:r>
            <a:endParaRPr lang="en-US" sz="5200" dirty="0">
              <a:solidFill>
                <a:schemeClr val="bg2">
                  <a:lumMod val="50000"/>
                </a:schemeClr>
              </a:solidFill>
            </a:endParaRPr>
          </a:p>
        </p:txBody>
      </p:sp>
      <p:sp>
        <p:nvSpPr>
          <p:cNvPr id="150" name="Rectangle 149">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64" name="Content Placeholder 2">
            <a:extLst>
              <a:ext uri="{FF2B5EF4-FFF2-40B4-BE49-F238E27FC236}">
                <a16:creationId xmlns:a16="http://schemas.microsoft.com/office/drawing/2014/main" id="{7C550793-3506-C256-A82A-6495778DE235}"/>
              </a:ext>
            </a:extLst>
          </p:cNvPr>
          <p:cNvSpPr>
            <a:spLocks noGrp="1"/>
          </p:cNvSpPr>
          <p:nvPr>
            <p:ph idx="1"/>
          </p:nvPr>
        </p:nvSpPr>
        <p:spPr>
          <a:xfrm>
            <a:off x="6581262" y="1658706"/>
            <a:ext cx="4878959" cy="4603750"/>
          </a:xfrm>
        </p:spPr>
        <p:txBody>
          <a:bodyPr>
            <a:normAutofit/>
          </a:bodyPr>
          <a:lstStyle/>
          <a:p>
            <a:pPr>
              <a:spcBef>
                <a:spcPts val="0"/>
              </a:spcBef>
            </a:pPr>
            <a:r>
              <a:rPr lang="en-US" sz="1050" b="1" dirty="0">
                <a:solidFill>
                  <a:schemeClr val="tx2">
                    <a:lumMod val="60000"/>
                    <a:lumOff val="40000"/>
                  </a:schemeClr>
                </a:solidFill>
                <a:effectLst/>
                <a:latin typeface="Times New Roman" panose="02020603050405020304" pitchFamily="18" charset="0"/>
                <a:ea typeface="Calibri" panose="020F0502020204030204" pitchFamily="34" charset="0"/>
                <a:cs typeface="Arial" panose="020B0604020202020204" pitchFamily="34" charset="0"/>
              </a:rPr>
              <a:t>The Birthday attack is a type of cryptographic attack that cracks the algorithms of mathematics by finding matches in the hash function. The method relies upon the birthday paradox, through which the chance of sharing one birthday by two people is quite higher than it appears. In the same way, the chance of collision detection is also higher within the target hash function, which thereby enables the attacker to find similar fragments by the use of a few iterations. The attack is mostly used to abuse communication between the two parties. The nature of the attack is dependent upon the collisions found among random attacks as well as the degree of the permutation.</a:t>
            </a:r>
          </a:p>
          <a:p>
            <a:pPr>
              <a:spcBef>
                <a:spcPts val="0"/>
              </a:spcBef>
            </a:pPr>
            <a:endParaRPr lang="en-US" sz="1050" b="1" dirty="0">
              <a:solidFill>
                <a:schemeClr val="tx2">
                  <a:lumMod val="60000"/>
                  <a:lumOff val="40000"/>
                </a:schemeClr>
              </a:solidFill>
              <a:latin typeface="Times New Roman" panose="02020603050405020304" pitchFamily="18" charset="0"/>
              <a:cs typeface="Arial" panose="020B0604020202020204" pitchFamily="34" charset="0"/>
            </a:endParaRPr>
          </a:p>
          <a:p>
            <a:pPr marL="0" indent="0">
              <a:spcBef>
                <a:spcPts val="0"/>
              </a:spcBef>
              <a:buNone/>
            </a:pPr>
            <a:endParaRPr lang="en-US" sz="1050" dirty="0">
              <a:solidFill>
                <a:schemeClr val="tx2">
                  <a:lumMod val="60000"/>
                  <a:lumOff val="40000"/>
                </a:schemeClr>
              </a:solidFill>
              <a:effectLst/>
            </a:endParaRPr>
          </a:p>
          <a:p>
            <a:pPr>
              <a:spcBef>
                <a:spcPts val="0"/>
              </a:spcBef>
            </a:pPr>
            <a:endParaRPr lang="en-US" sz="1050" dirty="0">
              <a:solidFill>
                <a:schemeClr val="tx2">
                  <a:lumMod val="60000"/>
                  <a:lumOff val="40000"/>
                </a:schemeClr>
              </a:solidFill>
              <a:effectLst/>
            </a:endParaRPr>
          </a:p>
          <a:p>
            <a:pPr>
              <a:spcBef>
                <a:spcPts val="0"/>
              </a:spcBef>
              <a:spcAft>
                <a:spcPts val="0"/>
              </a:spcAft>
            </a:pPr>
            <a:r>
              <a:rPr lang="en-US" sz="1050" b="1" dirty="0">
                <a:solidFill>
                  <a:schemeClr val="tx2">
                    <a:lumMod val="60000"/>
                    <a:lumOff val="40000"/>
                  </a:schemeClr>
                </a:solidFill>
                <a:effectLst/>
              </a:rPr>
              <a:t>The probability theory describes the birthday paradox problem as if you carry the ‘n’ number of people in the room; there is the probability that some of them might have their birthdays on a similar day. But, one important point to consider is that we do not focus on the matching birth dates but rather two people sharing one birthday is the major point.</a:t>
            </a:r>
          </a:p>
          <a:p>
            <a:pPr>
              <a:spcBef>
                <a:spcPts val="0"/>
              </a:spcBef>
              <a:spcAft>
                <a:spcPts val="0"/>
              </a:spcAft>
            </a:pPr>
            <a:r>
              <a:rPr lang="en-US" sz="1050" b="1" dirty="0">
                <a:solidFill>
                  <a:schemeClr val="tx2">
                    <a:lumMod val="60000"/>
                    <a:lumOff val="40000"/>
                  </a:schemeClr>
                </a:solidFill>
                <a:effectLst/>
              </a:rPr>
              <a:t>So, the birthday attacks utilize the approach of probability to minimize the difficulty in the matched collision and to get the approximate hash collision risk in a certain number. It also shows that discovering a particular hash collision is the most problematic thing instead of finding the matched hash collisions with similar values.</a:t>
            </a:r>
            <a:endParaRPr lang="en-US" sz="1050" dirty="0">
              <a:solidFill>
                <a:schemeClr val="tx2">
                  <a:lumMod val="60000"/>
                  <a:lumOff val="40000"/>
                </a:schemeClr>
              </a:solidFill>
              <a:effectLst/>
            </a:endParaRPr>
          </a:p>
        </p:txBody>
      </p:sp>
      <p:sp>
        <p:nvSpPr>
          <p:cNvPr id="4" name="TextBox 3">
            <a:extLst>
              <a:ext uri="{FF2B5EF4-FFF2-40B4-BE49-F238E27FC236}">
                <a16:creationId xmlns:a16="http://schemas.microsoft.com/office/drawing/2014/main" id="{B2EC6BB1-AF80-A0DA-F076-6CB7AE6F758D}"/>
              </a:ext>
            </a:extLst>
          </p:cNvPr>
          <p:cNvSpPr txBox="1"/>
          <p:nvPr/>
        </p:nvSpPr>
        <p:spPr>
          <a:xfrm>
            <a:off x="0" y="297403"/>
            <a:ext cx="6095999" cy="1077218"/>
          </a:xfrm>
          <a:prstGeom prst="rect">
            <a:avLst/>
          </a:prstGeom>
          <a:noFill/>
        </p:spPr>
        <p:txBody>
          <a:bodyPr wrap="square" rtlCol="0">
            <a:spAutoFit/>
          </a:bodyPr>
          <a:lstStyle/>
          <a:p>
            <a:pPr algn="ctr"/>
            <a:r>
              <a:rPr lang="en-US" sz="3200" b="1" dirty="0">
                <a:effectLst/>
                <a:latin typeface="Times New Roman" panose="02020603050405020304" pitchFamily="18" charset="0"/>
                <a:ea typeface="Calibri" panose="020F0502020204030204" pitchFamily="34" charset="0"/>
                <a:cs typeface="Arial" panose="020B0604020202020204" pitchFamily="34" charset="0"/>
              </a:rPr>
              <a:t>8. Overview of birthday paradox and birthday attack</a:t>
            </a:r>
            <a:endParaRPr lang="en-US" sz="3200" dirty="0"/>
          </a:p>
        </p:txBody>
      </p:sp>
    </p:spTree>
    <p:extLst>
      <p:ext uri="{BB962C8B-B14F-4D97-AF65-F5344CB8AC3E}">
        <p14:creationId xmlns:p14="http://schemas.microsoft.com/office/powerpoint/2010/main" val="2856235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285FDA20-1F2D-4C6B-BEA2-541F2A2DB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Snip Diagonal Corner Rectangle 6">
            <a:extLst>
              <a:ext uri="{FF2B5EF4-FFF2-40B4-BE49-F238E27FC236}">
                <a16:creationId xmlns:a16="http://schemas.microsoft.com/office/drawing/2014/main" id="{D7A1FF82-7172-4BD7-A331-B18CA494D3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13" name="Content Placeholder 2">
            <a:extLst>
              <a:ext uri="{FF2B5EF4-FFF2-40B4-BE49-F238E27FC236}">
                <a16:creationId xmlns:a16="http://schemas.microsoft.com/office/drawing/2014/main" id="{2FBC46E4-73F8-B431-DF4D-CEBE3956237B}"/>
              </a:ext>
            </a:extLst>
          </p:cNvPr>
          <p:cNvSpPr>
            <a:spLocks noGrp="1"/>
          </p:cNvSpPr>
          <p:nvPr>
            <p:ph idx="1"/>
          </p:nvPr>
        </p:nvSpPr>
        <p:spPr>
          <a:xfrm>
            <a:off x="1598612" y="1961834"/>
            <a:ext cx="8534400" cy="5001454"/>
          </a:xfrm>
        </p:spPr>
        <p:txBody>
          <a:bodyPr>
            <a:normAutofit fontScale="92500" lnSpcReduction="10000"/>
          </a:bodyPr>
          <a:lstStyle/>
          <a:p>
            <a:pPr>
              <a:lnSpc>
                <a:spcPct val="90000"/>
              </a:lnSpc>
              <a:spcBef>
                <a:spcPts val="0"/>
              </a:spcBef>
            </a:pPr>
            <a:r>
              <a:rPr lang="en-US" sz="2400" b="1" dirty="0">
                <a:solidFill>
                  <a:schemeClr val="tx1"/>
                </a:solidFill>
                <a:effectLst/>
              </a:rPr>
              <a:t>8.3 Calculating birthday paradox</a:t>
            </a:r>
            <a:endParaRPr lang="en-US" sz="2400" b="1" dirty="0">
              <a:solidFill>
                <a:schemeClr val="tx1"/>
              </a:solidFill>
              <a:effectLst/>
              <a:latin typeface="Times New Roman" panose="02020603050405020304" pitchFamily="18" charset="0"/>
              <a:cs typeface="Times New Roman" panose="02020603050405020304" pitchFamily="18" charset="0"/>
            </a:endParaRPr>
          </a:p>
          <a:p>
            <a:pPr marL="0" indent="0">
              <a:spcBef>
                <a:spcPts val="0"/>
              </a:spcBef>
              <a:spcAft>
                <a:spcPts val="0"/>
              </a:spcAft>
              <a:buNone/>
            </a:pPr>
            <a:r>
              <a:rPr lang="en-US" sz="1500" b="1" dirty="0">
                <a:solidFill>
                  <a:schemeClr val="tx1"/>
                </a:solidFill>
                <a:effectLst/>
                <a:latin typeface="Times New Roman" panose="02020603050405020304" pitchFamily="18" charset="0"/>
                <a:cs typeface="Times New Roman" panose="02020603050405020304" pitchFamily="18" charset="0"/>
              </a:rPr>
              <a:t>This probability will be subtracted from the other one derived that includes at least two people will share one birthday.</a:t>
            </a:r>
            <a:endParaRPr lang="en-US" sz="1500" dirty="0">
              <a:solidFill>
                <a:schemeClr val="tx1"/>
              </a:solidFill>
              <a:effectLst/>
              <a:latin typeface="Times New Roman" panose="02020603050405020304" pitchFamily="18" charset="0"/>
              <a:cs typeface="Times New Roman" panose="02020603050405020304" pitchFamily="18" charset="0"/>
            </a:endParaRPr>
          </a:p>
          <a:p>
            <a:pPr marL="0" indent="0">
              <a:spcBef>
                <a:spcPts val="0"/>
              </a:spcBef>
              <a:spcAft>
                <a:spcPts val="0"/>
              </a:spcAft>
              <a:buNone/>
            </a:pPr>
            <a:r>
              <a:rPr lang="en-US" sz="1500" b="1" dirty="0">
                <a:solidFill>
                  <a:schemeClr val="tx1"/>
                </a:solidFill>
                <a:effectLst/>
                <a:latin typeface="Times New Roman" panose="02020603050405020304" pitchFamily="18" charset="0"/>
                <a:cs typeface="Times New Roman" panose="02020603050405020304" pitchFamily="18" charset="0"/>
              </a:rPr>
              <a:t>The chance of one match at least = 1 – the probability of no match.</a:t>
            </a:r>
            <a:endParaRPr lang="en-US" sz="1500" b="1" dirty="0">
              <a:solidFill>
                <a:schemeClr val="tx1"/>
              </a:solidFill>
              <a:effectLst/>
            </a:endParaRPr>
          </a:p>
          <a:p>
            <a:pPr marL="0" indent="0">
              <a:lnSpc>
                <a:spcPct val="90000"/>
              </a:lnSpc>
              <a:spcBef>
                <a:spcPts val="0"/>
              </a:spcBef>
              <a:buNone/>
            </a:pPr>
            <a:r>
              <a:rPr lang="en-US" sz="1500" b="1" dirty="0">
                <a:solidFill>
                  <a:schemeClr val="tx1"/>
                </a:solidFill>
                <a:latin typeface="Times New Roman" panose="02020603050405020304" pitchFamily="18" charset="0"/>
                <a:ea typeface="Calibri" panose="020F0502020204030204" pitchFamily="34" charset="0"/>
              </a:rPr>
              <a:t>A</a:t>
            </a:r>
            <a:r>
              <a:rPr lang="en-US" sz="1500" b="1" dirty="0">
                <a:solidFill>
                  <a:schemeClr val="tx1"/>
                </a:solidFill>
                <a:effectLst/>
                <a:latin typeface="Times New Roman" panose="02020603050405020304" pitchFamily="18" charset="0"/>
                <a:ea typeface="Calibri" panose="020F0502020204030204" pitchFamily="34" charset="0"/>
              </a:rPr>
              <a:t> 365/365 chance that there is no other shared birthday:</a:t>
            </a:r>
          </a:p>
          <a:p>
            <a:pPr marL="0" indent="0">
              <a:lnSpc>
                <a:spcPct val="90000"/>
              </a:lnSpc>
              <a:spcBef>
                <a:spcPts val="0"/>
              </a:spcBef>
              <a:buNone/>
            </a:pPr>
            <a:endParaRPr lang="en-US" sz="1500" b="1" dirty="0">
              <a:solidFill>
                <a:schemeClr val="tx1"/>
              </a:solidFill>
            </a:endParaRPr>
          </a:p>
          <a:p>
            <a:pPr marL="0" indent="0">
              <a:lnSpc>
                <a:spcPct val="90000"/>
              </a:lnSpc>
              <a:spcBef>
                <a:spcPts val="0"/>
              </a:spcBef>
              <a:buNone/>
            </a:pPr>
            <a:endParaRPr lang="en-US" sz="1500" b="1" dirty="0">
              <a:solidFill>
                <a:schemeClr val="tx1"/>
              </a:solidFill>
            </a:endParaRPr>
          </a:p>
          <a:p>
            <a:pPr marL="0" indent="0">
              <a:lnSpc>
                <a:spcPct val="90000"/>
              </a:lnSpc>
              <a:spcBef>
                <a:spcPts val="0"/>
              </a:spcBef>
              <a:buNone/>
            </a:pPr>
            <a:endParaRPr lang="en-US" sz="1500" b="1" dirty="0">
              <a:solidFill>
                <a:schemeClr val="tx1"/>
              </a:solidFill>
            </a:endParaRPr>
          </a:p>
          <a:p>
            <a:pPr marL="0" indent="0">
              <a:lnSpc>
                <a:spcPct val="90000"/>
              </a:lnSpc>
              <a:spcBef>
                <a:spcPts val="0"/>
              </a:spcBef>
              <a:buNone/>
            </a:pPr>
            <a:r>
              <a:rPr lang="en-US" sz="1500" b="1" dirty="0">
                <a:solidFill>
                  <a:schemeClr val="tx1"/>
                </a:solidFill>
                <a:effectLst/>
                <a:latin typeface="Times New Roman" panose="02020603050405020304" pitchFamily="18" charset="0"/>
                <a:ea typeface="Calibri" panose="020F0502020204030204" pitchFamily="34" charset="0"/>
              </a:rPr>
              <a:t>The second person will have only a 364/365 chance of not sharing a similar day birthday:1</a:t>
            </a:r>
            <a:endParaRPr lang="en-US" sz="1500" b="1" dirty="0">
              <a:solidFill>
                <a:schemeClr val="tx1"/>
              </a:solidFill>
              <a:effectLst/>
            </a:endParaRPr>
          </a:p>
          <a:p>
            <a:pPr marL="0" indent="0">
              <a:lnSpc>
                <a:spcPct val="90000"/>
              </a:lnSpc>
              <a:spcBef>
                <a:spcPts val="0"/>
              </a:spcBef>
              <a:buNone/>
            </a:pPr>
            <a:endParaRPr lang="en-US" sz="1500" b="1" dirty="0">
              <a:solidFill>
                <a:schemeClr val="tx1"/>
              </a:solidFill>
            </a:endParaRPr>
          </a:p>
          <a:p>
            <a:pPr marL="0" indent="0">
              <a:lnSpc>
                <a:spcPct val="90000"/>
              </a:lnSpc>
              <a:spcBef>
                <a:spcPts val="0"/>
              </a:spcBef>
              <a:buNone/>
            </a:pPr>
            <a:endParaRPr lang="en-US" sz="1500" b="1" dirty="0">
              <a:solidFill>
                <a:schemeClr val="tx1"/>
              </a:solidFill>
              <a:effectLst/>
            </a:endParaRPr>
          </a:p>
          <a:p>
            <a:pPr marL="0" indent="0">
              <a:lnSpc>
                <a:spcPct val="90000"/>
              </a:lnSpc>
              <a:spcBef>
                <a:spcPts val="0"/>
              </a:spcBef>
              <a:buNone/>
            </a:pPr>
            <a:endParaRPr lang="en-US" sz="1500" b="1" dirty="0">
              <a:solidFill>
                <a:schemeClr val="tx1"/>
              </a:solidFill>
              <a:effectLst/>
            </a:endParaRPr>
          </a:p>
          <a:p>
            <a:pPr marL="0" indent="0">
              <a:lnSpc>
                <a:spcPct val="90000"/>
              </a:lnSpc>
              <a:spcBef>
                <a:spcPts val="0"/>
              </a:spcBef>
              <a:buNone/>
            </a:pPr>
            <a:endParaRPr lang="en-US" sz="1500" b="1" dirty="0">
              <a:solidFill>
                <a:schemeClr val="tx1"/>
              </a:solidFill>
            </a:endParaRPr>
          </a:p>
          <a:p>
            <a:pPr marL="0" indent="0">
              <a:lnSpc>
                <a:spcPct val="90000"/>
              </a:lnSpc>
              <a:spcBef>
                <a:spcPts val="0"/>
              </a:spcBef>
              <a:buNone/>
            </a:pPr>
            <a:r>
              <a:rPr lang="en-US" sz="1500" b="1" dirty="0">
                <a:solidFill>
                  <a:schemeClr val="tx1"/>
                </a:solidFill>
                <a:effectLst/>
                <a:latin typeface="Times New Roman" panose="02020603050405020304" pitchFamily="18" charset="0"/>
                <a:ea typeface="Calibri" panose="020F0502020204030204" pitchFamily="34" charset="0"/>
              </a:rPr>
              <a:t>The probability will be 363/365 of not sharing a similar day birthday:</a:t>
            </a:r>
            <a:endParaRPr lang="en-US" sz="1500" b="1" dirty="0">
              <a:solidFill>
                <a:schemeClr val="tx1"/>
              </a:solidFill>
              <a:effectLst/>
            </a:endParaRPr>
          </a:p>
          <a:p>
            <a:pPr marL="0" indent="0">
              <a:lnSpc>
                <a:spcPct val="90000"/>
              </a:lnSpc>
              <a:spcBef>
                <a:spcPts val="0"/>
              </a:spcBef>
              <a:buNone/>
            </a:pPr>
            <a:br>
              <a:rPr lang="en-US" sz="1500" b="1" dirty="0">
                <a:solidFill>
                  <a:schemeClr val="tx1"/>
                </a:solidFill>
              </a:rPr>
            </a:br>
            <a:endParaRPr lang="en-US" sz="1500" b="1" dirty="0">
              <a:solidFill>
                <a:schemeClr val="tx1"/>
              </a:solidFill>
            </a:endParaRPr>
          </a:p>
          <a:p>
            <a:pPr marL="0" indent="0">
              <a:lnSpc>
                <a:spcPct val="90000"/>
              </a:lnSpc>
              <a:spcBef>
                <a:spcPts val="0"/>
              </a:spcBef>
              <a:buNone/>
            </a:pPr>
            <a:endParaRPr lang="en-US" sz="1500" b="1" dirty="0">
              <a:solidFill>
                <a:schemeClr val="tx1"/>
              </a:solidFill>
            </a:endParaRPr>
          </a:p>
          <a:p>
            <a:pPr marL="0" indent="0">
              <a:lnSpc>
                <a:spcPct val="90000"/>
              </a:lnSpc>
              <a:spcBef>
                <a:spcPts val="0"/>
              </a:spcBef>
              <a:buNone/>
            </a:pPr>
            <a:endParaRPr lang="en-US" sz="1500" b="1" dirty="0">
              <a:solidFill>
                <a:schemeClr val="tx1"/>
              </a:solidFill>
            </a:endParaRPr>
          </a:p>
          <a:p>
            <a:pPr marL="0" indent="0">
              <a:lnSpc>
                <a:spcPct val="90000"/>
              </a:lnSpc>
              <a:spcBef>
                <a:spcPts val="0"/>
              </a:spcBef>
              <a:buNone/>
            </a:pPr>
            <a:r>
              <a:rPr lang="en-US" sz="1500" b="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The pattern for the entire population:</a:t>
            </a:r>
            <a:endParaRPr lang="en-US" sz="15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indent="0">
              <a:lnSpc>
                <a:spcPct val="90000"/>
              </a:lnSpc>
              <a:spcBef>
                <a:spcPts val="0"/>
              </a:spcBef>
              <a:buNone/>
            </a:pPr>
            <a:endParaRPr lang="en-US" sz="1400" b="1" dirty="0">
              <a:solidFill>
                <a:schemeClr val="tx1"/>
              </a:solidFill>
              <a:effectLst/>
            </a:endParaRPr>
          </a:p>
          <a:p>
            <a:pPr marL="0" indent="0">
              <a:lnSpc>
                <a:spcPct val="90000"/>
              </a:lnSpc>
              <a:spcBef>
                <a:spcPts val="0"/>
              </a:spcBef>
              <a:buNone/>
            </a:pPr>
            <a:endParaRPr lang="en-US" sz="1400" b="1" dirty="0">
              <a:solidFill>
                <a:schemeClr val="tx1"/>
              </a:solidFill>
            </a:endParaRPr>
          </a:p>
          <a:p>
            <a:pPr marL="0" indent="0">
              <a:lnSpc>
                <a:spcPct val="90000"/>
              </a:lnSpc>
              <a:spcBef>
                <a:spcPts val="0"/>
              </a:spcBef>
              <a:buNone/>
            </a:pPr>
            <a:endParaRPr lang="en-US" sz="1400" b="1" dirty="0">
              <a:solidFill>
                <a:schemeClr val="tx1"/>
              </a:solidFill>
              <a:effectLst/>
            </a:endParaRPr>
          </a:p>
          <a:p>
            <a:pPr marL="0" indent="0">
              <a:lnSpc>
                <a:spcPct val="90000"/>
              </a:lnSpc>
              <a:spcBef>
                <a:spcPts val="0"/>
              </a:spcBef>
              <a:buNone/>
            </a:pPr>
            <a:endParaRPr lang="en-US" sz="1400" b="1" dirty="0">
              <a:solidFill>
                <a:schemeClr val="tx1"/>
              </a:solidFill>
            </a:endParaRPr>
          </a:p>
          <a:p>
            <a:pPr marL="0" indent="0">
              <a:lnSpc>
                <a:spcPct val="90000"/>
              </a:lnSpc>
              <a:spcBef>
                <a:spcPts val="0"/>
              </a:spcBef>
              <a:buNone/>
            </a:pPr>
            <a:endParaRPr lang="en-US" sz="1400" b="1" dirty="0">
              <a:solidFill>
                <a:schemeClr val="tx1"/>
              </a:solidFill>
              <a:effectLst/>
            </a:endParaRPr>
          </a:p>
          <a:p>
            <a:pPr marL="0" indent="0">
              <a:lnSpc>
                <a:spcPct val="90000"/>
              </a:lnSpc>
              <a:spcBef>
                <a:spcPts val="0"/>
              </a:spcBef>
              <a:buNone/>
            </a:pPr>
            <a:endParaRPr lang="en-US" sz="1400" b="1" dirty="0">
              <a:solidFill>
                <a:schemeClr val="tx1"/>
              </a:solidFill>
              <a:effectLst/>
            </a:endParaRPr>
          </a:p>
        </p:txBody>
      </p:sp>
      <p:sp>
        <p:nvSpPr>
          <p:cNvPr id="14" name="TextBox 13">
            <a:extLst>
              <a:ext uri="{FF2B5EF4-FFF2-40B4-BE49-F238E27FC236}">
                <a16:creationId xmlns:a16="http://schemas.microsoft.com/office/drawing/2014/main" id="{BDE0AD51-EAE4-568E-0A40-B6CA46CEF7A6}"/>
              </a:ext>
            </a:extLst>
          </p:cNvPr>
          <p:cNvSpPr txBox="1"/>
          <p:nvPr/>
        </p:nvSpPr>
        <p:spPr>
          <a:xfrm>
            <a:off x="5344357" y="345183"/>
            <a:ext cx="6095999" cy="1077218"/>
          </a:xfrm>
          <a:prstGeom prst="rect">
            <a:avLst/>
          </a:prstGeom>
          <a:noFill/>
        </p:spPr>
        <p:txBody>
          <a:bodyPr wrap="square" rtlCol="0">
            <a:spAutoFit/>
          </a:bodyPr>
          <a:lstStyle/>
          <a:p>
            <a:pPr algn="ctr"/>
            <a:r>
              <a:rPr lang="en-US" sz="3200" b="1" dirty="0">
                <a:effectLst/>
                <a:latin typeface="Times New Roman" panose="02020603050405020304" pitchFamily="18" charset="0"/>
                <a:ea typeface="Calibri" panose="020F0502020204030204" pitchFamily="34" charset="0"/>
                <a:cs typeface="Arial" panose="020B0604020202020204" pitchFamily="34" charset="0"/>
              </a:rPr>
              <a:t>8. Overview of birthday paradox and birthday attack</a:t>
            </a:r>
            <a:endParaRPr lang="en-US" sz="3200" dirty="0"/>
          </a:p>
        </p:txBody>
      </p:sp>
      <p:pic>
        <p:nvPicPr>
          <p:cNvPr id="20" name="Picture 19">
            <a:extLst>
              <a:ext uri="{FF2B5EF4-FFF2-40B4-BE49-F238E27FC236}">
                <a16:creationId xmlns:a16="http://schemas.microsoft.com/office/drawing/2014/main" id="{86538DD0-30CA-C4A4-121F-9BCA29DF6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886" y="2704885"/>
            <a:ext cx="1000732" cy="533233"/>
          </a:xfrm>
          <a:prstGeom prst="rect">
            <a:avLst/>
          </a:prstGeom>
        </p:spPr>
      </p:pic>
      <p:pic>
        <p:nvPicPr>
          <p:cNvPr id="22" name="Picture 21">
            <a:extLst>
              <a:ext uri="{FF2B5EF4-FFF2-40B4-BE49-F238E27FC236}">
                <a16:creationId xmlns:a16="http://schemas.microsoft.com/office/drawing/2014/main" id="{234EEF14-B235-1404-FFBE-D9CC362EA1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0956" y="3854214"/>
            <a:ext cx="1879391" cy="532766"/>
          </a:xfrm>
          <a:prstGeom prst="rect">
            <a:avLst/>
          </a:prstGeom>
        </p:spPr>
      </p:pic>
      <p:pic>
        <p:nvPicPr>
          <p:cNvPr id="24" name="Picture 23">
            <a:extLst>
              <a:ext uri="{FF2B5EF4-FFF2-40B4-BE49-F238E27FC236}">
                <a16:creationId xmlns:a16="http://schemas.microsoft.com/office/drawing/2014/main" id="{5C4E9BD3-012A-D050-12E1-9F98BF2768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0956" y="5003076"/>
            <a:ext cx="2393947" cy="533233"/>
          </a:xfrm>
          <a:prstGeom prst="rect">
            <a:avLst/>
          </a:prstGeom>
        </p:spPr>
      </p:pic>
      <p:pic>
        <p:nvPicPr>
          <p:cNvPr id="26" name="Picture 25">
            <a:extLst>
              <a:ext uri="{FF2B5EF4-FFF2-40B4-BE49-F238E27FC236}">
                <a16:creationId xmlns:a16="http://schemas.microsoft.com/office/drawing/2014/main" id="{C5373C83-72A1-2AF7-5A48-B7ADFBF4D8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704" y="6072642"/>
            <a:ext cx="3254498" cy="543973"/>
          </a:xfrm>
          <a:prstGeom prst="rect">
            <a:avLst/>
          </a:prstGeom>
        </p:spPr>
      </p:pic>
    </p:spTree>
    <p:extLst>
      <p:ext uri="{BB962C8B-B14F-4D97-AF65-F5344CB8AC3E}">
        <p14:creationId xmlns:p14="http://schemas.microsoft.com/office/powerpoint/2010/main" val="2005568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4E5D790-EF7E-4E52-B208-793079B49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 y="2"/>
            <a:ext cx="12192000" cy="6858000"/>
          </a:xfrm>
          <a:prstGeom prst="rect">
            <a:avLst/>
          </a:prstGeom>
          <a:solidFill>
            <a:schemeClr val="bg2">
              <a:alpha val="6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Snip Diagonal Corner Rectangle 6">
            <a:extLst>
              <a:ext uri="{FF2B5EF4-FFF2-40B4-BE49-F238E27FC236}">
                <a16:creationId xmlns:a16="http://schemas.microsoft.com/office/drawing/2014/main" id="{479F3ED9-A242-463F-84AE-C4B05016B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snip2DiagRect">
            <a:avLst>
              <a:gd name="adj1" fmla="val 0"/>
              <a:gd name="adj2" fmla="val 37605"/>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86B6D02-A2C1-8056-7B6A-9AD95ACEE16D}"/>
              </a:ext>
            </a:extLst>
          </p:cNvPr>
          <p:cNvSpPr>
            <a:spLocks noGrp="1"/>
          </p:cNvSpPr>
          <p:nvPr>
            <p:ph idx="1"/>
          </p:nvPr>
        </p:nvSpPr>
        <p:spPr>
          <a:xfrm>
            <a:off x="1601783" y="1382105"/>
            <a:ext cx="8534400" cy="3615267"/>
          </a:xfrm>
        </p:spPr>
        <p:txBody>
          <a:bodyPr>
            <a:normAutofit/>
          </a:bodyPr>
          <a:lstStyle/>
          <a:p>
            <a:pPr>
              <a:lnSpc>
                <a:spcPct val="90000"/>
              </a:lnSpc>
              <a:spcBef>
                <a:spcPts val="0"/>
              </a:spcBef>
            </a:pPr>
            <a:r>
              <a:rPr lang="en-US" sz="2200" b="1" dirty="0">
                <a:effectLst/>
              </a:rPr>
              <a:t>8.4 How to prevent the Birthday attack?</a:t>
            </a:r>
            <a:endParaRPr lang="en-US" sz="2200" dirty="0">
              <a:effectLst/>
            </a:endParaRPr>
          </a:p>
          <a:p>
            <a:pPr marL="0" indent="0">
              <a:lnSpc>
                <a:spcPct val="90000"/>
              </a:lnSpc>
              <a:spcBef>
                <a:spcPts val="0"/>
              </a:spcBef>
              <a:buNone/>
            </a:pPr>
            <a:r>
              <a:rPr lang="en-US" sz="1400" b="1" dirty="0">
                <a:effectLst/>
              </a:rPr>
              <a:t>To prevent the birthday attack, there is the possibility that the length of the output for the hash function of the signature scheme can be selected to be large enough such that the chance of a birthday attack becomes computationally impossible. </a:t>
            </a:r>
            <a:endParaRPr lang="en-US" sz="1400" dirty="0">
              <a:effectLst/>
            </a:endParaRPr>
          </a:p>
          <a:p>
            <a:pPr marL="0" indent="0">
              <a:lnSpc>
                <a:spcPct val="90000"/>
              </a:lnSpc>
              <a:spcBef>
                <a:spcPts val="0"/>
              </a:spcBef>
              <a:buNone/>
            </a:pPr>
            <a:r>
              <a:rPr lang="en-US" sz="1400" b="1" dirty="0">
                <a:effectLst/>
              </a:rPr>
              <a:t>Along with using the extended bit length, the signer can also prevent the attack if make some inoffensive but random changes to the document before it is signed and keep the contract copy under possession. Such that he can demonstrate within the court that the signature matches the contract.</a:t>
            </a:r>
            <a:endParaRPr lang="en-US" sz="1400" dirty="0">
              <a:effectLst/>
            </a:endParaRPr>
          </a:p>
          <a:p>
            <a:pPr marL="0" indent="0">
              <a:lnSpc>
                <a:spcPct val="90000"/>
              </a:lnSpc>
              <a:spcBef>
                <a:spcPts val="0"/>
              </a:spcBef>
              <a:buNone/>
            </a:pPr>
            <a:br>
              <a:rPr lang="en-US" sz="1400" dirty="0">
                <a:effectLst/>
              </a:rPr>
            </a:br>
            <a:endParaRPr lang="en-US" sz="1400" dirty="0">
              <a:effectLst/>
            </a:endParaRPr>
          </a:p>
          <a:p>
            <a:pPr>
              <a:lnSpc>
                <a:spcPct val="90000"/>
              </a:lnSpc>
              <a:spcBef>
                <a:spcPts val="0"/>
              </a:spcBef>
            </a:pPr>
            <a:r>
              <a:rPr lang="en-US" sz="2200" b="1" dirty="0">
                <a:effectLst/>
              </a:rPr>
              <a:t>8.5 Final Thoughts</a:t>
            </a:r>
            <a:endParaRPr lang="en-US" sz="2200" dirty="0">
              <a:effectLst/>
            </a:endParaRPr>
          </a:p>
          <a:p>
            <a:pPr marL="0" indent="0">
              <a:lnSpc>
                <a:spcPct val="90000"/>
              </a:lnSpc>
              <a:spcBef>
                <a:spcPts val="0"/>
              </a:spcBef>
              <a:buNone/>
            </a:pPr>
            <a:r>
              <a:rPr lang="en-US" sz="1400" b="1" dirty="0">
                <a:effectLst/>
              </a:rPr>
              <a:t>The birthday attack cracks the mathematics algorithm by its matching in the hash function. The birthday attack is best calculated with the probability theory. However, the attack can be prevented by increasing the bit length and if the signer makes some random changes within the document.</a:t>
            </a:r>
            <a:endParaRPr lang="en-US" sz="1400" dirty="0">
              <a:effectLst/>
            </a:endParaRPr>
          </a:p>
        </p:txBody>
      </p:sp>
      <p:sp>
        <p:nvSpPr>
          <p:cNvPr id="7" name="TextBox 6">
            <a:extLst>
              <a:ext uri="{FF2B5EF4-FFF2-40B4-BE49-F238E27FC236}">
                <a16:creationId xmlns:a16="http://schemas.microsoft.com/office/drawing/2014/main" id="{CEDCC573-4B92-A6E6-3AF8-D58A10425E48}"/>
              </a:ext>
            </a:extLst>
          </p:cNvPr>
          <p:cNvSpPr txBox="1"/>
          <p:nvPr/>
        </p:nvSpPr>
        <p:spPr>
          <a:xfrm>
            <a:off x="5344357" y="345183"/>
            <a:ext cx="6095999" cy="1077218"/>
          </a:xfrm>
          <a:prstGeom prst="rect">
            <a:avLst/>
          </a:prstGeom>
          <a:noFill/>
        </p:spPr>
        <p:txBody>
          <a:bodyPr wrap="square" rtlCol="0">
            <a:spAutoFit/>
          </a:bodyPr>
          <a:lstStyle/>
          <a:p>
            <a:pPr algn="ctr"/>
            <a:r>
              <a:rPr lang="en-US" sz="3200" b="1" dirty="0">
                <a:effectLst/>
                <a:latin typeface="Times New Roman" panose="02020603050405020304" pitchFamily="18" charset="0"/>
                <a:ea typeface="Calibri" panose="020F0502020204030204" pitchFamily="34" charset="0"/>
                <a:cs typeface="Arial" panose="020B0604020202020204" pitchFamily="34" charset="0"/>
              </a:rPr>
              <a:t>8. Overview of birthday paradox and birthday attack</a:t>
            </a:r>
            <a:endParaRPr lang="en-US" sz="3200" dirty="0"/>
          </a:p>
        </p:txBody>
      </p:sp>
    </p:spTree>
    <p:extLst>
      <p:ext uri="{BB962C8B-B14F-4D97-AF65-F5344CB8AC3E}">
        <p14:creationId xmlns:p14="http://schemas.microsoft.com/office/powerpoint/2010/main" val="1792985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31" name="Rectangle 12">
            <a:extLst>
              <a:ext uri="{FF2B5EF4-FFF2-40B4-BE49-F238E27FC236}">
                <a16:creationId xmlns:a16="http://schemas.microsoft.com/office/drawing/2014/main" id="{256FCDAA-76C3-414B-9868-73075E15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4BD43A2-EDC2-9AD6-14F1-6E39C1C48934}"/>
              </a:ext>
            </a:extLst>
          </p:cNvPr>
          <p:cNvSpPr txBox="1"/>
          <p:nvPr/>
        </p:nvSpPr>
        <p:spPr>
          <a:xfrm>
            <a:off x="4661860" y="4241019"/>
            <a:ext cx="5627258" cy="1507067"/>
          </a:xfrm>
          <a:prstGeom prst="rect">
            <a:avLst/>
          </a:prstGeom>
        </p:spPr>
        <p:txBody>
          <a:bodyPr vert="horz" lIns="91440" tIns="45720" rIns="91440" bIns="45720" rtlCol="0" anchor="ctr">
            <a:normAutofit/>
          </a:bodyPr>
          <a:lstStyle/>
          <a:p>
            <a:pPr marL="228600" marR="0">
              <a:spcBef>
                <a:spcPct val="0"/>
              </a:spcBef>
              <a:spcAft>
                <a:spcPts val="1000"/>
              </a:spcAft>
            </a:pPr>
            <a:r>
              <a:rPr lang="en-US" sz="3600" b="1" cap="all" dirty="0">
                <a:ln w="3175" cmpd="sng">
                  <a:noFill/>
                </a:ln>
                <a:latin typeface="+mj-lt"/>
                <a:ea typeface="+mj-ea"/>
                <a:cs typeface="+mj-cs"/>
              </a:rPr>
              <a:t>1. Introduction:</a:t>
            </a:r>
            <a:endParaRPr lang="en-US" sz="3600" cap="all" dirty="0">
              <a:ln w="3175" cmpd="sng">
                <a:noFill/>
              </a:ln>
              <a:latin typeface="+mj-lt"/>
              <a:ea typeface="+mj-ea"/>
              <a:cs typeface="+mj-cs"/>
            </a:endParaRPr>
          </a:p>
        </p:txBody>
      </p:sp>
      <p:sp>
        <p:nvSpPr>
          <p:cNvPr id="32" name="Snip Diagonal Corner Rectangle 16">
            <a:extLst>
              <a:ext uri="{FF2B5EF4-FFF2-40B4-BE49-F238E27FC236}">
                <a16:creationId xmlns:a16="http://schemas.microsoft.com/office/drawing/2014/main" id="{02C8A649-1D4D-44CF-8C8E-C38947F4C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1" y="620722"/>
            <a:ext cx="3670674" cy="5286838"/>
          </a:xfrm>
          <a:prstGeom prst="snip2DiagRect">
            <a:avLst>
              <a:gd name="adj1" fmla="val 11518"/>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C0CDA94-579B-C142-3DFA-BDC6CF9B4E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7222" y="3135346"/>
            <a:ext cx="3644277" cy="2321721"/>
          </a:xfrm>
          <a:prstGeom prst="rect">
            <a:avLst/>
          </a:prstGeom>
        </p:spPr>
      </p:pic>
      <p:pic>
        <p:nvPicPr>
          <p:cNvPr id="5" name="Picture 4">
            <a:extLst>
              <a:ext uri="{FF2B5EF4-FFF2-40B4-BE49-F238E27FC236}">
                <a16:creationId xmlns:a16="http://schemas.microsoft.com/office/drawing/2014/main" id="{40F6CAD8-CAA1-23FE-14A9-3B6AB8CF38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222" y="1113629"/>
            <a:ext cx="3627615" cy="1571224"/>
          </a:xfrm>
          <a:prstGeom prst="rect">
            <a:avLst/>
          </a:prstGeom>
        </p:spPr>
      </p:pic>
      <p:sp>
        <p:nvSpPr>
          <p:cNvPr id="8" name="TextBox 7">
            <a:extLst>
              <a:ext uri="{FF2B5EF4-FFF2-40B4-BE49-F238E27FC236}">
                <a16:creationId xmlns:a16="http://schemas.microsoft.com/office/drawing/2014/main" id="{DA6C38F7-8C0B-58F1-BA0E-813074921A9A}"/>
              </a:ext>
            </a:extLst>
          </p:cNvPr>
          <p:cNvSpPr txBox="1"/>
          <p:nvPr/>
        </p:nvSpPr>
        <p:spPr>
          <a:xfrm>
            <a:off x="4663447" y="511452"/>
            <a:ext cx="6253792" cy="3615267"/>
          </a:xfrm>
          <a:prstGeom prst="rect">
            <a:avLst/>
          </a:prstGeom>
        </p:spPr>
        <p:txBody>
          <a:bodyPr vert="horz" lIns="91440" tIns="45720" rIns="91440" bIns="45720" rtlCol="0" anchor="ctr">
            <a:normAutofit/>
          </a:bodyPr>
          <a:lstStyle/>
          <a:p>
            <a:pPr marL="228600" marR="0">
              <a:spcBef>
                <a:spcPct val="20000"/>
              </a:spcBef>
              <a:spcAft>
                <a:spcPts val="600"/>
              </a:spcAft>
              <a:buClr>
                <a:schemeClr val="tx1"/>
              </a:buClr>
              <a:buSzPct val="80000"/>
              <a:buFont typeface="Wingdings 3" panose="05040102010807070707" pitchFamily="18" charset="2"/>
              <a:buChar char=""/>
            </a:pPr>
            <a:r>
              <a:rPr lang="en-US" b="1" dirty="0">
                <a:solidFill>
                  <a:schemeClr val="bg2">
                    <a:lumMod val="75000"/>
                  </a:schemeClr>
                </a:solidFill>
              </a:rPr>
              <a:t>Cryptographic hash function (CHF): is a function that maps a message of any length into a fixed-length hash value that serves as the authenticator.</a:t>
            </a:r>
            <a:endParaRPr lang="en-US" dirty="0">
              <a:solidFill>
                <a:schemeClr val="bg2">
                  <a:lumMod val="75000"/>
                </a:schemeClr>
              </a:solidFill>
            </a:endParaRPr>
          </a:p>
          <a:p>
            <a:pPr marL="228600" marR="0">
              <a:spcBef>
                <a:spcPct val="20000"/>
              </a:spcBef>
              <a:spcAft>
                <a:spcPts val="600"/>
              </a:spcAft>
              <a:buClr>
                <a:schemeClr val="tx1"/>
              </a:buClr>
              <a:buSzPct val="80000"/>
              <a:buFont typeface="Wingdings 3" panose="05040102010807070707" pitchFamily="18" charset="2"/>
              <a:buChar char=""/>
            </a:pPr>
            <a:r>
              <a:rPr lang="en-US" b="1" dirty="0">
                <a:solidFill>
                  <a:schemeClr val="bg2">
                    <a:lumMod val="75000"/>
                  </a:schemeClr>
                </a:solidFill>
              </a:rPr>
              <a:t>In other words, a cryptographic hash function is an algorithm that takes an arbitrary amount of data input—a credential— and produces a fixed-size output of enciphered text called a "hash value", or just "hash".</a:t>
            </a:r>
            <a:endParaRPr lang="en-US" dirty="0">
              <a:solidFill>
                <a:schemeClr val="bg2">
                  <a:lumMod val="75000"/>
                </a:schemeClr>
              </a:solidFill>
            </a:endParaRPr>
          </a:p>
        </p:txBody>
      </p:sp>
      <p:grpSp>
        <p:nvGrpSpPr>
          <p:cNvPr id="17" name="Group 16">
            <a:extLst>
              <a:ext uri="{FF2B5EF4-FFF2-40B4-BE49-F238E27FC236}">
                <a16:creationId xmlns:a16="http://schemas.microsoft.com/office/drawing/2014/main" id="{67C5301E-91B2-4536-893D-47EA274444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8" name="Straight Connector 17">
              <a:extLst>
                <a:ext uri="{FF2B5EF4-FFF2-40B4-BE49-F238E27FC236}">
                  <a16:creationId xmlns:a16="http://schemas.microsoft.com/office/drawing/2014/main" id="{F83E5BFD-97A3-4CE9-8A0E-58925ADC2F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18">
              <a:extLst>
                <a:ext uri="{FF2B5EF4-FFF2-40B4-BE49-F238E27FC236}">
                  <a16:creationId xmlns:a16="http://schemas.microsoft.com/office/drawing/2014/main" id="{7D47D4CB-D05F-43B7-8F49-A8C05F1529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35A6C8F7-8B78-4F06-BB3B-CEDC620AE1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20">
              <a:extLst>
                <a:ext uri="{FF2B5EF4-FFF2-40B4-BE49-F238E27FC236}">
                  <a16:creationId xmlns:a16="http://schemas.microsoft.com/office/drawing/2014/main" id="{C34E8F06-BC4C-45A5-8A7F-CDF897B95F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8288604C-C490-4533-AA80-11F92325C7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5" name="TextBox 44">
            <a:extLst>
              <a:ext uri="{FF2B5EF4-FFF2-40B4-BE49-F238E27FC236}">
                <a16:creationId xmlns:a16="http://schemas.microsoft.com/office/drawing/2014/main" id="{7D586CA6-1323-F666-A39D-2739C0D8F7E3}"/>
              </a:ext>
            </a:extLst>
          </p:cNvPr>
          <p:cNvSpPr txBox="1"/>
          <p:nvPr/>
        </p:nvSpPr>
        <p:spPr>
          <a:xfrm>
            <a:off x="741365" y="5440309"/>
            <a:ext cx="3455946" cy="307777"/>
          </a:xfrm>
          <a:prstGeom prst="rect">
            <a:avLst/>
          </a:prstGeom>
          <a:noFill/>
        </p:spPr>
        <p:txBody>
          <a:bodyPr wrap="square">
            <a:spAutoFit/>
          </a:bodyPr>
          <a:lstStyle/>
          <a:p>
            <a:pPr algn="ctr"/>
            <a:r>
              <a:rPr lang="en-US" sz="1400" b="1" dirty="0">
                <a:solidFill>
                  <a:schemeClr val="accent6"/>
                </a:solidFill>
                <a:effectLst/>
                <a:latin typeface="Times New Roman" panose="02020603050405020304" pitchFamily="18" charset="0"/>
                <a:ea typeface="Calibri" panose="020F0502020204030204" pitchFamily="34" charset="0"/>
              </a:rPr>
              <a:t>Notice it's a single direction work</a:t>
            </a:r>
            <a:endParaRPr lang="en-US" sz="1400" dirty="0">
              <a:solidFill>
                <a:schemeClr val="accent6"/>
              </a:solidFill>
            </a:endParaRPr>
          </a:p>
        </p:txBody>
      </p:sp>
    </p:spTree>
    <p:extLst>
      <p:ext uri="{BB962C8B-B14F-4D97-AF65-F5344CB8AC3E}">
        <p14:creationId xmlns:p14="http://schemas.microsoft.com/office/powerpoint/2010/main" val="217601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884A72-AF75-3A53-F644-E7ADAB8382DC}"/>
              </a:ext>
            </a:extLst>
          </p:cNvPr>
          <p:cNvSpPr>
            <a:spLocks noGrp="1"/>
          </p:cNvSpPr>
          <p:nvPr>
            <p:ph type="title"/>
          </p:nvPr>
        </p:nvSpPr>
        <p:spPr>
          <a:xfrm>
            <a:off x="684212" y="4762539"/>
            <a:ext cx="8534400" cy="1507067"/>
          </a:xfrm>
        </p:spPr>
        <p:txBody>
          <a:bodyPr>
            <a:normAutofit/>
          </a:bodyPr>
          <a:lstStyle/>
          <a:p>
            <a:r>
              <a:rPr lang="en-US" sz="3700" b="1" dirty="0">
                <a:solidFill>
                  <a:schemeClr val="tx2"/>
                </a:solidFill>
                <a:effectLst/>
                <a:latin typeface="Times New Roman" panose="02020603050405020304" pitchFamily="18" charset="0"/>
                <a:ea typeface="Calibri" panose="020F0502020204030204" pitchFamily="34" charset="0"/>
                <a:cs typeface="Arial" panose="020B0604020202020204" pitchFamily="34" charset="0"/>
              </a:rPr>
              <a:t>2. Applications of cryptographic hash function</a:t>
            </a:r>
            <a:endParaRPr lang="en-US" sz="3700" dirty="0">
              <a:solidFill>
                <a:schemeClr val="tx2"/>
              </a:solidFill>
            </a:endParaRPr>
          </a:p>
        </p:txBody>
      </p:sp>
      <p:sp>
        <p:nvSpPr>
          <p:cNvPr id="3" name="Content Placeholder 2">
            <a:extLst>
              <a:ext uri="{FF2B5EF4-FFF2-40B4-BE49-F238E27FC236}">
                <a16:creationId xmlns:a16="http://schemas.microsoft.com/office/drawing/2014/main" id="{BD199740-96F0-B3F0-430D-4D42F1C17CA1}"/>
              </a:ext>
            </a:extLst>
          </p:cNvPr>
          <p:cNvSpPr>
            <a:spLocks noGrp="1"/>
          </p:cNvSpPr>
          <p:nvPr>
            <p:ph idx="1"/>
          </p:nvPr>
        </p:nvSpPr>
        <p:spPr>
          <a:xfrm>
            <a:off x="684211" y="863601"/>
            <a:ext cx="8655097" cy="3615267"/>
          </a:xfrm>
        </p:spPr>
        <p:txBody>
          <a:bodyPr>
            <a:noAutofit/>
          </a:bodyPr>
          <a:lstStyle/>
          <a:p>
            <a:pPr marL="0" indent="0">
              <a:lnSpc>
                <a:spcPct val="90000"/>
              </a:lnSpc>
              <a:buNone/>
            </a:pPr>
            <a:r>
              <a:rPr lang="en-US" sz="1200" b="1" dirty="0">
                <a:solidFill>
                  <a:schemeClr val="tx1"/>
                </a:solidFill>
                <a:effectLst/>
                <a:latin typeface="Times New Roman" panose="02020603050405020304" pitchFamily="18" charset="0"/>
                <a:ea typeface="Calibri" panose="020F0502020204030204" pitchFamily="34" charset="0"/>
              </a:rPr>
              <a:t>What is A cryptographic hash function (CHF)?</a:t>
            </a:r>
            <a:endParaRPr lang="en-US" sz="1200" dirty="0">
              <a:solidFill>
                <a:schemeClr val="tx1"/>
              </a:solidFill>
            </a:endParaRPr>
          </a:p>
          <a:p>
            <a:pPr marL="0" indent="0">
              <a:lnSpc>
                <a:spcPct val="90000"/>
              </a:lnSpc>
              <a:buNone/>
            </a:pPr>
            <a:r>
              <a:rPr lang="en-US" sz="1200" b="1" dirty="0">
                <a:solidFill>
                  <a:schemeClr val="tx1"/>
                </a:solidFill>
                <a:effectLst/>
                <a:latin typeface="Times New Roman" panose="02020603050405020304" pitchFamily="18" charset="0"/>
                <a:ea typeface="Calibri" panose="020F0502020204030204" pitchFamily="34" charset="0"/>
              </a:rPr>
              <a:t>An equation used to verify the validity of data. It has many applications, notably in information security (e.g. user authentication), Here we will give some examples: </a:t>
            </a:r>
          </a:p>
          <a:p>
            <a:pPr>
              <a:lnSpc>
                <a:spcPct val="90000"/>
              </a:lnSpc>
            </a:pPr>
            <a:r>
              <a:rPr lang="en-US" sz="1200" b="1"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2.1. Message Authentication</a:t>
            </a:r>
          </a:p>
          <a:p>
            <a:pPr marL="0" indent="0">
              <a:lnSpc>
                <a:spcPct val="90000"/>
              </a:lnSpc>
              <a:buNone/>
            </a:pPr>
            <a:r>
              <a:rPr lang="en-US" sz="1200" b="1" dirty="0">
                <a:solidFill>
                  <a:schemeClr val="tx1"/>
                </a:solidFill>
                <a:effectLst/>
                <a:latin typeface="Times New Roman" panose="02020603050405020304" pitchFamily="18" charset="0"/>
                <a:ea typeface="Calibri" panose="020F0502020204030204" pitchFamily="34" charset="0"/>
              </a:rPr>
              <a:t>	 Mechanism or service used to verify the integrity of a message; it assures that data received is exactly as sent (i.e., 		contains no modification, insertion, deletion, or replay).</a:t>
            </a:r>
            <a:endParaRPr lang="en-US" sz="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nSpc>
                <a:spcPct val="90000"/>
              </a:lnSpc>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2.2 Digital Signatures</a:t>
            </a:r>
          </a:p>
          <a:p>
            <a:pPr marL="0" indent="0">
              <a:lnSpc>
                <a:spcPct val="90000"/>
              </a:lnSpc>
              <a:buNone/>
            </a:pPr>
            <a:r>
              <a:rPr lang="en-US" sz="1200" b="1" dirty="0">
                <a:solidFill>
                  <a:schemeClr val="tx1"/>
                </a:solidFill>
                <a:effectLst/>
                <a:latin typeface="Times New Roman" panose="02020603050405020304" pitchFamily="18" charset="0"/>
                <a:ea typeface="Calibri" panose="020F0502020204030204" pitchFamily="34" charset="0"/>
              </a:rPr>
              <a:t>	 In the case of the digital signature, the hash value of a message is encrypted with a user’s private key. Anyone who knows 	the user’s public key can verify the integrity of the message that is associated with the digital signature.</a:t>
            </a:r>
            <a:endParaRPr lang="en-US" sz="1200" dirty="0">
              <a:solidFill>
                <a:schemeClr val="tx1"/>
              </a:solidFill>
              <a:effectLst/>
              <a:latin typeface="Times New Roman" panose="02020603050405020304" pitchFamily="18" charset="0"/>
              <a:ea typeface="Times New Roman" panose="02020603050405020304" pitchFamily="18" charset="0"/>
            </a:endParaRPr>
          </a:p>
          <a:p>
            <a:pPr>
              <a:lnSpc>
                <a:spcPct val="90000"/>
              </a:lnSpc>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2.3 Data Integrity Check</a:t>
            </a:r>
          </a:p>
          <a:p>
            <a:pPr marL="0" indent="0">
              <a:lnSpc>
                <a:spcPct val="90000"/>
              </a:lnSpc>
              <a:buNone/>
            </a:pPr>
            <a:r>
              <a:rPr lang="en-US" sz="1200" b="1" dirty="0">
                <a:solidFill>
                  <a:schemeClr val="tx1"/>
                </a:solidFill>
                <a:latin typeface="Times New Roman" panose="02020603050405020304" pitchFamily="18" charset="0"/>
                <a:ea typeface="Calibri" panose="020F0502020204030204" pitchFamily="34" charset="0"/>
              </a:rPr>
              <a:t>	 T</a:t>
            </a:r>
            <a:r>
              <a:rPr lang="en-US" sz="1200" b="1" dirty="0">
                <a:solidFill>
                  <a:schemeClr val="tx1"/>
                </a:solidFill>
                <a:effectLst/>
                <a:latin typeface="Times New Roman" panose="02020603050405020304" pitchFamily="18" charset="0"/>
                <a:ea typeface="Calibri" panose="020F0502020204030204" pitchFamily="34" charset="0"/>
              </a:rPr>
              <a:t>he sender sends both the message and its hash value to the user. The receiver then checks whether the hash value of the 	message is the same as the hash value sent by the sender. This ensures that no modification has been done to the data 	while being transmitted.</a:t>
            </a:r>
            <a:endParaRPr lang="en-US" sz="1200" dirty="0">
              <a:solidFill>
                <a:schemeClr val="tx1"/>
              </a:solidFill>
              <a:effectLst/>
              <a:latin typeface="Times New Roman" panose="02020603050405020304" pitchFamily="18" charset="0"/>
              <a:ea typeface="Times New Roman" panose="02020603050405020304" pitchFamily="18" charset="0"/>
            </a:endParaRPr>
          </a:p>
          <a:p>
            <a:pPr>
              <a:lnSpc>
                <a:spcPct val="90000"/>
              </a:lnSpc>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2.4 Other applications </a:t>
            </a:r>
          </a:p>
          <a:p>
            <a:pPr marL="0" indent="0">
              <a:lnSpc>
                <a:spcPct val="90000"/>
              </a:lnSpc>
              <a:buNone/>
            </a:pP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Such as: pseudo number generation, digital steganography, digital time stamping, Password Verification, Compiler 	Operation, etc.</a:t>
            </a:r>
            <a:endParaRPr lang="en-US" sz="1200" dirty="0">
              <a:solidFill>
                <a:schemeClr val="tx1"/>
              </a:solidFill>
              <a:effectLst/>
              <a:latin typeface="Times New Roman" panose="02020603050405020304" pitchFamily="18" charset="0"/>
              <a:ea typeface="Times New Roman" panose="02020603050405020304" pitchFamily="18" charset="0"/>
            </a:endParaRPr>
          </a:p>
          <a:p>
            <a:pPr marL="0" indent="0">
              <a:lnSpc>
                <a:spcPct val="90000"/>
              </a:lnSpc>
              <a:buNone/>
            </a:pPr>
            <a:endPar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90000"/>
              </a:lnSpc>
            </a:pPr>
            <a:endParaRPr lang="en-US" sz="1200" dirty="0">
              <a:solidFill>
                <a:schemeClr val="tx1"/>
              </a:solidFill>
              <a:effectLst/>
              <a:latin typeface="Times New Roman" panose="02020603050405020304" pitchFamily="18" charset="0"/>
              <a:ea typeface="Times New Roman" panose="02020603050405020304" pitchFamily="18" charset="0"/>
            </a:endParaRPr>
          </a:p>
          <a:p>
            <a:pPr>
              <a:lnSpc>
                <a:spcPct val="90000"/>
              </a:lnSpc>
            </a:pPr>
            <a:endParaRPr lang="en-US" sz="1200" dirty="0">
              <a:solidFill>
                <a:schemeClr val="tx1"/>
              </a:solidFill>
            </a:endParaRPr>
          </a:p>
        </p:txBody>
      </p:sp>
    </p:spTree>
    <p:extLst>
      <p:ext uri="{BB962C8B-B14F-4D97-AF65-F5344CB8AC3E}">
        <p14:creationId xmlns:p14="http://schemas.microsoft.com/office/powerpoint/2010/main" val="373027424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C5005-A89D-BA77-E369-9E212F5FAAD4}"/>
              </a:ext>
            </a:extLst>
          </p:cNvPr>
          <p:cNvSpPr>
            <a:spLocks noGrp="1"/>
          </p:cNvSpPr>
          <p:nvPr>
            <p:ph type="title"/>
          </p:nvPr>
        </p:nvSpPr>
        <p:spPr>
          <a:xfrm>
            <a:off x="1828800" y="35511"/>
            <a:ext cx="8534400" cy="1507067"/>
          </a:xfrm>
        </p:spPr>
        <p:txBody>
          <a:bodyPr>
            <a:normAutofit/>
          </a:bodyPr>
          <a:lstStyle/>
          <a:p>
            <a:pPr algn="ctr"/>
            <a:r>
              <a:rPr lang="en-US" sz="24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3. Why we used cryptographic hash function?</a:t>
            </a:r>
            <a:br>
              <a:rPr lang="en-US" sz="2400" b="1" dirty="0">
                <a:effectLst/>
                <a:latin typeface="Times New Roman" panose="02020603050405020304" pitchFamily="18" charset="0"/>
                <a:ea typeface="Times New Roman" panose="02020603050405020304" pitchFamily="18" charset="0"/>
              </a:rPr>
            </a:br>
            <a:endParaRPr lang="en-US" sz="2400" b="1" dirty="0"/>
          </a:p>
        </p:txBody>
      </p:sp>
      <p:graphicFrame>
        <p:nvGraphicFramePr>
          <p:cNvPr id="7" name="Content Placeholder 2">
            <a:extLst>
              <a:ext uri="{FF2B5EF4-FFF2-40B4-BE49-F238E27FC236}">
                <a16:creationId xmlns:a16="http://schemas.microsoft.com/office/drawing/2014/main" id="{5D4861F4-0899-EED5-3298-E31BF989DB7D}"/>
              </a:ext>
            </a:extLst>
          </p:cNvPr>
          <p:cNvGraphicFramePr>
            <a:graphicFrameLocks noGrp="1"/>
          </p:cNvGraphicFramePr>
          <p:nvPr>
            <p:ph idx="1"/>
            <p:extLst>
              <p:ext uri="{D42A27DB-BD31-4B8C-83A1-F6EECF244321}">
                <p14:modId xmlns:p14="http://schemas.microsoft.com/office/powerpoint/2010/main" val="2230353699"/>
              </p:ext>
            </p:extLst>
          </p:nvPr>
        </p:nvGraphicFramePr>
        <p:xfrm>
          <a:off x="1408906" y="1310052"/>
          <a:ext cx="9374188" cy="4237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2830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2D28B3-2EC1-7344-7ECF-836C0ECB9BE4}"/>
              </a:ext>
            </a:extLst>
          </p:cNvPr>
          <p:cNvSpPr>
            <a:spLocks noGrp="1"/>
          </p:cNvSpPr>
          <p:nvPr>
            <p:ph type="title"/>
          </p:nvPr>
        </p:nvSpPr>
        <p:spPr>
          <a:xfrm>
            <a:off x="1766935" y="676275"/>
            <a:ext cx="3705269" cy="5308599"/>
          </a:xfrm>
        </p:spPr>
        <p:txBody>
          <a:bodyPr>
            <a:normAutofit/>
          </a:bodyPr>
          <a:lstStyle/>
          <a:p>
            <a:r>
              <a:rPr lang="en-US" sz="32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4. Differences among preimage resistant, second preimage resistant, and collision resistant?</a:t>
            </a:r>
            <a:endParaRPr lang="en-US" sz="3200" dirty="0">
              <a:solidFill>
                <a:srgbClr val="FFFFFF"/>
              </a:solidFill>
            </a:endParaRPr>
          </a:p>
        </p:txBody>
      </p:sp>
      <p:sp>
        <p:nvSpPr>
          <p:cNvPr id="3" name="Content Placeholder 2">
            <a:extLst>
              <a:ext uri="{FF2B5EF4-FFF2-40B4-BE49-F238E27FC236}">
                <a16:creationId xmlns:a16="http://schemas.microsoft.com/office/drawing/2014/main" id="{AAAE23D9-4D49-3004-9664-F982DB3957F0}"/>
              </a:ext>
            </a:extLst>
          </p:cNvPr>
          <p:cNvSpPr>
            <a:spLocks noGrp="1"/>
          </p:cNvSpPr>
          <p:nvPr>
            <p:ph idx="1"/>
          </p:nvPr>
        </p:nvSpPr>
        <p:spPr>
          <a:xfrm>
            <a:off x="6516553" y="685800"/>
            <a:ext cx="4754563" cy="5410200"/>
          </a:xfrm>
        </p:spPr>
        <p:txBody>
          <a:bodyPr>
            <a:normAutofit/>
          </a:bodyPr>
          <a:lstStyle/>
          <a:p>
            <a:pPr marL="0" marR="0">
              <a:lnSpc>
                <a:spcPct val="90000"/>
              </a:lnSpc>
            </a:pPr>
            <a:r>
              <a:rPr lang="en-US" sz="15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4.1 Pre-Image Resistance</a:t>
            </a:r>
            <a:endParaRPr lang="en-US" sz="1500" dirty="0">
              <a:solidFill>
                <a:srgbClr val="FF0000"/>
              </a:solidFill>
              <a:effectLst/>
              <a:latin typeface="Times New Roman" panose="02020603050405020304" pitchFamily="18" charset="0"/>
              <a:ea typeface="Times New Roman" panose="02020603050405020304" pitchFamily="18" charset="0"/>
            </a:endParaRPr>
          </a:p>
          <a:p>
            <a:pPr marL="0" marR="0" indent="0">
              <a:lnSpc>
                <a:spcPct val="90000"/>
              </a:lnSpc>
              <a:buNone/>
            </a:pPr>
            <a:r>
              <a:rPr lang="en-US" sz="1500" b="1"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5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This property means that it should be computationally hard to reverse a hash function.</a:t>
            </a:r>
          </a:p>
          <a:p>
            <a:pPr marL="0" marR="0" indent="0">
              <a:lnSpc>
                <a:spcPct val="90000"/>
              </a:lnSpc>
              <a:buNone/>
            </a:pPr>
            <a:r>
              <a:rPr lang="en-US" sz="1500" b="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In other words, if a hash function h produced a hash value z, then it should be a difficult process to find any input value x that hashes to z.</a:t>
            </a:r>
            <a:endParaRPr lang="en-US" sz="1500" dirty="0">
              <a:solidFill>
                <a:schemeClr val="tx2"/>
              </a:solidFill>
              <a:effectLst/>
              <a:latin typeface="Times New Roman" panose="02020603050405020304" pitchFamily="18" charset="0"/>
              <a:ea typeface="Times New Roman" panose="02020603050405020304" pitchFamily="18" charset="0"/>
            </a:endParaRPr>
          </a:p>
          <a:p>
            <a:pPr marL="0" marR="0">
              <a:lnSpc>
                <a:spcPct val="90000"/>
              </a:lnSpc>
            </a:pPr>
            <a:r>
              <a:rPr lang="en-US" sz="15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4.2 Second Pre-Image Resistance</a:t>
            </a:r>
            <a:endParaRPr lang="en-US" sz="1500" dirty="0">
              <a:solidFill>
                <a:srgbClr val="FF0000"/>
              </a:solidFill>
              <a:effectLst/>
              <a:latin typeface="Times New Roman" panose="02020603050405020304" pitchFamily="18" charset="0"/>
              <a:ea typeface="Times New Roman" panose="02020603050405020304" pitchFamily="18" charset="0"/>
            </a:endParaRPr>
          </a:p>
          <a:p>
            <a:pPr marL="0" marR="0" indent="0">
              <a:lnSpc>
                <a:spcPct val="90000"/>
              </a:lnSpc>
              <a:buNone/>
            </a:pPr>
            <a:r>
              <a:rPr lang="en-US" sz="15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This property means that given an input and its hash, it should be hard to find a different input with the same hash.</a:t>
            </a:r>
            <a:endParaRPr lang="en-US" sz="1500" dirty="0">
              <a:solidFill>
                <a:srgbClr val="FFFFFF"/>
              </a:solidFill>
              <a:effectLst/>
              <a:latin typeface="Times New Roman" panose="02020603050405020304" pitchFamily="18" charset="0"/>
              <a:ea typeface="Times New Roman" panose="02020603050405020304" pitchFamily="18" charset="0"/>
            </a:endParaRPr>
          </a:p>
          <a:p>
            <a:pPr marL="0" marR="0" indent="0">
              <a:lnSpc>
                <a:spcPct val="90000"/>
              </a:lnSpc>
              <a:buNone/>
            </a:pPr>
            <a:r>
              <a:rPr lang="en-US" sz="1500" b="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In other words, if a hash function h for an input x produces a hash value h(x), then it should be difficult to find any other input value y such that h(y) = h(x).</a:t>
            </a:r>
          </a:p>
          <a:p>
            <a:pPr marL="0" marR="0">
              <a:lnSpc>
                <a:spcPct val="90000"/>
              </a:lnSpc>
            </a:pPr>
            <a:r>
              <a:rPr lang="en-US" sz="15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4.3 Collision Resistance</a:t>
            </a:r>
            <a:endParaRPr lang="en-US" sz="1500" dirty="0">
              <a:solidFill>
                <a:srgbClr val="FF0000"/>
              </a:solidFill>
              <a:effectLst/>
              <a:latin typeface="Times New Roman" panose="02020603050405020304" pitchFamily="18" charset="0"/>
              <a:ea typeface="Times New Roman" panose="02020603050405020304" pitchFamily="18" charset="0"/>
            </a:endParaRPr>
          </a:p>
          <a:p>
            <a:pPr marL="0" marR="0" indent="0">
              <a:lnSpc>
                <a:spcPct val="90000"/>
              </a:lnSpc>
              <a:buNone/>
            </a:pPr>
            <a:r>
              <a:rPr lang="en-US" sz="1500" b="1" dirty="0">
                <a:solidFill>
                  <a:srgbClr val="FFFFFF"/>
                </a:solidFill>
                <a:effectLst/>
                <a:latin typeface="Times New Roman" panose="02020603050405020304" pitchFamily="18" charset="0"/>
                <a:ea typeface="Times New Roman" panose="02020603050405020304" pitchFamily="18" charset="0"/>
              </a:rPr>
              <a:t>This property means it should be hard to find two different inputs of any length that result in the same hash. This property is also referred to as a collision-free hash function.</a:t>
            </a:r>
            <a:endParaRPr lang="en-US" sz="1500" dirty="0">
              <a:solidFill>
                <a:srgbClr val="FFFFFF"/>
              </a:solidFill>
              <a:effectLst/>
              <a:latin typeface="Times New Roman" panose="02020603050405020304" pitchFamily="18" charset="0"/>
              <a:ea typeface="Times New Roman" panose="02020603050405020304" pitchFamily="18" charset="0"/>
            </a:endParaRPr>
          </a:p>
          <a:p>
            <a:pPr marL="0" marR="0" indent="0">
              <a:lnSpc>
                <a:spcPct val="90000"/>
              </a:lnSpc>
              <a:buNone/>
            </a:pPr>
            <a:r>
              <a:rPr lang="en-US" sz="1500" b="1" dirty="0">
                <a:solidFill>
                  <a:schemeClr val="tx2"/>
                </a:solidFill>
                <a:effectLst/>
                <a:latin typeface="Times New Roman" panose="02020603050405020304" pitchFamily="18" charset="0"/>
                <a:ea typeface="Times New Roman" panose="02020603050405020304" pitchFamily="18" charset="0"/>
              </a:rPr>
              <a:t>In other words, for a hash function h, it is hard to find any two different inputs x and y such that h(x) = h(y).</a:t>
            </a:r>
            <a:endParaRPr lang="en-US" sz="1500" dirty="0">
              <a:solidFill>
                <a:schemeClr val="tx2"/>
              </a:solidFill>
            </a:endParaRPr>
          </a:p>
        </p:txBody>
      </p:sp>
    </p:spTree>
    <p:extLst>
      <p:ext uri="{BB962C8B-B14F-4D97-AF65-F5344CB8AC3E}">
        <p14:creationId xmlns:p14="http://schemas.microsoft.com/office/powerpoint/2010/main" val="3318978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2" name="Rectangle 27">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33"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1" name="Title 1">
            <a:extLst>
              <a:ext uri="{FF2B5EF4-FFF2-40B4-BE49-F238E27FC236}">
                <a16:creationId xmlns:a16="http://schemas.microsoft.com/office/drawing/2014/main" id="{F508DF99-EE7F-AB5A-89A2-E8528B170D03}"/>
              </a:ext>
            </a:extLst>
          </p:cNvPr>
          <p:cNvSpPr txBox="1">
            <a:spLocks/>
          </p:cNvSpPr>
          <p:nvPr/>
        </p:nvSpPr>
        <p:spPr>
          <a:xfrm>
            <a:off x="369909" y="4656892"/>
            <a:ext cx="8534400" cy="150706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1" dirty="0">
                <a:solidFill>
                  <a:schemeClr val="tx2"/>
                </a:solidFill>
              </a:rPr>
              <a:t>5. Structure and Design of Hashing Algorithms</a:t>
            </a:r>
            <a:endParaRPr lang="en-US" dirty="0">
              <a:solidFill>
                <a:schemeClr val="tx2"/>
              </a:solidFill>
            </a:endParaRPr>
          </a:p>
        </p:txBody>
      </p:sp>
      <p:sp>
        <p:nvSpPr>
          <p:cNvPr id="23" name="TextBox 22">
            <a:extLst>
              <a:ext uri="{FF2B5EF4-FFF2-40B4-BE49-F238E27FC236}">
                <a16:creationId xmlns:a16="http://schemas.microsoft.com/office/drawing/2014/main" id="{99469638-548F-65F8-E0EE-87DCA6D0AB43}"/>
              </a:ext>
            </a:extLst>
          </p:cNvPr>
          <p:cNvSpPr txBox="1"/>
          <p:nvPr/>
        </p:nvSpPr>
        <p:spPr>
          <a:xfrm>
            <a:off x="369909" y="2478544"/>
            <a:ext cx="5909086" cy="1814042"/>
          </a:xfrm>
          <a:prstGeom prst="rect">
            <a:avLst/>
          </a:prstGeom>
        </p:spPr>
        <p:txBody>
          <a:bodyPr vert="horz" lIns="91440" tIns="45720" rIns="91440" bIns="45720" rtlCol="0" anchor="ctr">
            <a:normAutofit fontScale="92500" lnSpcReduction="10000"/>
          </a:bodyPr>
          <a:lstStyle/>
          <a:p>
            <a:pPr>
              <a:spcBef>
                <a:spcPct val="20000"/>
              </a:spcBef>
              <a:spcAft>
                <a:spcPts val="600"/>
              </a:spcAft>
              <a:buClr>
                <a:schemeClr val="tx1"/>
              </a:buClr>
              <a:buSzPct val="80000"/>
              <a:buFont typeface="Wingdings 3" panose="05040102010807070707" pitchFamily="18" charset="2"/>
              <a:buChar char=""/>
            </a:pPr>
            <a:r>
              <a:rPr lang="en-US" sz="1600" b="1" dirty="0"/>
              <a:t>The hashing algorithm involves rounds of the above hash function as a block cypher. Each round takes an input of a fixed size, typically a combination of the most recent message block and the output of the last round.</a:t>
            </a:r>
          </a:p>
          <a:p>
            <a:pPr>
              <a:spcBef>
                <a:spcPct val="20000"/>
              </a:spcBef>
              <a:spcAft>
                <a:spcPts val="600"/>
              </a:spcAft>
              <a:buClr>
                <a:schemeClr val="tx1"/>
              </a:buClr>
              <a:buSzPct val="80000"/>
              <a:buFont typeface="Wingdings 3" panose="05040102010807070707" pitchFamily="18" charset="2"/>
              <a:buChar char=""/>
            </a:pPr>
            <a:r>
              <a:rPr lang="en-US" sz="1600" b="1" dirty="0">
                <a:solidFill>
                  <a:schemeClr val="tx1"/>
                </a:solidFill>
              </a:rPr>
              <a:t>This process is repeated for as many rounds as are required to hash the entire message. A schematic of a hashing algorithm is explained in the following image:</a:t>
            </a:r>
            <a:endParaRPr lang="en-US" sz="1600" b="1" dirty="0"/>
          </a:p>
          <a:p>
            <a:pPr>
              <a:spcBef>
                <a:spcPct val="20000"/>
              </a:spcBef>
              <a:spcAft>
                <a:spcPts val="600"/>
              </a:spcAft>
              <a:buClr>
                <a:schemeClr val="tx1"/>
              </a:buClr>
              <a:buSzPct val="80000"/>
              <a:buFont typeface="Wingdings 3" panose="05040102010807070707" pitchFamily="18" charset="2"/>
              <a:buChar char=""/>
            </a:pPr>
            <a:endParaRPr lang="en-US" sz="1600" dirty="0"/>
          </a:p>
        </p:txBody>
      </p:sp>
      <p:pic>
        <p:nvPicPr>
          <p:cNvPr id="41" name="Picture 40">
            <a:extLst>
              <a:ext uri="{FF2B5EF4-FFF2-40B4-BE49-F238E27FC236}">
                <a16:creationId xmlns:a16="http://schemas.microsoft.com/office/drawing/2014/main" id="{42A62476-06E0-08D7-F1E9-C6615CE12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6010" y="2513856"/>
            <a:ext cx="5526081" cy="1490929"/>
          </a:xfrm>
          <a:prstGeom prst="rect">
            <a:avLst/>
          </a:prstGeom>
        </p:spPr>
      </p:pic>
      <p:pic>
        <p:nvPicPr>
          <p:cNvPr id="42" name="Picture 41">
            <a:extLst>
              <a:ext uri="{FF2B5EF4-FFF2-40B4-BE49-F238E27FC236}">
                <a16:creationId xmlns:a16="http://schemas.microsoft.com/office/drawing/2014/main" id="{D91F53D1-7672-F56C-C919-5277DA63C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909" y="360374"/>
            <a:ext cx="5274310" cy="1487170"/>
          </a:xfrm>
          <a:prstGeom prst="rect">
            <a:avLst/>
          </a:prstGeom>
        </p:spPr>
      </p:pic>
      <p:sp>
        <p:nvSpPr>
          <p:cNvPr id="43" name="Content Placeholder 2">
            <a:extLst>
              <a:ext uri="{FF2B5EF4-FFF2-40B4-BE49-F238E27FC236}">
                <a16:creationId xmlns:a16="http://schemas.microsoft.com/office/drawing/2014/main" id="{D9EF8980-858B-DB68-5811-A7091FC85144}"/>
              </a:ext>
            </a:extLst>
          </p:cNvPr>
          <p:cNvSpPr txBox="1">
            <a:spLocks/>
          </p:cNvSpPr>
          <p:nvPr/>
        </p:nvSpPr>
        <p:spPr>
          <a:xfrm>
            <a:off x="5771981" y="490357"/>
            <a:ext cx="6050110" cy="1239562"/>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sz="1600" b="1" i="0" dirty="0">
                <a:solidFill>
                  <a:schemeClr val="tx1"/>
                </a:solidFill>
              </a:rPr>
              <a:t>At the heart of hashing is a mathematical function that operates on two fixed-size blocks of data to create a hash code. The size of each data block varies depending on the algorithm.</a:t>
            </a:r>
          </a:p>
        </p:txBody>
      </p:sp>
    </p:spTree>
    <p:extLst>
      <p:ext uri="{BB962C8B-B14F-4D97-AF65-F5344CB8AC3E}">
        <p14:creationId xmlns:p14="http://schemas.microsoft.com/office/powerpoint/2010/main" val="2444261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3E636C-930E-037C-01B5-8A6EC52B7E18}"/>
              </a:ext>
            </a:extLst>
          </p:cNvPr>
          <p:cNvSpPr>
            <a:spLocks noGrp="1"/>
          </p:cNvSpPr>
          <p:nvPr>
            <p:ph type="title"/>
          </p:nvPr>
        </p:nvSpPr>
        <p:spPr>
          <a:xfrm>
            <a:off x="684212" y="685799"/>
            <a:ext cx="3747111" cy="4892040"/>
          </a:xfrm>
        </p:spPr>
        <p:txBody>
          <a:bodyPr>
            <a:normAutofit/>
          </a:bodyPr>
          <a:lstStyle/>
          <a:p>
            <a:pPr algn="r"/>
            <a:r>
              <a:rPr lang="en-US" sz="3300" b="1" kern="1200" cap="all" dirty="0">
                <a:ln w="3175" cmpd="sng">
                  <a:noFill/>
                </a:ln>
                <a:effectLst/>
                <a:latin typeface="+mj-lt"/>
                <a:ea typeface="+mj-ea"/>
                <a:cs typeface="+mj-cs"/>
              </a:rPr>
              <a:t>6. How ciphers block chaining to construct a cryptographic hash function?</a:t>
            </a:r>
            <a:br>
              <a:rPr lang="en-US" sz="3300" kern="1200" cap="all" dirty="0">
                <a:ln w="3175" cmpd="sng">
                  <a:noFill/>
                </a:ln>
                <a:effectLst/>
                <a:latin typeface="+mj-lt"/>
                <a:ea typeface="+mj-ea"/>
                <a:cs typeface="+mj-cs"/>
              </a:rPr>
            </a:br>
            <a:endParaRPr lang="en-US" sz="3300" dirty="0"/>
          </a:p>
        </p:txBody>
      </p:sp>
      <p:cxnSp>
        <p:nvCxnSpPr>
          <p:cNvPr id="10" name="Straight Connector 9">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FD942A6-1ACD-4AB4-2A4F-3C1959C79CB0}"/>
              </a:ext>
            </a:extLst>
          </p:cNvPr>
          <p:cNvSpPr>
            <a:spLocks noGrp="1"/>
          </p:cNvSpPr>
          <p:nvPr>
            <p:ph idx="1"/>
          </p:nvPr>
        </p:nvSpPr>
        <p:spPr>
          <a:xfrm>
            <a:off x="4944863" y="894425"/>
            <a:ext cx="7247137" cy="5069149"/>
          </a:xfrm>
        </p:spPr>
        <p:txBody>
          <a:bodyPr>
            <a:normAutofit fontScale="85000" lnSpcReduction="10000"/>
          </a:bodyPr>
          <a:lstStyle/>
          <a:p>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functions based on using a cipher block chaining technique, but without using the secret key. One of the first such proposals was that of Rabin [RABI78]. Divide a message M into fixed-size blocks M1, M2, Á, MN and use asymmetric encryption system such as DES to compute the hash code G as:</a:t>
            </a:r>
          </a:p>
          <a:p>
            <a:endPar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This is similar to the CBC technique, but in this case, there is no secret key. </a:t>
            </a:r>
          </a:p>
          <a:p>
            <a:r>
              <a:rPr lang="en-US" dirty="0">
                <a:solidFill>
                  <a:schemeClr val="tx1"/>
                </a:solidFill>
                <a:latin typeface="Times New Roman" panose="02020603050405020304" pitchFamily="18" charset="0"/>
                <a:cs typeface="Times New Roman" panose="02020603050405020304" pitchFamily="18" charset="0"/>
              </a:rPr>
              <a:t>Several researchers have proposed refinements intended to strengthen the basic block chaining approach. For example, Davies and Price [DAVI89] describe the variation: .</a:t>
            </a:r>
          </a:p>
          <a:p>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Attention has been directed at finding other approaches to hashing.</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8D5288B-FA5C-6104-693C-8CCFDE719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1533" y="1843941"/>
            <a:ext cx="2014220" cy="784860"/>
          </a:xfrm>
          <a:prstGeom prst="rect">
            <a:avLst/>
          </a:prstGeom>
        </p:spPr>
      </p:pic>
      <p:pic>
        <p:nvPicPr>
          <p:cNvPr id="11" name="Picture 10">
            <a:extLst>
              <a:ext uri="{FF2B5EF4-FFF2-40B4-BE49-F238E27FC236}">
                <a16:creationId xmlns:a16="http://schemas.microsoft.com/office/drawing/2014/main" id="{183A87C9-F2EF-F06F-EBC6-B2A11845F9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1533" y="4087785"/>
            <a:ext cx="3465830" cy="922020"/>
          </a:xfrm>
          <a:prstGeom prst="rect">
            <a:avLst/>
          </a:prstGeom>
        </p:spPr>
      </p:pic>
    </p:spTree>
    <p:extLst>
      <p:ext uri="{BB962C8B-B14F-4D97-AF65-F5344CB8AC3E}">
        <p14:creationId xmlns:p14="http://schemas.microsoft.com/office/powerpoint/2010/main" val="2473855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986059-495A-E0F5-4734-81FE8A4EDC80}"/>
              </a:ext>
            </a:extLst>
          </p:cNvPr>
          <p:cNvSpPr txBox="1"/>
          <p:nvPr/>
        </p:nvSpPr>
        <p:spPr>
          <a:xfrm>
            <a:off x="684212" y="4487332"/>
            <a:ext cx="8534400" cy="1507067"/>
          </a:xfrm>
          <a:prstGeom prst="rect">
            <a:avLst/>
          </a:prstGeom>
        </p:spPr>
        <p:txBody>
          <a:bodyPr vert="horz" lIns="91440" tIns="45720" rIns="91440" bIns="45720" rtlCol="0" anchor="ctr">
            <a:normAutofit/>
          </a:bodyPr>
          <a:lstStyle/>
          <a:p>
            <a:pPr marL="228600" marR="0">
              <a:lnSpc>
                <a:spcPct val="90000"/>
              </a:lnSpc>
              <a:spcBef>
                <a:spcPct val="0"/>
              </a:spcBef>
              <a:spcAft>
                <a:spcPts val="1000"/>
              </a:spcAft>
            </a:pPr>
            <a:r>
              <a:rPr lang="en-US" sz="3300" b="1" kern="1200" cap="all" dirty="0">
                <a:ln w="3175" cmpd="sng">
                  <a:noFill/>
                </a:ln>
                <a:solidFill>
                  <a:schemeClr val="tx1"/>
                </a:solidFill>
                <a:effectLst/>
                <a:latin typeface="+mj-lt"/>
                <a:ea typeface="+mj-ea"/>
                <a:cs typeface="+mj-cs"/>
              </a:rPr>
              <a:t>6. How ciphers block chaining to construct a cryptographic hash function?</a:t>
            </a:r>
            <a:endParaRPr lang="en-US" sz="3300" kern="1200" cap="all" dirty="0">
              <a:ln w="3175" cmpd="sng">
                <a:noFill/>
              </a:ln>
              <a:solidFill>
                <a:schemeClr val="tx1"/>
              </a:solidFill>
              <a:effectLst/>
              <a:latin typeface="+mj-lt"/>
              <a:ea typeface="+mj-ea"/>
              <a:cs typeface="+mj-cs"/>
            </a:endParaRPr>
          </a:p>
        </p:txBody>
      </p:sp>
      <p:graphicFrame>
        <p:nvGraphicFramePr>
          <p:cNvPr id="9" name="TextBox 6">
            <a:extLst>
              <a:ext uri="{FF2B5EF4-FFF2-40B4-BE49-F238E27FC236}">
                <a16:creationId xmlns:a16="http://schemas.microsoft.com/office/drawing/2014/main" id="{71843349-2939-1C52-8F31-B8C11F39E16D}"/>
              </a:ext>
            </a:extLst>
          </p:cNvPr>
          <p:cNvGraphicFramePr/>
          <p:nvPr>
            <p:extLst>
              <p:ext uri="{D42A27DB-BD31-4B8C-83A1-F6EECF244321}">
                <p14:modId xmlns:p14="http://schemas.microsoft.com/office/powerpoint/2010/main" val="3000028581"/>
              </p:ext>
            </p:extLst>
          </p:nvPr>
        </p:nvGraphicFramePr>
        <p:xfrm>
          <a:off x="685800" y="250794"/>
          <a:ext cx="10820399" cy="38506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5017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4" name="Rectangle 23">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1D3F3E-2B4F-3FAA-DC7A-AACB19CC28AE}"/>
              </a:ext>
            </a:extLst>
          </p:cNvPr>
          <p:cNvSpPr>
            <a:spLocks noGrp="1"/>
          </p:cNvSpPr>
          <p:nvPr>
            <p:ph idx="1"/>
          </p:nvPr>
        </p:nvSpPr>
        <p:spPr>
          <a:xfrm>
            <a:off x="684212" y="685800"/>
            <a:ext cx="4754563" cy="5410200"/>
          </a:xfrm>
        </p:spPr>
        <p:txBody>
          <a:bodyPr>
            <a:normAutofit/>
          </a:bodyPr>
          <a:lstStyle/>
          <a:p>
            <a:pPr>
              <a:lnSpc>
                <a:spcPct val="90000"/>
              </a:lnSpc>
              <a:spcBef>
                <a:spcPts val="0"/>
              </a:spcBef>
              <a:spcAft>
                <a:spcPts val="0"/>
              </a:spcAft>
            </a:pPr>
            <a:r>
              <a:rPr lang="en-US" sz="1100" b="1" dirty="0">
                <a:solidFill>
                  <a:schemeClr val="tx1"/>
                </a:solidFill>
                <a:effectLst/>
              </a:rPr>
              <a:t>7.1 Append: Padding Bits</a:t>
            </a:r>
          </a:p>
          <a:p>
            <a:pPr marL="0" indent="0">
              <a:lnSpc>
                <a:spcPct val="90000"/>
              </a:lnSpc>
              <a:spcBef>
                <a:spcPts val="0"/>
              </a:spcBef>
              <a:spcAft>
                <a:spcPts val="0"/>
              </a:spcAft>
              <a:buNone/>
            </a:pPr>
            <a:r>
              <a:rPr lang="en-US" sz="1100" b="1" dirty="0">
                <a:solidFill>
                  <a:schemeClr val="tx1"/>
                </a:solidFill>
                <a:effectLst/>
              </a:rPr>
              <a:t>The first step is to carry out the padding function, in which we append a certain number of bits to the plaintext message to increase its length, which should be exactly 128 bits less than an exact multiple of 1024.</a:t>
            </a:r>
            <a:endParaRPr lang="en-US" sz="1100" dirty="0">
              <a:solidFill>
                <a:schemeClr val="tx1"/>
              </a:solidFill>
            </a:endParaRPr>
          </a:p>
          <a:p>
            <a:pPr marL="0" indent="0">
              <a:lnSpc>
                <a:spcPct val="90000"/>
              </a:lnSpc>
              <a:spcBef>
                <a:spcPts val="0"/>
              </a:spcBef>
              <a:spcAft>
                <a:spcPts val="0"/>
              </a:spcAft>
              <a:buNone/>
            </a:pPr>
            <a:r>
              <a:rPr lang="en-US" sz="1100" b="1" dirty="0">
                <a:solidFill>
                  <a:schemeClr val="tx1"/>
                </a:solidFill>
                <a:effectLst/>
              </a:rPr>
              <a:t>When we are appending these bits at the end of the message, we start with a ‘1’ and then keep on adding ‘0’ till the moment we reach the last bit that needs to be appended under padding and leave the 128 bits after that.</a:t>
            </a:r>
          </a:p>
          <a:p>
            <a:pPr marL="0" indent="0">
              <a:lnSpc>
                <a:spcPct val="90000"/>
              </a:lnSpc>
              <a:spcBef>
                <a:spcPts val="0"/>
              </a:spcBef>
              <a:spcAft>
                <a:spcPts val="0"/>
              </a:spcAft>
              <a:buNone/>
            </a:pPr>
            <a:endParaRPr lang="en-US" sz="1100" dirty="0">
              <a:solidFill>
                <a:schemeClr val="tx1"/>
              </a:solidFill>
              <a:effectLst/>
            </a:endParaRPr>
          </a:p>
          <a:p>
            <a:pPr>
              <a:lnSpc>
                <a:spcPct val="90000"/>
              </a:lnSpc>
              <a:spcBef>
                <a:spcPts val="0"/>
              </a:spcBef>
              <a:spcAft>
                <a:spcPts val="0"/>
              </a:spcAft>
            </a:pPr>
            <a:endParaRPr lang="en-US" sz="1100" b="1" dirty="0">
              <a:solidFill>
                <a:schemeClr val="tx1"/>
              </a:solidFill>
              <a:effectLst/>
            </a:endParaRPr>
          </a:p>
          <a:p>
            <a:pPr>
              <a:lnSpc>
                <a:spcPct val="90000"/>
              </a:lnSpc>
              <a:spcBef>
                <a:spcPts val="0"/>
              </a:spcBef>
              <a:spcAft>
                <a:spcPts val="0"/>
              </a:spcAft>
            </a:pPr>
            <a:r>
              <a:rPr lang="en-US" sz="1100" b="1" dirty="0">
                <a:solidFill>
                  <a:schemeClr val="tx1"/>
                </a:solidFill>
                <a:effectLst/>
              </a:rPr>
              <a:t>7.2 Append: Length bits</a:t>
            </a:r>
            <a:endParaRPr lang="en-US" sz="1100" dirty="0">
              <a:solidFill>
                <a:schemeClr val="tx1"/>
              </a:solidFill>
              <a:effectLst/>
            </a:endParaRPr>
          </a:p>
          <a:p>
            <a:pPr marL="0" indent="0">
              <a:lnSpc>
                <a:spcPct val="90000"/>
              </a:lnSpc>
              <a:spcBef>
                <a:spcPts val="0"/>
              </a:spcBef>
              <a:spcAft>
                <a:spcPts val="0"/>
              </a:spcAft>
              <a:buNone/>
            </a:pPr>
            <a:r>
              <a:rPr lang="en-US" sz="1100" b="1" dirty="0">
                <a:solidFill>
                  <a:schemeClr val="tx1"/>
                </a:solidFill>
                <a:effectLst/>
              </a:rPr>
              <a:t>Now, we add the remaining 128 bits left to this entire block to make it an exact multiple of 1024, so that the whole thing can be broken down into ’n’ number of 1024 blocks of message that we will apply our operation on. The way to calculate the rest of the 128 bits is by calculating the modulo with 2⁶⁴.</a:t>
            </a:r>
            <a:endParaRPr lang="en-US" sz="1100" dirty="0">
              <a:solidFill>
                <a:schemeClr val="tx1"/>
              </a:solidFill>
              <a:effectLst/>
            </a:endParaRPr>
          </a:p>
          <a:p>
            <a:pPr marL="0" indent="0">
              <a:lnSpc>
                <a:spcPct val="90000"/>
              </a:lnSpc>
              <a:spcBef>
                <a:spcPts val="0"/>
              </a:spcBef>
              <a:spcAft>
                <a:spcPts val="0"/>
              </a:spcAft>
              <a:buNone/>
            </a:pPr>
            <a:r>
              <a:rPr lang="en-US" sz="1100" b="1" dirty="0">
                <a:solidFill>
                  <a:schemeClr val="tx1"/>
                </a:solidFill>
                <a:effectLst/>
              </a:rPr>
              <a:t>Once done, we append it to the padded bit and the original message to make the entire length of the block to be “n * 1024” in length.</a:t>
            </a:r>
          </a:p>
          <a:p>
            <a:pPr marL="0" indent="0">
              <a:lnSpc>
                <a:spcPct val="90000"/>
              </a:lnSpc>
              <a:spcBef>
                <a:spcPts val="0"/>
              </a:spcBef>
              <a:spcAft>
                <a:spcPts val="0"/>
              </a:spcAft>
              <a:buNone/>
            </a:pPr>
            <a:endParaRPr lang="en-US" sz="1100" b="1" dirty="0">
              <a:solidFill>
                <a:schemeClr val="tx1"/>
              </a:solidFill>
              <a:effectLst/>
            </a:endParaRPr>
          </a:p>
          <a:p>
            <a:pPr>
              <a:lnSpc>
                <a:spcPct val="90000"/>
              </a:lnSpc>
              <a:spcBef>
                <a:spcPts val="0"/>
              </a:spcBef>
              <a:spcAft>
                <a:spcPts val="0"/>
              </a:spcAft>
            </a:pPr>
            <a:endParaRPr lang="en-US" sz="1100" dirty="0">
              <a:solidFill>
                <a:schemeClr val="tx1"/>
              </a:solidFill>
              <a:effectLst/>
            </a:endParaRPr>
          </a:p>
          <a:p>
            <a:pPr>
              <a:lnSpc>
                <a:spcPct val="90000"/>
              </a:lnSpc>
              <a:spcBef>
                <a:spcPts val="0"/>
              </a:spcBef>
              <a:spcAft>
                <a:spcPts val="0"/>
              </a:spcAft>
            </a:pPr>
            <a:r>
              <a:rPr lang="en-US" sz="1100" b="1" dirty="0">
                <a:solidFill>
                  <a:schemeClr val="tx1"/>
                </a:solidFill>
                <a:effectLst/>
              </a:rPr>
              <a:t>7.3 Initialize the buffers</a:t>
            </a:r>
            <a:endParaRPr lang="en-US" sz="1100" dirty="0">
              <a:solidFill>
                <a:schemeClr val="tx1"/>
              </a:solidFill>
              <a:effectLst/>
            </a:endParaRPr>
          </a:p>
          <a:p>
            <a:pPr marL="0" indent="0">
              <a:lnSpc>
                <a:spcPct val="90000"/>
              </a:lnSpc>
              <a:spcBef>
                <a:spcPts val="0"/>
              </a:spcBef>
              <a:spcAft>
                <a:spcPts val="0"/>
              </a:spcAft>
              <a:buNone/>
            </a:pPr>
            <a:r>
              <a:rPr lang="en-US" sz="1100" b="1" dirty="0">
                <a:solidFill>
                  <a:schemeClr val="tx1"/>
                </a:solidFill>
                <a:effectLst/>
              </a:rPr>
              <a:t>Now, that we have “n x 1024” length bit message that we need to hash, let us focus on the parts of the hashing function itself. To carry on the hash and the computations required, we need to have some default values initialized.</a:t>
            </a:r>
            <a:endParaRPr lang="en-US" sz="1100" dirty="0">
              <a:solidFill>
                <a:schemeClr val="tx1"/>
              </a:solidFill>
              <a:effectLst/>
            </a:endParaRPr>
          </a:p>
          <a:p>
            <a:pPr marL="0" indent="0">
              <a:lnSpc>
                <a:spcPct val="90000"/>
              </a:lnSpc>
              <a:spcBef>
                <a:spcPts val="0"/>
              </a:spcBef>
              <a:spcAft>
                <a:spcPts val="0"/>
              </a:spcAft>
              <a:buNone/>
            </a:pPr>
            <a:r>
              <a:rPr lang="en-US" sz="1100" b="1" dirty="0">
                <a:solidFill>
                  <a:schemeClr val="tx1"/>
                </a:solidFill>
                <a:effectLst/>
              </a:rPr>
              <a:t>These are the values of the buffer that we will need. There are other default values that we need to initialize as well. These are the values for the ‘k’ variable which we will be using.</a:t>
            </a:r>
            <a:endParaRPr lang="en-US" sz="1100" dirty="0">
              <a:solidFill>
                <a:schemeClr val="tx1"/>
              </a:solidFill>
              <a:effectLst/>
            </a:endParaRPr>
          </a:p>
          <a:p>
            <a:pPr marL="0" indent="0">
              <a:lnSpc>
                <a:spcPct val="90000"/>
              </a:lnSpc>
              <a:spcBef>
                <a:spcPts val="0"/>
              </a:spcBef>
              <a:spcAft>
                <a:spcPts val="0"/>
              </a:spcAft>
              <a:buNone/>
            </a:pPr>
            <a:r>
              <a:rPr lang="en-US" sz="1100" b="1" dirty="0">
                <a:solidFill>
                  <a:schemeClr val="tx1"/>
                </a:solidFill>
                <a:effectLst/>
              </a:rPr>
              <a:t>The reason for initiating these values will be clear to you in the very next step that we will explore.</a:t>
            </a:r>
            <a:endParaRPr lang="en-US" sz="1100" dirty="0">
              <a:solidFill>
                <a:schemeClr val="tx1"/>
              </a:solidFill>
              <a:effectLst/>
            </a:endParaRPr>
          </a:p>
          <a:p>
            <a:pPr marL="0" marR="0" indent="0" rtl="1">
              <a:lnSpc>
                <a:spcPct val="90000"/>
              </a:lnSpc>
              <a:spcBef>
                <a:spcPts val="0"/>
              </a:spcBef>
              <a:spcAft>
                <a:spcPts val="1000"/>
              </a:spcAft>
              <a:buNone/>
            </a:pPr>
            <a:endParaRPr lang="en-US" sz="1100" dirty="0">
              <a:solidFill>
                <a:schemeClr val="tx1"/>
              </a:solidFill>
            </a:endParaRPr>
          </a:p>
        </p:txBody>
      </p:sp>
      <p:sp>
        <p:nvSpPr>
          <p:cNvPr id="45" name="Rectangle 25">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4657345" cy="6858000"/>
          </a:xfrm>
          <a:prstGeom prst="rect">
            <a:avLst/>
          </a:prstGeom>
          <a:solidFill>
            <a:schemeClr val="bg2">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1BFF12-FBBD-C83F-E44E-A151077B071D}"/>
              </a:ext>
            </a:extLst>
          </p:cNvPr>
          <p:cNvSpPr>
            <a:spLocks noGrp="1"/>
          </p:cNvSpPr>
          <p:nvPr>
            <p:ph type="title"/>
          </p:nvPr>
        </p:nvSpPr>
        <p:spPr>
          <a:xfrm>
            <a:off x="6662057" y="685800"/>
            <a:ext cx="3592286" cy="5308599"/>
          </a:xfrm>
        </p:spPr>
        <p:txBody>
          <a:bodyPr>
            <a:normAutofit/>
          </a:bodyPr>
          <a:lstStyle/>
          <a:p>
            <a:r>
              <a:rPr lang="en-US" sz="3200" b="1">
                <a:effectLst/>
                <a:latin typeface="Times New Roman" panose="02020603050405020304" pitchFamily="18" charset="0"/>
                <a:ea typeface="Calibri" panose="020F0502020204030204" pitchFamily="34" charset="0"/>
                <a:cs typeface="Arial" panose="020B0604020202020204" pitchFamily="34" charset="0"/>
              </a:rPr>
              <a:t>7. The operation of SHA-512?</a:t>
            </a:r>
            <a:endParaRPr lang="en-US" sz="3200" dirty="0"/>
          </a:p>
        </p:txBody>
      </p:sp>
      <p:sp>
        <p:nvSpPr>
          <p:cNvPr id="46" name="Rectangle 27">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344" y="0"/>
            <a:ext cx="1438656" cy="6858000"/>
          </a:xfrm>
          <a:prstGeom prst="rect">
            <a:avLst/>
          </a:prstGeom>
          <a:solidFill>
            <a:schemeClr val="bg2">
              <a:lumMod val="50000"/>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30" name="Group 29">
            <a:extLst>
              <a:ext uri="{FF2B5EF4-FFF2-40B4-BE49-F238E27FC236}">
                <a16:creationId xmlns:a16="http://schemas.microsoft.com/office/drawing/2014/main" id="{543190CD-45FC-4DE0-B596-17D4DE53E9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69288" y="3770390"/>
            <a:ext cx="1419541" cy="1660354"/>
            <a:chOff x="10292292" y="2963333"/>
            <a:chExt cx="1896535" cy="2218267"/>
          </a:xfrm>
        </p:grpSpPr>
        <p:cxnSp>
          <p:nvCxnSpPr>
            <p:cNvPr id="31" name="Straight Connector 30">
              <a:extLst>
                <a:ext uri="{FF2B5EF4-FFF2-40B4-BE49-F238E27FC236}">
                  <a16:creationId xmlns:a16="http://schemas.microsoft.com/office/drawing/2014/main" id="{3BD4334C-2554-4361-8CFF-394E624CF4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alpha val="70000"/>
                </a:srgb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9FC3CBA7-AF68-4075-BAC7-623C34B4F4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alpha val="70000"/>
                </a:srgb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CA6C7307-1C78-4C8A-BF3D-FA420F177A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alpha val="70000"/>
                </a:srgb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44CD1F94-6C7C-4E8F-9336-E312E9F5C7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alpha val="70000"/>
                </a:srgbClr>
              </a:solidFill>
            </a:ln>
          </p:spPr>
          <p:style>
            <a:lnRef idx="2">
              <a:schemeClr val="accent1"/>
            </a:lnRef>
            <a:fillRef idx="0">
              <a:schemeClr val="accent1"/>
            </a:fillRef>
            <a:effectRef idx="1">
              <a:schemeClr val="accent1"/>
            </a:effectRef>
            <a:fontRef idx="minor">
              <a:schemeClr val="tx1"/>
            </a:fontRef>
          </p:style>
        </p:cxnSp>
        <p:cxnSp>
          <p:nvCxnSpPr>
            <p:cNvPr id="47" name="Straight Connector 34">
              <a:extLst>
                <a:ext uri="{FF2B5EF4-FFF2-40B4-BE49-F238E27FC236}">
                  <a16:creationId xmlns:a16="http://schemas.microsoft.com/office/drawing/2014/main" id="{A5B11C2A-D791-46E1-B954-1184FB0802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alpha val="70000"/>
                </a:srgbClr>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09485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217</TotalTime>
  <Words>2256</Words>
  <Application>Microsoft Office PowerPoint</Application>
  <PresentationFormat>Widescreen</PresentationFormat>
  <Paragraphs>128</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Century Gothic</vt:lpstr>
      <vt:lpstr>Times New Roman</vt:lpstr>
      <vt:lpstr>Wingdings 3</vt:lpstr>
      <vt:lpstr>Slice</vt:lpstr>
      <vt:lpstr>cryptographic hash function (CHF)</vt:lpstr>
      <vt:lpstr>PowerPoint Presentation</vt:lpstr>
      <vt:lpstr>2. Applications of cryptographic hash function</vt:lpstr>
      <vt:lpstr>3. Why we used cryptographic hash function? </vt:lpstr>
      <vt:lpstr>4. Differences among preimage resistant, second preimage resistant, and collision resistant?</vt:lpstr>
      <vt:lpstr>PowerPoint Presentation</vt:lpstr>
      <vt:lpstr>6. How ciphers block chaining to construct a cryptographic hash function? </vt:lpstr>
      <vt:lpstr>PowerPoint Presentation</vt:lpstr>
      <vt:lpstr>7. The operation of SHA-512?</vt:lpstr>
      <vt:lpstr>7. The operation of SHA-512? </vt:lpstr>
      <vt:lpstr>    8.1 Birthday attack         8.2 Birthday paradox</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Yousef Hisham Ahmad Sha'ban</dc:creator>
  <cp:lastModifiedBy>Yousef Hisham Ahmad Sha'ban</cp:lastModifiedBy>
  <cp:revision>25</cp:revision>
  <dcterms:created xsi:type="dcterms:W3CDTF">2022-05-26T20:55:38Z</dcterms:created>
  <dcterms:modified xsi:type="dcterms:W3CDTF">2022-05-28T14:31:56Z</dcterms:modified>
</cp:coreProperties>
</file>