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8" r:id="rId5"/>
    <p:sldId id="259" r:id="rId6"/>
    <p:sldId id="269" r:id="rId7"/>
    <p:sldId id="275" r:id="rId8"/>
    <p:sldId id="274" r:id="rId9"/>
    <p:sldId id="276" r:id="rId10"/>
    <p:sldId id="278" r:id="rId11"/>
    <p:sldId id="281" r:id="rId12"/>
    <p:sldId id="280" r:id="rId13"/>
    <p:sldId id="279" r:id="rId14"/>
    <p:sldId id="282" r:id="rId15"/>
    <p:sldId id="285" r:id="rId16"/>
    <p:sldId id="284" r:id="rId17"/>
    <p:sldId id="283" r:id="rId18"/>
    <p:sldId id="262" r:id="rId19"/>
    <p:sldId id="28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ef Hisham Ahmad Sha'ban" initials="YHAS" lastIdx="2" clrIdx="0">
    <p:extLst>
      <p:ext uri="{19B8F6BF-5375-455C-9EA6-DF929625EA0E}">
        <p15:presenceInfo xmlns:p15="http://schemas.microsoft.com/office/powerpoint/2012/main" userId="Yousef Hisham Ahmad Sha'b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21T18:08:32.038" idx="2">
    <p:pos x="7680" y="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21T16:54:34.887" idx="1">
    <p:pos x="7680" y="264"/>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81B8-2DED-4B7D-9113-DEC1561C7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95E1A4-E2FF-41DA-B991-AE6B7263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7DC67-0A28-4529-A153-0E97C6394075}"/>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8D1802BF-DF5D-4C31-B758-AB068D6A7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34B7-C989-416A-AEE9-7F4F058D2B44}"/>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223725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A27A-A02D-42AE-99C8-425796860A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2981B-7E16-4E4A-A7A8-88BEDB235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3DA2F-6BAD-4504-9870-CD8E5C046076}"/>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9E207577-BAE3-4216-AB9D-BD07D7DC0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89A6A-C723-4CF3-9F13-E606B1060478}"/>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280921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F1D7C-822F-47EC-B869-34414F2B8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1F8CE5-D52A-4799-93A6-452778F2A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6FB9C-235F-4A7F-AEBE-22AD5D4BB65D}"/>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D86FF34A-0835-488F-ADD1-CB77B99BC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E21F-0078-41F2-969A-05AC5D307F62}"/>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14454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3C01-436F-4CE3-9956-E1B1212D0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B809-9F5A-43D0-89CF-E96FA19B3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989E0-FA5F-4F58-BB3C-794ACF50AACA}"/>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93524F3A-EDA6-4C98-88B0-730A2EE1E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97234-E1FF-4871-8C4C-43542542D061}"/>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114734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69B1-386C-4E24-93DA-736D9CD89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777FF-EF38-4334-8AC5-4B579E6B8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53449-20E5-460A-AED3-BF03D2C99919}"/>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5E7DB05B-0408-4CEF-A461-CF8F1825D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72190-C713-4679-B3D9-9F9F14F86DFA}"/>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137041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1B7-7BB9-406A-BAE3-FC46A2A98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670E7-C501-412E-B2FF-8E2BA6F53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328EC1-A29E-44B9-A995-E5B78EA52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F2F2-5DEF-4434-9419-A5665D10F320}"/>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6" name="Footer Placeholder 5">
            <a:extLst>
              <a:ext uri="{FF2B5EF4-FFF2-40B4-BE49-F238E27FC236}">
                <a16:creationId xmlns:a16="http://schemas.microsoft.com/office/drawing/2014/main" id="{3D3F577C-EE14-4B20-9593-0D49F3B79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D08B4-16C1-4856-B878-964FB20789EB}"/>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410534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4555-5044-4D22-BB28-82741F901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D5F20-A385-42D5-BD4F-9B8A4A558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6FF12-EC26-4F17-8205-EDC7D02E0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DB9A2-3BC4-4068-BF50-21BC74C95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4E3CC-FE4F-450D-9673-5528E4820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B3099E-AD6D-41A8-8BE1-3FA840228420}"/>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8" name="Footer Placeholder 7">
            <a:extLst>
              <a:ext uri="{FF2B5EF4-FFF2-40B4-BE49-F238E27FC236}">
                <a16:creationId xmlns:a16="http://schemas.microsoft.com/office/drawing/2014/main" id="{107B2AE1-9AB6-402C-AEB2-734F553098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7DB23-6D02-4AF4-8CD9-7CE2B8579B79}"/>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146489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04DE-00A4-4950-8E36-BA970BC91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508F3B-CE3F-4C50-B252-1DDC2634F765}"/>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4" name="Footer Placeholder 3">
            <a:extLst>
              <a:ext uri="{FF2B5EF4-FFF2-40B4-BE49-F238E27FC236}">
                <a16:creationId xmlns:a16="http://schemas.microsoft.com/office/drawing/2014/main" id="{FF5FA20E-E699-4843-89AE-3184343C16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F74595-7D9C-45B4-8812-21F3DA42D815}"/>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98201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B9EFF-2310-4B11-B3B3-27A6F2FC28DC}"/>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3" name="Footer Placeholder 2">
            <a:extLst>
              <a:ext uri="{FF2B5EF4-FFF2-40B4-BE49-F238E27FC236}">
                <a16:creationId xmlns:a16="http://schemas.microsoft.com/office/drawing/2014/main" id="{A8B19888-03C3-4C13-A997-AEC0D04CA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AB0BC-5529-4B28-9F59-F0926853A873}"/>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177405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7CA1-E01E-4EBF-8901-7411FB572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174FF1-1533-4A7B-B934-17DF7D36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35724-636B-476E-9C17-495DB3CF0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66492-8E1C-4016-9297-F24CF24E1271}"/>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6" name="Footer Placeholder 5">
            <a:extLst>
              <a:ext uri="{FF2B5EF4-FFF2-40B4-BE49-F238E27FC236}">
                <a16:creationId xmlns:a16="http://schemas.microsoft.com/office/drawing/2014/main" id="{BC91EAAD-7BD0-426B-AEC3-3060FDB61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AA51-1C96-488F-BC9A-EB795D6989B7}"/>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223142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9EAA-43F0-405A-BECC-A7DDE1172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32235B-73A2-472C-989C-933641042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468DEB-4618-4510-B4C3-A8E415DE4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A004E-5293-4D50-8483-224C9C02F560}"/>
              </a:ext>
            </a:extLst>
          </p:cNvPr>
          <p:cNvSpPr>
            <a:spLocks noGrp="1"/>
          </p:cNvSpPr>
          <p:nvPr>
            <p:ph type="dt" sz="half" idx="10"/>
          </p:nvPr>
        </p:nvSpPr>
        <p:spPr/>
        <p:txBody>
          <a:bodyPr/>
          <a:lstStyle/>
          <a:p>
            <a:fld id="{1B4E48E5-CC6C-4D44-8CDF-E6A6C994746B}" type="datetimeFigureOut">
              <a:rPr lang="en-US" smtClean="0"/>
              <a:t>21-Jan-22</a:t>
            </a:fld>
            <a:endParaRPr lang="en-US"/>
          </a:p>
        </p:txBody>
      </p:sp>
      <p:sp>
        <p:nvSpPr>
          <p:cNvPr id="6" name="Footer Placeholder 5">
            <a:extLst>
              <a:ext uri="{FF2B5EF4-FFF2-40B4-BE49-F238E27FC236}">
                <a16:creationId xmlns:a16="http://schemas.microsoft.com/office/drawing/2014/main" id="{5371AF79-B490-432D-971E-FD8870FAF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5B5AA-03E7-40A2-BB5F-1107593825BB}"/>
              </a:ext>
            </a:extLst>
          </p:cNvPr>
          <p:cNvSpPr>
            <a:spLocks noGrp="1"/>
          </p:cNvSpPr>
          <p:nvPr>
            <p:ph type="sldNum" sz="quarter" idx="12"/>
          </p:nvPr>
        </p:nvSpPr>
        <p:spPr/>
        <p:txBody>
          <a:bodyPr/>
          <a:lstStyle/>
          <a:p>
            <a:fld id="{90FC2E76-2B9A-42A4-B1DC-5C2B784CBE15}" type="slidenum">
              <a:rPr lang="en-US" smtClean="0"/>
              <a:t>‹#›</a:t>
            </a:fld>
            <a:endParaRPr lang="en-US"/>
          </a:p>
        </p:txBody>
      </p:sp>
    </p:spTree>
    <p:extLst>
      <p:ext uri="{BB962C8B-B14F-4D97-AF65-F5344CB8AC3E}">
        <p14:creationId xmlns:p14="http://schemas.microsoft.com/office/powerpoint/2010/main" val="25725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5C3D4-336D-41B4-8AB6-FDD266375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860850-6E41-44BF-9F05-58D4C031A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5E398-5159-4E13-A310-40979FA2E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E48E5-CC6C-4D44-8CDF-E6A6C994746B}" type="datetimeFigureOut">
              <a:rPr lang="en-US" smtClean="0"/>
              <a:t>21-Jan-22</a:t>
            </a:fld>
            <a:endParaRPr lang="en-US"/>
          </a:p>
        </p:txBody>
      </p:sp>
      <p:sp>
        <p:nvSpPr>
          <p:cNvPr id="5" name="Footer Placeholder 4">
            <a:extLst>
              <a:ext uri="{FF2B5EF4-FFF2-40B4-BE49-F238E27FC236}">
                <a16:creationId xmlns:a16="http://schemas.microsoft.com/office/drawing/2014/main" id="{7A999439-25EF-4DBD-BE6F-546E40578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70549D-BFC7-4324-8704-B4134B29C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C2E76-2B9A-42A4-B1DC-5C2B784CBE15}" type="slidenum">
              <a:rPr lang="en-US" smtClean="0"/>
              <a:t>‹#›</a:t>
            </a:fld>
            <a:endParaRPr lang="en-US"/>
          </a:p>
        </p:txBody>
      </p:sp>
    </p:spTree>
    <p:extLst>
      <p:ext uri="{BB962C8B-B14F-4D97-AF65-F5344CB8AC3E}">
        <p14:creationId xmlns:p14="http://schemas.microsoft.com/office/powerpoint/2010/main" val="93773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323B89-B53D-4150-8D36-5A28EE8F4943}"/>
              </a:ext>
            </a:extLst>
          </p:cNvPr>
          <p:cNvPicPr>
            <a:picLocks noChangeAspect="1"/>
          </p:cNvPicPr>
          <p:nvPr/>
        </p:nvPicPr>
        <p:blipFill rotWithShape="1">
          <a:blip r:embed="rId2"/>
          <a:srcRect t="10834" r="-1" b="1005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A31EB6-B83F-4E17-9E1F-6C54FB0BDCDA}"/>
              </a:ext>
            </a:extLst>
          </p:cNvPr>
          <p:cNvSpPr>
            <a:spLocks noGrp="1"/>
          </p:cNvSpPr>
          <p:nvPr>
            <p:ph type="ctrTitle"/>
          </p:nvPr>
        </p:nvSpPr>
        <p:spPr>
          <a:xfrm>
            <a:off x="477981" y="1122363"/>
            <a:ext cx="4023360" cy="3204134"/>
          </a:xfrm>
        </p:spPr>
        <p:txBody>
          <a:bodyPr anchor="b">
            <a:normAutofit/>
          </a:bodyPr>
          <a:lstStyle/>
          <a:p>
            <a:pPr algn="l"/>
            <a:r>
              <a:rPr lang="en-US" sz="3600" b="1" dirty="0"/>
              <a:t>WATER LEVEL CONTROL USING FUZZY LOGIC SYSTEM</a:t>
            </a:r>
          </a:p>
        </p:txBody>
      </p:sp>
      <p:sp>
        <p:nvSpPr>
          <p:cNvPr id="3" name="Subtitle 2">
            <a:extLst>
              <a:ext uri="{FF2B5EF4-FFF2-40B4-BE49-F238E27FC236}">
                <a16:creationId xmlns:a16="http://schemas.microsoft.com/office/drawing/2014/main" id="{69159B63-6F27-4F6B-97F1-78BF6F3745B5}"/>
              </a:ext>
            </a:extLst>
          </p:cNvPr>
          <p:cNvSpPr>
            <a:spLocks noGrp="1"/>
          </p:cNvSpPr>
          <p:nvPr>
            <p:ph type="subTitle" idx="1"/>
          </p:nvPr>
        </p:nvSpPr>
        <p:spPr>
          <a:xfrm>
            <a:off x="477980" y="4872922"/>
            <a:ext cx="4023359" cy="1208141"/>
          </a:xfrm>
        </p:spPr>
        <p:txBody>
          <a:bodyPr>
            <a:normAutofit/>
          </a:bodyPr>
          <a:lstStyle/>
          <a:p>
            <a:pPr algn="l"/>
            <a:r>
              <a:rPr lang="en-US" sz="2000" dirty="0"/>
              <a:t>Name: Yousef  Shaban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7254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D2A85D4-96D4-406F-B5C1-456669D10C44}"/>
              </a:ext>
            </a:extLst>
          </p:cNvPr>
          <p:cNvSpPr txBox="1"/>
          <p:nvPr/>
        </p:nvSpPr>
        <p:spPr>
          <a:xfrm>
            <a:off x="4654296" y="1451558"/>
            <a:ext cx="6894576" cy="1428487"/>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While creating the Fuzzy set characterize input (Rate), we need to define a range for the attributes, in which I placed the range (from -</a:t>
            </a:r>
            <a:r>
              <a:rPr lang="en-US" sz="2000" dirty="0">
                <a:solidFill>
                  <a:prstClr val="black"/>
                </a:solidFill>
                <a:latin typeface="Calibri" panose="020F0502020204030204"/>
              </a:rPr>
              <a:t>0.5</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to 0.5).</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Also, The Input Range for each variable will be as following:</a:t>
            </a:r>
          </a:p>
        </p:txBody>
      </p:sp>
      <p:sp>
        <p:nvSpPr>
          <p:cNvPr id="12" name="TextBox 11">
            <a:extLst>
              <a:ext uri="{FF2B5EF4-FFF2-40B4-BE49-F238E27FC236}">
                <a16:creationId xmlns:a16="http://schemas.microsoft.com/office/drawing/2014/main" id="{6A9A5839-7E02-407E-886A-27FA8AB9DBD5}"/>
              </a:ext>
            </a:extLst>
          </p:cNvPr>
          <p:cNvSpPr txBox="1"/>
          <p:nvPr/>
        </p:nvSpPr>
        <p:spPr>
          <a:xfrm>
            <a:off x="4416212" y="5037110"/>
            <a:ext cx="772092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The following three slides will be an implementation of the variables for rate set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Content Placeholder 4">
            <a:extLst>
              <a:ext uri="{FF2B5EF4-FFF2-40B4-BE49-F238E27FC236}">
                <a16:creationId xmlns:a16="http://schemas.microsoft.com/office/drawing/2014/main" id="{47E81D48-260D-4733-BF8E-757B9D2AB6A3}"/>
              </a:ext>
            </a:extLst>
          </p:cNvPr>
          <p:cNvPicPr>
            <a:picLocks noChangeAspect="1"/>
          </p:cNvPicPr>
          <p:nvPr/>
        </p:nvPicPr>
        <p:blipFill rotWithShape="1">
          <a:blip r:embed="rId2"/>
          <a:srcRect l="447" t="5592" r="10424" b="69741"/>
          <a:stretch/>
        </p:blipFill>
        <p:spPr>
          <a:xfrm>
            <a:off x="4448382" y="3048863"/>
            <a:ext cx="7511153" cy="1282740"/>
          </a:xfrm>
          <a:prstGeom prst="rect">
            <a:avLst/>
          </a:prstGeom>
        </p:spPr>
      </p:pic>
      <p:sp>
        <p:nvSpPr>
          <p:cNvPr id="9" name="Title 1">
            <a:extLst>
              <a:ext uri="{FF2B5EF4-FFF2-40B4-BE49-F238E27FC236}">
                <a16:creationId xmlns:a16="http://schemas.microsoft.com/office/drawing/2014/main" id="{38485BD4-A92A-4ED7-812C-C3CF8967A9B4}"/>
              </a:ext>
            </a:extLst>
          </p:cNvPr>
          <p:cNvSpPr txBox="1">
            <a:spLocks/>
          </p:cNvSpPr>
          <p:nvPr/>
        </p:nvSpPr>
        <p:spPr>
          <a:xfrm>
            <a:off x="86161" y="398885"/>
            <a:ext cx="3925007" cy="54315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t>SYSTEM SIMULATION</a:t>
            </a:r>
            <a:br>
              <a:rPr lang="en-US" sz="4200" b="1" dirty="0"/>
            </a:br>
            <a:r>
              <a:rPr lang="en-US" sz="4200" dirty="0"/>
              <a:t>2. Designing of Fuzzy Logic Controller </a:t>
            </a:r>
            <a:br>
              <a:rPr lang="en-US" sz="4200" dirty="0"/>
            </a:br>
            <a:r>
              <a:rPr lang="en-US" sz="4200" dirty="0"/>
              <a:t>B. Membership Function Editor</a:t>
            </a:r>
          </a:p>
          <a:p>
            <a:endParaRPr lang="en-US" sz="4200" dirty="0"/>
          </a:p>
          <a:p>
            <a:r>
              <a:rPr lang="en-US" sz="4200" dirty="0" err="1"/>
              <a:t>i</a:t>
            </a:r>
            <a:r>
              <a:rPr lang="en-US" sz="4200" dirty="0"/>
              <a:t>. Fuzzy Set Characterizing Input</a:t>
            </a:r>
          </a:p>
        </p:txBody>
      </p:sp>
    </p:spTree>
    <p:extLst>
      <p:ext uri="{BB962C8B-B14F-4D97-AF65-F5344CB8AC3E}">
        <p14:creationId xmlns:p14="http://schemas.microsoft.com/office/powerpoint/2010/main" val="140428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D979690-51A3-4B0E-B154-ABCC25FE81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286" t="5880" r="29456" b="32189"/>
          <a:stretch/>
        </p:blipFill>
        <p:spPr>
          <a:xfrm>
            <a:off x="2796974" y="643467"/>
            <a:ext cx="6598051" cy="5571065"/>
          </a:xfrm>
          <a:prstGeom prst="rect">
            <a:avLst/>
          </a:prstGeom>
          <a:ln>
            <a:noFill/>
          </a:ln>
        </p:spPr>
      </p:pic>
    </p:spTree>
    <p:extLst>
      <p:ext uri="{BB962C8B-B14F-4D97-AF65-F5344CB8AC3E}">
        <p14:creationId xmlns:p14="http://schemas.microsoft.com/office/powerpoint/2010/main" val="41696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Graphical user interface, application&#10;&#10;Description automatically generated">
            <a:extLst>
              <a:ext uri="{FF2B5EF4-FFF2-40B4-BE49-F238E27FC236}">
                <a16:creationId xmlns:a16="http://schemas.microsoft.com/office/drawing/2014/main" id="{93169300-2B6B-40B8-83BB-BFC813F888EA}"/>
              </a:ext>
            </a:extLst>
          </p:cNvPr>
          <p:cNvPicPr>
            <a:picLocks noChangeAspect="1"/>
          </p:cNvPicPr>
          <p:nvPr/>
        </p:nvPicPr>
        <p:blipFill rotWithShape="1">
          <a:blip r:embed="rId2">
            <a:extLst>
              <a:ext uri="{28A0092B-C50C-407E-A947-70E740481C1C}">
                <a14:useLocalDpi xmlns:a14="http://schemas.microsoft.com/office/drawing/2010/main" val="0"/>
              </a:ext>
            </a:extLst>
          </a:blip>
          <a:srcRect l="29320" t="5975" r="29443" b="32125"/>
          <a:stretch/>
        </p:blipFill>
        <p:spPr>
          <a:xfrm>
            <a:off x="2797001" y="643467"/>
            <a:ext cx="6597998" cy="5571065"/>
          </a:xfrm>
          <a:prstGeom prst="rect">
            <a:avLst/>
          </a:prstGeom>
          <a:ln>
            <a:noFill/>
          </a:ln>
        </p:spPr>
      </p:pic>
    </p:spTree>
    <p:extLst>
      <p:ext uri="{BB962C8B-B14F-4D97-AF65-F5344CB8AC3E}">
        <p14:creationId xmlns:p14="http://schemas.microsoft.com/office/powerpoint/2010/main" val="333015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50313BB1-F8D4-443A-88CC-39075D6127B3}"/>
              </a:ext>
            </a:extLst>
          </p:cNvPr>
          <p:cNvPicPr>
            <a:picLocks noChangeAspect="1"/>
          </p:cNvPicPr>
          <p:nvPr/>
        </p:nvPicPr>
        <p:blipFill rotWithShape="1">
          <a:blip r:embed="rId2">
            <a:extLst>
              <a:ext uri="{28A0092B-C50C-407E-A947-70E740481C1C}">
                <a14:useLocalDpi xmlns:a14="http://schemas.microsoft.com/office/drawing/2010/main" val="0"/>
              </a:ext>
            </a:extLst>
          </a:blip>
          <a:srcRect l="29320" t="6024" r="29443" b="32076"/>
          <a:stretch/>
        </p:blipFill>
        <p:spPr>
          <a:xfrm>
            <a:off x="2797001" y="643467"/>
            <a:ext cx="659799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76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D2A85D4-96D4-406F-B5C1-456669D10C44}"/>
              </a:ext>
            </a:extLst>
          </p:cNvPr>
          <p:cNvSpPr txBox="1"/>
          <p:nvPr/>
        </p:nvSpPr>
        <p:spPr>
          <a:xfrm>
            <a:off x="4654296" y="1451558"/>
            <a:ext cx="6894576" cy="1428487"/>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While creating the Fuzzy set characterize output (Valve), we need to define a range for the attributes, in which I placed the range (from -5 to 5).</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Also, The Input Range for each variable will be as following:</a:t>
            </a:r>
          </a:p>
        </p:txBody>
      </p:sp>
      <p:sp>
        <p:nvSpPr>
          <p:cNvPr id="12" name="TextBox 11">
            <a:extLst>
              <a:ext uri="{FF2B5EF4-FFF2-40B4-BE49-F238E27FC236}">
                <a16:creationId xmlns:a16="http://schemas.microsoft.com/office/drawing/2014/main" id="{6A9A5839-7E02-407E-886A-27FA8AB9DBD5}"/>
              </a:ext>
            </a:extLst>
          </p:cNvPr>
          <p:cNvSpPr txBox="1"/>
          <p:nvPr/>
        </p:nvSpPr>
        <p:spPr>
          <a:xfrm>
            <a:off x="4416212" y="5037110"/>
            <a:ext cx="772092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The following three slides will be an implementation of the variables for valve set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38485BD4-A92A-4ED7-812C-C3CF8967A9B4}"/>
              </a:ext>
            </a:extLst>
          </p:cNvPr>
          <p:cNvSpPr txBox="1">
            <a:spLocks/>
          </p:cNvSpPr>
          <p:nvPr/>
        </p:nvSpPr>
        <p:spPr>
          <a:xfrm>
            <a:off x="86161" y="398885"/>
            <a:ext cx="3925007" cy="54315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1" i="0" u="none" strike="noStrike" kern="1200" cap="none" spc="0" normalizeH="0" baseline="0" noProof="0" dirty="0">
                <a:ln>
                  <a:noFill/>
                </a:ln>
                <a:solidFill>
                  <a:prstClr val="black"/>
                </a:solidFill>
                <a:effectLst/>
                <a:uLnTx/>
                <a:uFillTx/>
                <a:latin typeface="Calibri Light" panose="020F0302020204030204"/>
                <a:ea typeface="+mj-ea"/>
                <a:cs typeface="+mj-cs"/>
              </a:rPr>
              <a:t>SYSTEM SIMULATION</a:t>
            </a:r>
            <a:br>
              <a:rPr kumimoji="0" lang="en-US" sz="42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200" b="0" i="0" u="none" strike="noStrike" kern="1200" cap="none" spc="0" normalizeH="0" baseline="0" noProof="0" dirty="0">
                <a:ln>
                  <a:noFill/>
                </a:ln>
                <a:solidFill>
                  <a:prstClr val="black"/>
                </a:solidFill>
                <a:effectLst/>
                <a:uLnTx/>
                <a:uFillTx/>
                <a:latin typeface="Calibri Light" panose="020F0302020204030204"/>
                <a:ea typeface="+mj-ea"/>
                <a:cs typeface="+mj-cs"/>
              </a:rPr>
              <a:t>2. Designing of Fuzzy Logic Controller </a:t>
            </a:r>
            <a:br>
              <a:rPr kumimoji="0" lang="en-US" sz="42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200" b="0" i="0" u="none" strike="noStrike" kern="1200" cap="none" spc="0" normalizeH="0" baseline="0" noProof="0" dirty="0">
                <a:ln>
                  <a:noFill/>
                </a:ln>
                <a:solidFill>
                  <a:prstClr val="black"/>
                </a:solidFill>
                <a:effectLst/>
                <a:uLnTx/>
                <a:uFillTx/>
                <a:latin typeface="Calibri Light" panose="020F0302020204030204"/>
                <a:ea typeface="+mj-ea"/>
                <a:cs typeface="+mj-cs"/>
              </a:rPr>
              <a:t>B. Membership Function Editor</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2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j-ea"/>
                <a:cs typeface="+mj-cs"/>
              </a:rPr>
              <a:t>ii. Fuzzy Set Characterizing Output</a:t>
            </a:r>
          </a:p>
        </p:txBody>
      </p:sp>
      <p:pic>
        <p:nvPicPr>
          <p:cNvPr id="2" name="Picture 1">
            <a:extLst>
              <a:ext uri="{FF2B5EF4-FFF2-40B4-BE49-F238E27FC236}">
                <a16:creationId xmlns:a16="http://schemas.microsoft.com/office/drawing/2014/main" id="{D4C07D54-8939-4238-8322-1835E655CF56}"/>
              </a:ext>
            </a:extLst>
          </p:cNvPr>
          <p:cNvPicPr>
            <a:picLocks noChangeAspect="1"/>
          </p:cNvPicPr>
          <p:nvPr/>
        </p:nvPicPr>
        <p:blipFill>
          <a:blip r:embed="rId2"/>
          <a:stretch>
            <a:fillRect/>
          </a:stretch>
        </p:blipFill>
        <p:spPr>
          <a:xfrm>
            <a:off x="4385936" y="2986061"/>
            <a:ext cx="7705616" cy="1451559"/>
          </a:xfrm>
          <a:prstGeom prst="rect">
            <a:avLst/>
          </a:prstGeom>
        </p:spPr>
      </p:pic>
    </p:spTree>
    <p:extLst>
      <p:ext uri="{BB962C8B-B14F-4D97-AF65-F5344CB8AC3E}">
        <p14:creationId xmlns:p14="http://schemas.microsoft.com/office/powerpoint/2010/main" val="237169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D4DD819B-5903-4337-8453-A73B15F36971}"/>
              </a:ext>
            </a:extLst>
          </p:cNvPr>
          <p:cNvPicPr>
            <a:picLocks noChangeAspect="1"/>
          </p:cNvPicPr>
          <p:nvPr/>
        </p:nvPicPr>
        <p:blipFill rotWithShape="1">
          <a:blip r:embed="rId2">
            <a:extLst>
              <a:ext uri="{28A0092B-C50C-407E-A947-70E740481C1C}">
                <a14:useLocalDpi xmlns:a14="http://schemas.microsoft.com/office/drawing/2010/main" val="0"/>
              </a:ext>
            </a:extLst>
          </a:blip>
          <a:srcRect l="29492" t="6090" r="29584" b="32121"/>
          <a:stretch/>
        </p:blipFill>
        <p:spPr>
          <a:xfrm>
            <a:off x="2816160" y="643467"/>
            <a:ext cx="6559680"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44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44D75D-E8C2-4382-94FD-8A2A139A18A8}"/>
              </a:ext>
            </a:extLst>
          </p:cNvPr>
          <p:cNvPicPr>
            <a:picLocks noChangeAspect="1"/>
          </p:cNvPicPr>
          <p:nvPr/>
        </p:nvPicPr>
        <p:blipFill rotWithShape="1">
          <a:blip r:embed="rId2">
            <a:extLst>
              <a:ext uri="{28A0092B-C50C-407E-A947-70E740481C1C}">
                <a14:useLocalDpi xmlns:a14="http://schemas.microsoft.com/office/drawing/2010/main" val="0"/>
              </a:ext>
            </a:extLst>
          </a:blip>
          <a:srcRect l="29492" t="6090" r="29584" b="32121"/>
          <a:stretch/>
        </p:blipFill>
        <p:spPr>
          <a:xfrm>
            <a:off x="2816160" y="643467"/>
            <a:ext cx="6559680" cy="5571065"/>
          </a:xfrm>
          <a:prstGeom prst="rect">
            <a:avLst/>
          </a:prstGeom>
          <a:ln>
            <a:noFill/>
          </a:ln>
        </p:spPr>
      </p:pic>
    </p:spTree>
    <p:extLst>
      <p:ext uri="{BB962C8B-B14F-4D97-AF65-F5344CB8AC3E}">
        <p14:creationId xmlns:p14="http://schemas.microsoft.com/office/powerpoint/2010/main" val="53428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E6BF2CDD-5D8B-4D4E-BE01-D29AC78AB6F2}"/>
              </a:ext>
            </a:extLst>
          </p:cNvPr>
          <p:cNvPicPr>
            <a:picLocks noChangeAspect="1"/>
          </p:cNvPicPr>
          <p:nvPr/>
        </p:nvPicPr>
        <p:blipFill rotWithShape="1">
          <a:blip r:embed="rId2">
            <a:extLst>
              <a:ext uri="{28A0092B-C50C-407E-A947-70E740481C1C}">
                <a14:useLocalDpi xmlns:a14="http://schemas.microsoft.com/office/drawing/2010/main" val="0"/>
              </a:ext>
            </a:extLst>
          </a:blip>
          <a:srcRect l="29492" t="6090" r="29584" b="32121"/>
          <a:stretch/>
        </p:blipFill>
        <p:spPr>
          <a:xfrm>
            <a:off x="2816160" y="643467"/>
            <a:ext cx="655968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24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96B71AF-385F-47A6-943D-E40CDD598A3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b="1" kern="1200">
                <a:solidFill>
                  <a:schemeClr val="tx1"/>
                </a:solidFill>
                <a:latin typeface="+mj-lt"/>
                <a:ea typeface="+mj-ea"/>
                <a:cs typeface="+mj-cs"/>
              </a:rPr>
              <a:t>SYSTEM SIMULATION</a:t>
            </a:r>
            <a:br>
              <a:rPr lang="en-US" sz="2600" b="1" kern="1200">
                <a:solidFill>
                  <a:schemeClr val="tx1"/>
                </a:solidFill>
                <a:latin typeface="+mj-lt"/>
                <a:ea typeface="+mj-ea"/>
                <a:cs typeface="+mj-cs"/>
              </a:rPr>
            </a:br>
            <a:r>
              <a:rPr lang="en-US" sz="2600" kern="1200">
                <a:solidFill>
                  <a:schemeClr val="tx1"/>
                </a:solidFill>
                <a:latin typeface="+mj-lt"/>
                <a:ea typeface="+mj-ea"/>
                <a:cs typeface="+mj-cs"/>
              </a:rPr>
              <a:t>2. Designing of Fuzzy Logic Controller </a:t>
            </a:r>
            <a:br>
              <a:rPr lang="en-US" sz="2600" kern="1200">
                <a:solidFill>
                  <a:schemeClr val="tx1"/>
                </a:solidFill>
                <a:latin typeface="+mj-lt"/>
                <a:ea typeface="+mj-ea"/>
                <a:cs typeface="+mj-cs"/>
              </a:rPr>
            </a:br>
            <a:r>
              <a:rPr lang="en-US" sz="2600" kern="1200">
                <a:solidFill>
                  <a:schemeClr val="tx1"/>
                </a:solidFill>
                <a:latin typeface="+mj-lt"/>
                <a:ea typeface="+mj-ea"/>
                <a:cs typeface="+mj-cs"/>
              </a:rPr>
              <a:t>C. Rule Editor</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0609E5-EEBC-4EB3-8252-68B2B0B7135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700" dirty="0"/>
              <a:t>Creating rules with the graphical Rule Editor interface is reasonably self-explanatory. The Rule Editor generates rule statements automatically based on the input and output variables set in the FIS Editor.</a:t>
            </a:r>
          </a:p>
          <a:p>
            <a:pPr marL="0" indent="0">
              <a:buNone/>
            </a:pPr>
            <a:r>
              <a:rPr lang="en-US" sz="1700" b="1" dirty="0">
                <a:solidFill>
                  <a:schemeClr val="accent1"/>
                </a:solidFill>
              </a:rPr>
              <a:t>	1. If (Level is negative) and (Rate is negative) then (Valve is negative) (1). </a:t>
            </a:r>
          </a:p>
          <a:p>
            <a:pPr marL="0" indent="0">
              <a:buNone/>
            </a:pPr>
            <a:r>
              <a:rPr lang="en-US" sz="1700" b="1" dirty="0">
                <a:solidFill>
                  <a:schemeClr val="accent1"/>
                </a:solidFill>
              </a:rPr>
              <a:t>	2. If (Level is negative) and (Rate is zero) then (Valve is negative) (1).</a:t>
            </a:r>
          </a:p>
          <a:p>
            <a:pPr marL="0" indent="0">
              <a:buNone/>
            </a:pPr>
            <a:r>
              <a:rPr lang="en-US" sz="1700" b="1" dirty="0">
                <a:solidFill>
                  <a:schemeClr val="accent1"/>
                </a:solidFill>
              </a:rPr>
              <a:t>	 3. If (Level is negative) and (Rate is positive) then (Valve is negative) (1). </a:t>
            </a:r>
          </a:p>
          <a:p>
            <a:pPr marL="0" indent="0">
              <a:buNone/>
            </a:pPr>
            <a:r>
              <a:rPr lang="en-US" sz="1700" b="1" dirty="0">
                <a:solidFill>
                  <a:schemeClr val="accent1"/>
                </a:solidFill>
              </a:rPr>
              <a:t>	4. If (Level is zero) and (Rate is negative) then (Valve is negative) (1). </a:t>
            </a:r>
          </a:p>
          <a:p>
            <a:pPr marL="0" indent="0">
              <a:buNone/>
            </a:pPr>
            <a:r>
              <a:rPr lang="en-US" sz="1700" b="1" dirty="0">
                <a:solidFill>
                  <a:schemeClr val="accent1"/>
                </a:solidFill>
              </a:rPr>
              <a:t>	5. If (Level is zero) and (Rate is zero) then (Valve is zero) (1). </a:t>
            </a:r>
          </a:p>
          <a:p>
            <a:pPr marL="0" indent="0">
              <a:buNone/>
            </a:pPr>
            <a:r>
              <a:rPr lang="en-US" sz="1700" b="1" dirty="0">
                <a:solidFill>
                  <a:schemeClr val="accent1"/>
                </a:solidFill>
              </a:rPr>
              <a:t>	6. If (Level is zero) and (Rate is positive) then (Valve is positive) (1). </a:t>
            </a:r>
          </a:p>
          <a:p>
            <a:pPr marL="0" indent="0">
              <a:buNone/>
            </a:pPr>
            <a:r>
              <a:rPr lang="en-US" sz="1700" b="1" dirty="0">
                <a:solidFill>
                  <a:schemeClr val="accent1"/>
                </a:solidFill>
              </a:rPr>
              <a:t>	7. If (Level is positive) and (Rate is negative) then (Valve is positive) (1). </a:t>
            </a:r>
          </a:p>
          <a:p>
            <a:pPr marL="0" indent="0">
              <a:buNone/>
            </a:pPr>
            <a:r>
              <a:rPr lang="en-US" sz="1700" b="1" dirty="0">
                <a:solidFill>
                  <a:schemeClr val="accent1"/>
                </a:solidFill>
              </a:rPr>
              <a:t>	8. If (Level is positive) and (Rate is zero) then (Valve is positive) (1). </a:t>
            </a:r>
          </a:p>
          <a:p>
            <a:pPr marL="0" indent="0">
              <a:buNone/>
            </a:pPr>
            <a:r>
              <a:rPr lang="en-US" sz="1700" b="1" dirty="0">
                <a:solidFill>
                  <a:schemeClr val="accent1"/>
                </a:solidFill>
              </a:rPr>
              <a:t>	9. If (Level is positive) and (Rate is positive) then (Valve is positive) (1).</a:t>
            </a:r>
          </a:p>
          <a:p>
            <a:r>
              <a:rPr lang="en-US" sz="1700" b="1" dirty="0"/>
              <a:t>The Following slide shows an Implementation to these rules:</a:t>
            </a:r>
          </a:p>
        </p:txBody>
      </p:sp>
    </p:spTree>
    <p:extLst>
      <p:ext uri="{BB962C8B-B14F-4D97-AF65-F5344CB8AC3E}">
        <p14:creationId xmlns:p14="http://schemas.microsoft.com/office/powerpoint/2010/main" val="8244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18AEC0AC-B0AE-437B-AE1D-19C4DC01E045}"/>
              </a:ext>
            </a:extLst>
          </p:cNvPr>
          <p:cNvPicPr>
            <a:picLocks noChangeAspect="1"/>
          </p:cNvPicPr>
          <p:nvPr/>
        </p:nvPicPr>
        <p:blipFill rotWithShape="1">
          <a:blip r:embed="rId2">
            <a:extLst>
              <a:ext uri="{28A0092B-C50C-407E-A947-70E740481C1C}">
                <a14:useLocalDpi xmlns:a14="http://schemas.microsoft.com/office/drawing/2010/main" val="0"/>
              </a:ext>
            </a:extLst>
          </a:blip>
          <a:srcRect l="27241" t="3219" r="22847" b="20693"/>
          <a:stretch/>
        </p:blipFill>
        <p:spPr>
          <a:xfrm>
            <a:off x="2861937" y="643467"/>
            <a:ext cx="6468125" cy="5571065"/>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43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94E6C57-E68F-4548-8563-441979B163F3}"/>
              </a:ext>
            </a:extLst>
          </p:cNvPr>
          <p:cNvSpPr>
            <a:spLocks noGrp="1"/>
          </p:cNvSpPr>
          <p:nvPr>
            <p:ph type="title"/>
          </p:nvPr>
        </p:nvSpPr>
        <p:spPr>
          <a:xfrm>
            <a:off x="630936" y="639520"/>
            <a:ext cx="3429000" cy="1719072"/>
          </a:xfrm>
        </p:spPr>
        <p:txBody>
          <a:bodyPr anchor="b">
            <a:normAutofit/>
          </a:bodyPr>
          <a:lstStyle/>
          <a:p>
            <a:r>
              <a:rPr lang="en-US" sz="2600" b="1"/>
              <a:t>SYSTEM SIMULATION</a:t>
            </a:r>
            <a:br>
              <a:rPr lang="en-US" sz="2600" b="1"/>
            </a:br>
            <a:r>
              <a:rPr lang="en-US" sz="2600"/>
              <a:t>1. Main theme of the project.</a:t>
            </a:r>
            <a:br>
              <a:rPr lang="en-US" sz="2600"/>
            </a:br>
            <a:r>
              <a:rPr lang="en-US" sz="2600"/>
              <a:t>Introduction:</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C922B9-2986-43D2-B6F4-7C3E4895EF19}"/>
              </a:ext>
            </a:extLst>
          </p:cNvPr>
          <p:cNvSpPr>
            <a:spLocks noGrp="1"/>
          </p:cNvSpPr>
          <p:nvPr>
            <p:ph idx="1"/>
          </p:nvPr>
        </p:nvSpPr>
        <p:spPr>
          <a:xfrm>
            <a:off x="630936" y="2807208"/>
            <a:ext cx="3429000" cy="3410712"/>
          </a:xfrm>
        </p:spPr>
        <p:txBody>
          <a:bodyPr anchor="t">
            <a:normAutofit/>
          </a:bodyPr>
          <a:lstStyle/>
          <a:p>
            <a:pPr marL="0" indent="0">
              <a:buNone/>
            </a:pPr>
            <a:r>
              <a:rPr lang="en-AU" sz="1700"/>
              <a:t>After checking the word document, we realize that FIS controllers are more efficient towards what we aim for in this project.</a:t>
            </a:r>
          </a:p>
          <a:p>
            <a:pPr marL="0" indent="0">
              <a:buNone/>
            </a:pPr>
            <a:r>
              <a:rPr lang="en-AU" sz="1700"/>
              <a:t>So, our first steps would be to open MATLAB, create a new .slx project, start by implementing fuzzy logic by using Mamdani interface.</a:t>
            </a:r>
          </a:p>
          <a:p>
            <a:pPr marL="0" indent="0">
              <a:buNone/>
            </a:pPr>
            <a:r>
              <a:rPr lang="en-AU" sz="1700" b="1"/>
              <a:t>The following figure is what the final form of the project will look like:</a:t>
            </a:r>
          </a:p>
          <a:p>
            <a:pPr marL="0" indent="0">
              <a:buNone/>
            </a:pPr>
            <a:endParaRPr lang="en-AU" sz="1700"/>
          </a:p>
        </p:txBody>
      </p:sp>
      <p:pic>
        <p:nvPicPr>
          <p:cNvPr id="8" name="Picture 7">
            <a:extLst>
              <a:ext uri="{FF2B5EF4-FFF2-40B4-BE49-F238E27FC236}">
                <a16:creationId xmlns:a16="http://schemas.microsoft.com/office/drawing/2014/main" id="{0B285948-D3C6-4442-8382-FC7FFA08F6B0}"/>
              </a:ext>
            </a:extLst>
          </p:cNvPr>
          <p:cNvPicPr>
            <a:picLocks noChangeAspect="1"/>
          </p:cNvPicPr>
          <p:nvPr/>
        </p:nvPicPr>
        <p:blipFill rotWithShape="1">
          <a:blip r:embed="rId2"/>
          <a:srcRect l="17611" t="11700" r="14425" b="11816"/>
          <a:stretch/>
        </p:blipFill>
        <p:spPr>
          <a:xfrm>
            <a:off x="4654296" y="1137094"/>
            <a:ext cx="6903720" cy="4583812"/>
          </a:xfrm>
          <a:prstGeom prst="rect">
            <a:avLst/>
          </a:prstGeom>
        </p:spPr>
      </p:pic>
    </p:spTree>
    <p:extLst>
      <p:ext uri="{BB962C8B-B14F-4D97-AF65-F5344CB8AC3E}">
        <p14:creationId xmlns:p14="http://schemas.microsoft.com/office/powerpoint/2010/main" val="400586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CD5B5-65B2-40A3-9F87-0B9EDAA4E6D0}"/>
              </a:ext>
            </a:extLst>
          </p:cNvPr>
          <p:cNvSpPr txBox="1"/>
          <p:nvPr/>
        </p:nvSpPr>
        <p:spPr>
          <a:xfrm>
            <a:off x="4128368" y="4522156"/>
            <a:ext cx="4937937" cy="136321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700" b="1" kern="1200" dirty="0">
                <a:solidFill>
                  <a:schemeClr val="tx1"/>
                </a:solidFill>
                <a:latin typeface="+mj-lt"/>
                <a:ea typeface="+mj-ea"/>
                <a:cs typeface="+mj-cs"/>
              </a:rPr>
              <a:t>Thanks for listening</a:t>
            </a:r>
          </a:p>
        </p:txBody>
      </p:sp>
      <p:sp>
        <p:nvSpPr>
          <p:cNvPr id="17" name="Freeform: Shape 16">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301E07E-A966-4A4D-B6D5-B5D052C07553}"/>
              </a:ext>
            </a:extLst>
          </p:cNvPr>
          <p:cNvPicPr>
            <a:picLocks noChangeAspect="1"/>
          </p:cNvPicPr>
          <p:nvPr/>
        </p:nvPicPr>
        <p:blipFill rotWithShape="1">
          <a:blip r:embed="rId2"/>
          <a:srcRect t="23350" r="-3" b="-3"/>
          <a:stretch/>
        </p:blipFill>
        <p:spPr>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12" name="Picture 11">
            <a:extLst>
              <a:ext uri="{FF2B5EF4-FFF2-40B4-BE49-F238E27FC236}">
                <a16:creationId xmlns:a16="http://schemas.microsoft.com/office/drawing/2014/main" id="{57D3CC14-27EF-48D2-B872-5F316B85ABAA}"/>
              </a:ext>
            </a:extLst>
          </p:cNvPr>
          <p:cNvPicPr>
            <a:picLocks noChangeAspect="1"/>
          </p:cNvPicPr>
          <p:nvPr/>
        </p:nvPicPr>
        <p:blipFill rotWithShape="1">
          <a:blip r:embed="rId3"/>
          <a:srcRect t="16087" r="1" b="10895"/>
          <a:stretch/>
        </p:blipFill>
        <p:spPr>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21" name="Oval 20">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FF34D429-1AE9-4A94-9C4D-A3349D28FDC6}"/>
              </a:ext>
            </a:extLst>
          </p:cNvPr>
          <p:cNvPicPr>
            <a:picLocks noChangeAspect="1"/>
          </p:cNvPicPr>
          <p:nvPr/>
        </p:nvPicPr>
        <p:blipFill rotWithShape="1">
          <a:blip r:embed="rId4"/>
          <a:srcRect l="16938" r="11810" b="-3"/>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23" name="Freeform: Shape 22">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79327ED-A02C-48DD-B6E0-8A89A2AD9CD8}"/>
              </a:ext>
            </a:extLst>
          </p:cNvPr>
          <p:cNvPicPr>
            <a:picLocks noChangeAspect="1"/>
          </p:cNvPicPr>
          <p:nvPr/>
        </p:nvPicPr>
        <p:blipFill rotWithShape="1">
          <a:blip r:embed="rId5"/>
          <a:srcRect t="2047" r="6" b="6"/>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25" name="Freeform: Shape 24">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02F078F-C59C-4363-8BF7-D572FAF69A26}"/>
              </a:ext>
            </a:extLst>
          </p:cNvPr>
          <p:cNvPicPr>
            <a:picLocks noGrp="1" noChangeAspect="1"/>
          </p:cNvPicPr>
          <p:nvPr>
            <p:ph idx="1"/>
          </p:nvPr>
        </p:nvPicPr>
        <p:blipFill rotWithShape="1">
          <a:blip r:embed="rId6"/>
          <a:srcRect l="3458" r="612" b="-2"/>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Tree>
    <p:extLst>
      <p:ext uri="{BB962C8B-B14F-4D97-AF65-F5344CB8AC3E}">
        <p14:creationId xmlns:p14="http://schemas.microsoft.com/office/powerpoint/2010/main" val="30721453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C4C81AC5-D4D7-41CA-B198-38A060BD1183}"/>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200" b="1" i="0" u="none" strike="noStrike" kern="1200" cap="none" spc="0" normalizeH="0" baseline="0" noProof="0">
                <a:ln>
                  <a:noFill/>
                </a:ln>
                <a:solidFill>
                  <a:prstClr val="black"/>
                </a:solidFill>
                <a:effectLst/>
                <a:uLnTx/>
                <a:uFillTx/>
                <a:latin typeface="Calibri" panose="020F0502020204030204"/>
                <a:ea typeface="+mn-ea"/>
                <a:cs typeface="+mn-cs"/>
              </a:rPr>
              <a:t>You can add the FIS file by importing it as a variable.</a:t>
            </a:r>
          </a:p>
        </p:txBody>
      </p:sp>
      <p:pic>
        <p:nvPicPr>
          <p:cNvPr id="45" name="Picture 44">
            <a:extLst>
              <a:ext uri="{FF2B5EF4-FFF2-40B4-BE49-F238E27FC236}">
                <a16:creationId xmlns:a16="http://schemas.microsoft.com/office/drawing/2014/main" id="{D475BC6E-70CE-4416-91C7-82F180563476}"/>
              </a:ext>
            </a:extLst>
          </p:cNvPr>
          <p:cNvPicPr>
            <a:picLocks noChangeAspect="1"/>
          </p:cNvPicPr>
          <p:nvPr/>
        </p:nvPicPr>
        <p:blipFill rotWithShape="1">
          <a:blip r:embed="rId2">
            <a:extLst>
              <a:ext uri="{28A0092B-C50C-407E-A947-70E740481C1C}">
                <a14:useLocalDpi xmlns:a14="http://schemas.microsoft.com/office/drawing/2010/main" val="0"/>
              </a:ext>
            </a:extLst>
          </a:blip>
          <a:srcRect l="34643" t="18422" r="9167" b="19538"/>
          <a:stretch/>
        </p:blipFill>
        <p:spPr>
          <a:xfrm>
            <a:off x="466344" y="2710913"/>
            <a:ext cx="5468112" cy="3396037"/>
          </a:xfrm>
          <a:prstGeom prst="rect">
            <a:avLst/>
          </a:prstGeom>
        </p:spPr>
      </p:pic>
      <p:pic>
        <p:nvPicPr>
          <p:cNvPr id="41" name="Picture 40" descr="Graphical user interface, text, application&#10;&#10;Description automatically generated">
            <a:extLst>
              <a:ext uri="{FF2B5EF4-FFF2-40B4-BE49-F238E27FC236}">
                <a16:creationId xmlns:a16="http://schemas.microsoft.com/office/drawing/2014/main" id="{00D03460-0B24-479D-B3C6-8A001989E23E}"/>
              </a:ext>
            </a:extLst>
          </p:cNvPr>
          <p:cNvPicPr>
            <a:picLocks noChangeAspect="1"/>
          </p:cNvPicPr>
          <p:nvPr/>
        </p:nvPicPr>
        <p:blipFill rotWithShape="1">
          <a:blip r:embed="rId3">
            <a:extLst>
              <a:ext uri="{28A0092B-C50C-407E-A947-70E740481C1C}">
                <a14:useLocalDpi xmlns:a14="http://schemas.microsoft.com/office/drawing/2010/main" val="0"/>
              </a:ext>
            </a:extLst>
          </a:blip>
          <a:srcRect l="25000" t="21549" r="56786" b="42031"/>
          <a:stretch/>
        </p:blipFill>
        <p:spPr>
          <a:xfrm>
            <a:off x="7353111" y="2569464"/>
            <a:ext cx="3270882" cy="3678936"/>
          </a:xfrm>
          <a:prstGeom prst="rect">
            <a:avLst/>
          </a:prstGeom>
        </p:spPr>
      </p:pic>
    </p:spTree>
    <p:extLst>
      <p:ext uri="{BB962C8B-B14F-4D97-AF65-F5344CB8AC3E}">
        <p14:creationId xmlns:p14="http://schemas.microsoft.com/office/powerpoint/2010/main" val="330850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F1BE8-A1F8-4D89-B4BF-4D851436A38B}"/>
              </a:ext>
            </a:extLst>
          </p:cNvPr>
          <p:cNvSpPr>
            <a:spLocks noGrp="1"/>
          </p:cNvSpPr>
          <p:nvPr>
            <p:ph type="title"/>
          </p:nvPr>
        </p:nvSpPr>
        <p:spPr>
          <a:xfrm>
            <a:off x="630936" y="639520"/>
            <a:ext cx="3429000" cy="1719072"/>
          </a:xfrm>
        </p:spPr>
        <p:txBody>
          <a:bodyPr anchor="b">
            <a:normAutofit/>
          </a:bodyPr>
          <a:lstStyle/>
          <a:p>
            <a:r>
              <a:rPr lang="en-US" sz="2600" b="1" dirty="0"/>
              <a:t>SYSTEM SIMULATION</a:t>
            </a:r>
            <a:br>
              <a:rPr lang="en-US" sz="2600" b="1" dirty="0"/>
            </a:br>
            <a:r>
              <a:rPr lang="en-US" sz="2600" dirty="0"/>
              <a:t>2. Designing of Fuzzy Logic Controller </a:t>
            </a:r>
            <a:br>
              <a:rPr lang="en-US" sz="2600" dirty="0"/>
            </a:br>
            <a:r>
              <a:rPr lang="en-US" sz="2600" dirty="0"/>
              <a:t>A. FIS Editor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E4BC93-C93F-4210-94A8-D3BB0218E364}"/>
              </a:ext>
            </a:extLst>
          </p:cNvPr>
          <p:cNvSpPr>
            <a:spLocks noGrp="1"/>
          </p:cNvSpPr>
          <p:nvPr>
            <p:ph idx="1"/>
          </p:nvPr>
        </p:nvSpPr>
        <p:spPr>
          <a:xfrm>
            <a:off x="630936" y="2807208"/>
            <a:ext cx="3429000" cy="3410712"/>
          </a:xfrm>
        </p:spPr>
        <p:txBody>
          <a:bodyPr anchor="t">
            <a:normAutofit/>
          </a:bodyPr>
          <a:lstStyle/>
          <a:p>
            <a:r>
              <a:rPr lang="en-US" sz="1700"/>
              <a:t> For the Fuzzy Controller, we have defined two Inputs. The first is the level of water in the tank, marked as "Level," and the second is the rate of change of water in the tank, designated as "Rate." Both of these Inputs are used by the Rule Editor. According to the Rules defined in the Rule Editor, the controller takes action and opens the Valve, which is the controller's output and is symbolized by "Valve."</a:t>
            </a:r>
          </a:p>
        </p:txBody>
      </p:sp>
      <p:pic>
        <p:nvPicPr>
          <p:cNvPr id="6" name="Picture 5" descr="A screenshot of a computer&#10;&#10;Description automatically generated">
            <a:extLst>
              <a:ext uri="{FF2B5EF4-FFF2-40B4-BE49-F238E27FC236}">
                <a16:creationId xmlns:a16="http://schemas.microsoft.com/office/drawing/2014/main" id="{F9B9A901-DBEF-4148-A6CB-F9916DC3A775}"/>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4137" r="31461" b="63288"/>
          <a:stretch/>
        </p:blipFill>
        <p:spPr>
          <a:xfrm>
            <a:off x="4654296" y="2291627"/>
            <a:ext cx="6903720" cy="2274746"/>
          </a:xfrm>
          <a:prstGeom prst="rect">
            <a:avLst/>
          </a:prstGeom>
        </p:spPr>
      </p:pic>
    </p:spTree>
    <p:extLst>
      <p:ext uri="{BB962C8B-B14F-4D97-AF65-F5344CB8AC3E}">
        <p14:creationId xmlns:p14="http://schemas.microsoft.com/office/powerpoint/2010/main" val="287226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BBB1C2E-4E50-40F3-9301-035141BAB21C}"/>
              </a:ext>
            </a:extLst>
          </p:cNvPr>
          <p:cNvSpPr>
            <a:spLocks noGrp="1"/>
          </p:cNvSpPr>
          <p:nvPr>
            <p:ph type="title"/>
          </p:nvPr>
        </p:nvSpPr>
        <p:spPr>
          <a:xfrm>
            <a:off x="86161" y="398885"/>
            <a:ext cx="4873752" cy="5431536"/>
          </a:xfrm>
        </p:spPr>
        <p:txBody>
          <a:bodyPr>
            <a:normAutofit/>
          </a:bodyPr>
          <a:lstStyle/>
          <a:p>
            <a:r>
              <a:rPr lang="en-US" sz="4200" b="1" dirty="0"/>
              <a:t>SYSTEM SIMULATION</a:t>
            </a:r>
            <a:br>
              <a:rPr lang="en-US" sz="4200" b="1" dirty="0"/>
            </a:br>
            <a:r>
              <a:rPr lang="en-US" sz="4200" dirty="0"/>
              <a:t>2. Designing of Fuzzy Logic Controller </a:t>
            </a:r>
            <a:br>
              <a:rPr lang="en-US" sz="4200" dirty="0"/>
            </a:br>
            <a:r>
              <a:rPr lang="en-US" sz="4200" dirty="0"/>
              <a:t>B. Membership Function Editor</a:t>
            </a:r>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770A3-1708-4529-9681-B5F256F4DF1A}"/>
              </a:ext>
            </a:extLst>
          </p:cNvPr>
          <p:cNvSpPr>
            <a:spLocks noGrp="1"/>
          </p:cNvSpPr>
          <p:nvPr>
            <p:ph idx="1"/>
          </p:nvPr>
        </p:nvSpPr>
        <p:spPr>
          <a:xfrm>
            <a:off x="5126418" y="552091"/>
            <a:ext cx="6224335" cy="5431536"/>
          </a:xfrm>
        </p:spPr>
        <p:txBody>
          <a:bodyPr anchor="ctr">
            <a:normAutofit/>
          </a:bodyPr>
          <a:lstStyle/>
          <a:p>
            <a:r>
              <a:rPr lang="en-US" sz="2200" dirty="0"/>
              <a:t>The Membership Function Editor shares some features with the FIS Editor. In fact, all of the five basic graphical user interface tools have similar menu options. The MF Editor is the tool that let you display and edits all of the membership functions associated with all of the input and output variables for the entire fuzzy inference system. When you open the Membership Function Editor to work on a fuzzy inference system that does not already exist in the workspace, there is not yet any membership functions associated with the variables that you have just defined with the FIS Editor.</a:t>
            </a:r>
          </a:p>
          <a:p>
            <a:r>
              <a:rPr lang="en-US" sz="2200" dirty="0"/>
              <a:t>In the Following slides we’ll apply all negative, zero and positive values for each level and rate sets</a:t>
            </a:r>
          </a:p>
        </p:txBody>
      </p:sp>
    </p:spTree>
    <p:extLst>
      <p:ext uri="{BB962C8B-B14F-4D97-AF65-F5344CB8AC3E}">
        <p14:creationId xmlns:p14="http://schemas.microsoft.com/office/powerpoint/2010/main" val="355954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C5BB583F-1207-42E6-8C23-38FCCF8F1714}"/>
              </a:ext>
            </a:extLst>
          </p:cNvPr>
          <p:cNvPicPr>
            <a:picLocks noChangeAspect="1"/>
          </p:cNvPicPr>
          <p:nvPr/>
        </p:nvPicPr>
        <p:blipFill rotWithShape="1">
          <a:blip r:embed="rId2"/>
          <a:srcRect l="2285" t="23683" r="4600" b="18456"/>
          <a:stretch/>
        </p:blipFill>
        <p:spPr>
          <a:xfrm>
            <a:off x="4373301" y="3033486"/>
            <a:ext cx="7666220" cy="1298117"/>
          </a:xfrm>
          <a:prstGeom prst="rect">
            <a:avLst/>
          </a:prstGeom>
        </p:spPr>
      </p:pic>
      <p:sp>
        <p:nvSpPr>
          <p:cNvPr id="3" name="TextBox 2">
            <a:extLst>
              <a:ext uri="{FF2B5EF4-FFF2-40B4-BE49-F238E27FC236}">
                <a16:creationId xmlns:a16="http://schemas.microsoft.com/office/drawing/2014/main" id="{4D2A85D4-96D4-406F-B5C1-456669D10C44}"/>
              </a:ext>
            </a:extLst>
          </p:cNvPr>
          <p:cNvSpPr txBox="1"/>
          <p:nvPr/>
        </p:nvSpPr>
        <p:spPr>
          <a:xfrm>
            <a:off x="4654296" y="1451558"/>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While creating the Fuzzy set characterize input (level), we need to define a range for the attributes, in which I placed the range (from -10 to 10).</a:t>
            </a:r>
          </a:p>
          <a:p>
            <a:pPr indent="-228600">
              <a:lnSpc>
                <a:spcPct val="90000"/>
              </a:lnSpc>
              <a:spcAft>
                <a:spcPts val="600"/>
              </a:spcAft>
              <a:buFont typeface="Arial" panose="020B0604020202020204" pitchFamily="34" charset="0"/>
              <a:buChar char="•"/>
            </a:pPr>
            <a:r>
              <a:rPr lang="en-US" sz="2000" dirty="0"/>
              <a:t>Also, The Input Range for each variable will be as following:</a:t>
            </a:r>
          </a:p>
        </p:txBody>
      </p:sp>
      <p:sp>
        <p:nvSpPr>
          <p:cNvPr id="17" name="Title 1">
            <a:extLst>
              <a:ext uri="{FF2B5EF4-FFF2-40B4-BE49-F238E27FC236}">
                <a16:creationId xmlns:a16="http://schemas.microsoft.com/office/drawing/2014/main" id="{3BA8A849-9F81-48B6-9B17-F29467C9647C}"/>
              </a:ext>
            </a:extLst>
          </p:cNvPr>
          <p:cNvSpPr txBox="1">
            <a:spLocks/>
          </p:cNvSpPr>
          <p:nvPr/>
        </p:nvSpPr>
        <p:spPr>
          <a:xfrm>
            <a:off x="86161" y="398885"/>
            <a:ext cx="3925007" cy="54315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t>SYSTEM SIMULATION</a:t>
            </a:r>
            <a:br>
              <a:rPr lang="en-US" sz="4200" b="1" dirty="0"/>
            </a:br>
            <a:r>
              <a:rPr lang="en-US" sz="4200" dirty="0"/>
              <a:t>2. Designing of Fuzzy Logic Controller </a:t>
            </a:r>
            <a:br>
              <a:rPr lang="en-US" sz="4200" dirty="0"/>
            </a:br>
            <a:r>
              <a:rPr lang="en-US" sz="4200" dirty="0"/>
              <a:t>B. Membership Function Editor</a:t>
            </a:r>
          </a:p>
          <a:p>
            <a:endParaRPr lang="en-US" sz="4200" dirty="0"/>
          </a:p>
          <a:p>
            <a:r>
              <a:rPr lang="en-US" sz="4200" dirty="0" err="1"/>
              <a:t>i</a:t>
            </a:r>
            <a:r>
              <a:rPr lang="en-US" sz="4200" dirty="0"/>
              <a:t>. Fuzzy Set Characterizing Input</a:t>
            </a:r>
          </a:p>
        </p:txBody>
      </p:sp>
      <p:sp>
        <p:nvSpPr>
          <p:cNvPr id="12" name="TextBox 11">
            <a:extLst>
              <a:ext uri="{FF2B5EF4-FFF2-40B4-BE49-F238E27FC236}">
                <a16:creationId xmlns:a16="http://schemas.microsoft.com/office/drawing/2014/main" id="{6A9A5839-7E02-407E-886A-27FA8AB9DBD5}"/>
              </a:ext>
            </a:extLst>
          </p:cNvPr>
          <p:cNvSpPr txBox="1"/>
          <p:nvPr/>
        </p:nvSpPr>
        <p:spPr>
          <a:xfrm>
            <a:off x="4416212" y="5037110"/>
            <a:ext cx="7720924" cy="646331"/>
          </a:xfrm>
          <a:prstGeom prst="rect">
            <a:avLst/>
          </a:prstGeom>
          <a:noFill/>
        </p:spPr>
        <p:txBody>
          <a:bodyPr wrap="square" rtlCol="0">
            <a:spAutoFit/>
          </a:bodyPr>
          <a:lstStyle/>
          <a:p>
            <a:r>
              <a:rPr lang="en-AU" b="1" dirty="0"/>
              <a:t>The following three slides will be an implementation of the variables for level set</a:t>
            </a:r>
            <a:endParaRPr lang="en-US" b="1" dirty="0"/>
          </a:p>
        </p:txBody>
      </p:sp>
    </p:spTree>
    <p:extLst>
      <p:ext uri="{BB962C8B-B14F-4D97-AF65-F5344CB8AC3E}">
        <p14:creationId xmlns:p14="http://schemas.microsoft.com/office/powerpoint/2010/main" val="276259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14D32BD-FA85-4470-9B01-2FCA18C6BD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48" t="5985" r="29509" b="32178"/>
          <a:stretch/>
        </p:blipFill>
        <p:spPr>
          <a:xfrm>
            <a:off x="2809178" y="643467"/>
            <a:ext cx="6573644"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07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5" name="Freeform: Shape 3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4F0CC4C2-30D7-4D64-902F-7A5E855F08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43" t="6132" r="29605" b="30757"/>
          <a:stretch/>
        </p:blipFill>
        <p:spPr>
          <a:xfrm>
            <a:off x="2882666" y="643467"/>
            <a:ext cx="6426667" cy="5571065"/>
          </a:xfrm>
          <a:prstGeom prst="rect">
            <a:avLst/>
          </a:prstGeom>
          <a:ln>
            <a:noFill/>
          </a:ln>
        </p:spPr>
      </p:pic>
    </p:spTree>
    <p:extLst>
      <p:ext uri="{BB962C8B-B14F-4D97-AF65-F5344CB8AC3E}">
        <p14:creationId xmlns:p14="http://schemas.microsoft.com/office/powerpoint/2010/main" val="16402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 application&#10;&#10;Description automatically generated">
            <a:extLst>
              <a:ext uri="{FF2B5EF4-FFF2-40B4-BE49-F238E27FC236}">
                <a16:creationId xmlns:a16="http://schemas.microsoft.com/office/drawing/2014/main" id="{BF8B7BC6-D685-4B35-9D34-2CB76F0DDA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43" t="6157" r="29605" b="30731"/>
          <a:stretch/>
        </p:blipFill>
        <p:spPr>
          <a:xfrm>
            <a:off x="2882716" y="643467"/>
            <a:ext cx="642656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22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WATER LEVEL CONTROL USING FUZZY LOGIC SYSTEM</vt:lpstr>
      <vt:lpstr>SYSTEM SIMULATION 1. Main theme of the project. Introduction:</vt:lpstr>
      <vt:lpstr>PowerPoint Presentation</vt:lpstr>
      <vt:lpstr>SYSTEM SIMULATION 2. Designing of Fuzzy Logic Controller  A. FIS Editor </vt:lpstr>
      <vt:lpstr>SYSTEM SIMULATION 2. Designing of Fuzzy Logic Controller  B. Membership Function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CONTROL USING FUZZY LOGIC SYSTEM</dc:title>
  <dc:creator>Yousef Hisham Ahmad Sha'ban</dc:creator>
  <cp:lastModifiedBy>Yousef Hisham Ahmad Sha'ban</cp:lastModifiedBy>
  <cp:revision>2</cp:revision>
  <dcterms:created xsi:type="dcterms:W3CDTF">2022-01-21T16:14:28Z</dcterms:created>
  <dcterms:modified xsi:type="dcterms:W3CDTF">2022-01-21T16:15:20Z</dcterms:modified>
</cp:coreProperties>
</file>