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322" r:id="rId5"/>
    <p:sldId id="323" r:id="rId6"/>
    <p:sldId id="327" r:id="rId7"/>
    <p:sldId id="325" r:id="rId8"/>
    <p:sldId id="326" r:id="rId9"/>
    <p:sldId id="328" r:id="rId10"/>
    <p:sldId id="329" r:id="rId11"/>
    <p:sldId id="331" r:id="rId12"/>
    <p:sldId id="330" r:id="rId13"/>
    <p:sldId id="332" r:id="rId14"/>
    <p:sldId id="333" r:id="rId15"/>
    <p:sldId id="334" r:id="rId16"/>
    <p:sldId id="341" r:id="rId17"/>
    <p:sldId id="259" r:id="rId18"/>
    <p:sldId id="335" r:id="rId19"/>
    <p:sldId id="336" r:id="rId20"/>
    <p:sldId id="337" r:id="rId21"/>
    <p:sldId id="338" r:id="rId22"/>
    <p:sldId id="32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0"/>
    <a:srgbClr val="84582C"/>
    <a:srgbClr val="9954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2525" autoAdjust="0"/>
  </p:normalViewPr>
  <p:slideViewPr>
    <p:cSldViewPr>
      <p:cViewPr varScale="1">
        <p:scale>
          <a:sx n="76" d="100"/>
          <a:sy n="76" d="100"/>
        </p:scale>
        <p:origin x="1570"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2CA3E0-3B01-4552-B14D-30050F5A9724}" type="datetimeFigureOut">
              <a:rPr lang="en-US" smtClean="0"/>
              <a:pPr/>
              <a:t>6/9/2021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3F03F-43AC-405F-A221-F81E934C1AFD}" type="slidenum">
              <a:rPr lang="en-US" smtClean="0"/>
              <a:pPr/>
              <a:t>‹#›</a:t>
            </a:fld>
            <a:endParaRPr lang="en-US"/>
          </a:p>
        </p:txBody>
      </p:sp>
    </p:spTree>
    <p:extLst>
      <p:ext uri="{BB962C8B-B14F-4D97-AF65-F5344CB8AC3E}">
        <p14:creationId xmlns:p14="http://schemas.microsoft.com/office/powerpoint/2010/main" val="3657272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F3F03F-43AC-405F-A221-F81E934C1AFD}" type="slidenum">
              <a:rPr lang="en-US" smtClean="0"/>
              <a:pPr/>
              <a:t>22</a:t>
            </a:fld>
            <a:endParaRPr lang="en-US"/>
          </a:p>
        </p:txBody>
      </p:sp>
    </p:spTree>
    <p:extLst>
      <p:ext uri="{BB962C8B-B14F-4D97-AF65-F5344CB8AC3E}">
        <p14:creationId xmlns:p14="http://schemas.microsoft.com/office/powerpoint/2010/main" val="834712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066800"/>
          </a:xfrm>
          <a:prstGeom prst="roundRect">
            <a:avLst/>
          </a:prstGeom>
          <a:solidFill>
            <a:schemeClr val="accent5">
              <a:lumMod val="20000"/>
              <a:lumOff val="80000"/>
            </a:schemeClr>
          </a:solidFill>
          <a:ln w="28575">
            <a:solidFill>
              <a:schemeClr val="accent6">
                <a:lumMod val="50000"/>
              </a:schemeClr>
            </a:solidFill>
          </a:ln>
        </p:spPr>
        <p:txBody>
          <a:bodyPr/>
          <a:lstStyle>
            <a:lvl1pPr algn="ctr">
              <a:defRPr sz="3600" u="none">
                <a:solidFill>
                  <a:srgbClr val="FF0000"/>
                </a:solidFill>
                <a:latin typeface="Lucida Sans" panose="020B0602030504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066800" y="3886200"/>
            <a:ext cx="7010400" cy="1752600"/>
          </a:xfrm>
        </p:spPr>
        <p:txBody>
          <a:bodyPr/>
          <a:lstStyle>
            <a:lvl1pPr marL="0" indent="0" algn="ctr">
              <a:buNone/>
              <a:defRPr sz="2000" b="1">
                <a:latin typeface="Lucida Sans" panose="020B0602030504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9456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6/9/2021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757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07866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85800"/>
            <a:ext cx="1962150" cy="464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5734050" cy="464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39218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tx1"/>
                </a:solidFill>
                <a:latin typeface="Lucida Sans" panose="020B0602030504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7642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prstGeom prst="roundRect">
            <a:avLst/>
          </a:prstGeom>
          <a:solidFill>
            <a:schemeClr val="accent5">
              <a:lumMod val="20000"/>
              <a:lumOff val="80000"/>
            </a:schemeClr>
          </a:solidFill>
          <a:ln w="25400" cmpd="sng">
            <a:solidFill>
              <a:schemeClr val="tx1"/>
            </a:solidFill>
            <a:prstDash val="solid"/>
          </a:ln>
        </p:spPr>
        <p:txBody>
          <a:bodyPr/>
          <a:lstStyle>
            <a:lvl1pPr algn="ct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sz="2200">
                <a:latin typeface="Lucida Sans" panose="020B0602030504020204" pitchFamily="34" charset="0"/>
              </a:defRPr>
            </a:lvl1pPr>
            <a:lvl2pPr marL="742950" indent="-285750">
              <a:buFont typeface="Arial" panose="020B0604020202020204" pitchFamily="34" charset="0"/>
              <a:buChar char="•"/>
              <a:defRPr sz="2000">
                <a:latin typeface="Lucida Sans" panose="020B0602030504020204" pitchFamily="34" charset="0"/>
              </a:defRPr>
            </a:lvl2pPr>
            <a:lvl3pPr marL="1143000" indent="-228600">
              <a:buFont typeface="Lucida Sans" panose="020B0602030504020204" pitchFamily="34" charset="0"/>
              <a:buChar char="–"/>
              <a:defRPr>
                <a:latin typeface="Lucida Sans" panose="020B0602030504020204" pitchFamily="34" charset="0"/>
              </a:defRPr>
            </a:lvl3pPr>
            <a:lvl4pPr marL="1600200" indent="-228600">
              <a:buFont typeface="Lucida Sans" panose="020B0602030504020204" pitchFamily="34" charset="0"/>
              <a:buChar char="•"/>
              <a:defRPr>
                <a:latin typeface="Lucida Sans" panose="020B0602030504020204" pitchFamily="34" charset="0"/>
              </a:defRPr>
            </a:lvl4pPr>
            <a:lvl5pPr>
              <a:defRPr>
                <a:latin typeface="Lucida Sans" panose="020B0602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8301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2384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6/9/2021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7898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D8BD707-D9CF-40AE-B4C6-C98DA3205C09}" type="datetimeFigureOut">
              <a:rPr lang="en-US" smtClean="0"/>
              <a:pPr/>
              <a:t>6/9/2021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0998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D8BD707-D9CF-40AE-B4C6-C98DA3205C09}" type="datetimeFigureOut">
              <a:rPr lang="en-US" smtClean="0"/>
              <a:pPr/>
              <a:t>6/9/2021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7805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D8BD707-D9CF-40AE-B4C6-C98DA3205C09}" type="datetimeFigureOut">
              <a:rPr lang="en-US" smtClean="0"/>
              <a:pPr/>
              <a:t>6/9/2021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9311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6/9/2021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458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660400" y="317500"/>
            <a:ext cx="78486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9699" name="Rectangle 3"/>
          <p:cNvSpPr>
            <a:spLocks noGrp="1" noChangeArrowheads="1"/>
          </p:cNvSpPr>
          <p:nvPr>
            <p:ph type="body" idx="1"/>
          </p:nvPr>
        </p:nvSpPr>
        <p:spPr bwMode="auto">
          <a:xfrm>
            <a:off x="685800" y="1219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29700"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fld id="{1D8BD707-D9CF-40AE-B4C6-C98DA3205C09}" type="datetimeFigureOut">
              <a:rPr lang="en-US" smtClean="0"/>
              <a:pPr/>
              <a:t>6/9/2021</a:t>
            </a:fld>
            <a:endParaRPr lang="en-US"/>
          </a:p>
        </p:txBody>
      </p:sp>
      <p:sp>
        <p:nvSpPr>
          <p:cNvPr id="2970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9702"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r" rtl="0" eaLnBrk="1" fontAlgn="base" hangingPunct="1">
        <a:spcBef>
          <a:spcPct val="0"/>
        </a:spcBef>
        <a:spcAft>
          <a:spcPct val="0"/>
        </a:spcAft>
        <a:defRPr sz="2400">
          <a:solidFill>
            <a:schemeClr val="tx2"/>
          </a:solidFill>
          <a:latin typeface="Calibri" panose="020F0502020204030204" pitchFamily="34" charset="0"/>
          <a:ea typeface="+mj-ea"/>
          <a:cs typeface="+mj-cs"/>
        </a:defRPr>
      </a:lvl1pPr>
      <a:lvl2pPr algn="r" rtl="0" eaLnBrk="1" fontAlgn="base" hangingPunct="1">
        <a:spcBef>
          <a:spcPct val="0"/>
        </a:spcBef>
        <a:spcAft>
          <a:spcPct val="0"/>
        </a:spcAft>
        <a:defRPr sz="2000">
          <a:solidFill>
            <a:schemeClr val="tx2"/>
          </a:solidFill>
          <a:latin typeface="Times New Roman" pitchFamily="18" charset="0"/>
        </a:defRPr>
      </a:lvl2pPr>
      <a:lvl3pPr algn="r" rtl="0" eaLnBrk="1" fontAlgn="base" hangingPunct="1">
        <a:spcBef>
          <a:spcPct val="0"/>
        </a:spcBef>
        <a:spcAft>
          <a:spcPct val="0"/>
        </a:spcAft>
        <a:defRPr sz="2000">
          <a:solidFill>
            <a:schemeClr val="tx2"/>
          </a:solidFill>
          <a:latin typeface="Times New Roman" pitchFamily="18" charset="0"/>
        </a:defRPr>
      </a:lvl3pPr>
      <a:lvl4pPr algn="r" rtl="0" eaLnBrk="1" fontAlgn="base" hangingPunct="1">
        <a:spcBef>
          <a:spcPct val="0"/>
        </a:spcBef>
        <a:spcAft>
          <a:spcPct val="0"/>
        </a:spcAft>
        <a:defRPr sz="2000">
          <a:solidFill>
            <a:schemeClr val="tx2"/>
          </a:solidFill>
          <a:latin typeface="Times New Roman" pitchFamily="18" charset="0"/>
        </a:defRPr>
      </a:lvl4pPr>
      <a:lvl5pPr algn="r" rtl="0" eaLnBrk="1" fontAlgn="base" hangingPunct="1">
        <a:spcBef>
          <a:spcPct val="0"/>
        </a:spcBef>
        <a:spcAft>
          <a:spcPct val="0"/>
        </a:spcAft>
        <a:defRPr sz="2000">
          <a:solidFill>
            <a:schemeClr val="tx2"/>
          </a:solidFill>
          <a:latin typeface="Times New Roman" pitchFamily="18" charset="0"/>
        </a:defRPr>
      </a:lvl5pPr>
      <a:lvl6pPr marL="457200" algn="r" rtl="0" eaLnBrk="1" fontAlgn="base" hangingPunct="1">
        <a:spcBef>
          <a:spcPct val="0"/>
        </a:spcBef>
        <a:spcAft>
          <a:spcPct val="0"/>
        </a:spcAft>
        <a:defRPr sz="2000">
          <a:solidFill>
            <a:schemeClr val="tx2"/>
          </a:solidFill>
          <a:latin typeface="Times New Roman" pitchFamily="18" charset="0"/>
        </a:defRPr>
      </a:lvl6pPr>
      <a:lvl7pPr marL="914400" algn="r" rtl="0" eaLnBrk="1" fontAlgn="base" hangingPunct="1">
        <a:spcBef>
          <a:spcPct val="0"/>
        </a:spcBef>
        <a:spcAft>
          <a:spcPct val="0"/>
        </a:spcAft>
        <a:defRPr sz="2000">
          <a:solidFill>
            <a:schemeClr val="tx2"/>
          </a:solidFill>
          <a:latin typeface="Times New Roman" pitchFamily="18" charset="0"/>
        </a:defRPr>
      </a:lvl7pPr>
      <a:lvl8pPr marL="1371600" algn="r" rtl="0" eaLnBrk="1" fontAlgn="base" hangingPunct="1">
        <a:spcBef>
          <a:spcPct val="0"/>
        </a:spcBef>
        <a:spcAft>
          <a:spcPct val="0"/>
        </a:spcAft>
        <a:defRPr sz="2000">
          <a:solidFill>
            <a:schemeClr val="tx2"/>
          </a:solidFill>
          <a:latin typeface="Times New Roman" pitchFamily="18" charset="0"/>
        </a:defRPr>
      </a:lvl8pPr>
      <a:lvl9pPr marL="1828800" algn="r" rtl="0" eaLnBrk="1" fontAlgn="base" hangingPunct="1">
        <a:spcBef>
          <a:spcPct val="0"/>
        </a:spcBef>
        <a:spcAft>
          <a:spcPct val="0"/>
        </a:spcAft>
        <a:defRPr sz="2000">
          <a:solidFill>
            <a:schemeClr val="tx2"/>
          </a:solidFill>
          <a:latin typeface="Times New Roman" pitchFamily="18" charset="0"/>
        </a:defRPr>
      </a:lvl9pPr>
    </p:titleStyle>
    <p:bodyStyle>
      <a:lvl1pPr marL="0" indent="0" algn="l" rtl="0" eaLnBrk="1" fontAlgn="base" hangingPunct="1">
        <a:spcBef>
          <a:spcPct val="20000"/>
        </a:spcBef>
        <a:spcAft>
          <a:spcPct val="0"/>
        </a:spcAft>
        <a:buNone/>
        <a:defRPr sz="28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har char="–"/>
        <a:defRPr sz="2400">
          <a:solidFill>
            <a:schemeClr val="tx1"/>
          </a:solidFill>
          <a:latin typeface="Calibri" panose="020F0502020204030204" pitchFamily="34" charset="0"/>
        </a:defRPr>
      </a:lvl2pPr>
      <a:lvl3pPr marL="1143000" indent="-228600" algn="l" rtl="0" eaLnBrk="1" fontAlgn="base" hangingPunct="1">
        <a:spcBef>
          <a:spcPct val="20000"/>
        </a:spcBef>
        <a:spcAft>
          <a:spcPct val="0"/>
        </a:spcAft>
        <a:buChar char="•"/>
        <a:defRPr>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3.xml"/><Relationship Id="rId1" Type="http://schemas.openxmlformats.org/officeDocument/2006/relationships/video" Target="https://www.youtube.com/embed/FgakZw6K1QQ?feature=oembe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3.xml"/><Relationship Id="rId1" Type="http://schemas.openxmlformats.org/officeDocument/2006/relationships/video" Target="https://www.youtube.com/embed/NEaUSP4YerM?feature=oembe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towardsdatascience.com/the-art-of-effective-visualization-of-multi-dimensional-data-6c7202990c57" TargetMode="External"/><Relationship Id="rId7" Type="http://schemas.openxmlformats.org/officeDocument/2006/relationships/hyperlink" Target="https://medium.com/plotly/introducing-plotly-express-808df010143d"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colah.github.io/posts/2014-10-Visualizing-MNIST/" TargetMode="External"/><Relationship Id="rId5" Type="http://schemas.openxmlformats.org/officeDocument/2006/relationships/hyperlink" Target="https://towardsdatascience.com/visualizing-word-embedding-with-pca-and-t-sne-961a692509f5" TargetMode="External"/><Relationship Id="rId4" Type="http://schemas.openxmlformats.org/officeDocument/2006/relationships/hyperlink" Target="https://towardsdatascience.com/visualising-high-dimensional-datasets-using-pca-and-t-sne-in-python-8ef87e7915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70-530 Data Visualization</a:t>
            </a:r>
          </a:p>
        </p:txBody>
      </p:sp>
      <p:sp>
        <p:nvSpPr>
          <p:cNvPr id="3" name="Subtitle 2"/>
          <p:cNvSpPr>
            <a:spLocks noGrp="1"/>
          </p:cNvSpPr>
          <p:nvPr>
            <p:ph type="subTitle" idx="1"/>
          </p:nvPr>
        </p:nvSpPr>
        <p:spPr/>
        <p:txBody>
          <a:bodyPr/>
          <a:lstStyle/>
          <a:p>
            <a:r>
              <a:rPr lang="en-US" dirty="0"/>
              <a:t>Week 6 – Visualization of Multi(High)-Dimensional Data</a:t>
            </a:r>
            <a:endParaRPr lang="en-US" dirty="0">
              <a:solidFill>
                <a:srgbClr val="FF0000"/>
              </a:solidFill>
            </a:endParaRPr>
          </a:p>
          <a:p>
            <a:endParaRPr lang="en-US" dirty="0"/>
          </a:p>
        </p:txBody>
      </p:sp>
    </p:spTree>
    <p:extLst>
      <p:ext uri="{BB962C8B-B14F-4D97-AF65-F5344CB8AC3E}">
        <p14:creationId xmlns:p14="http://schemas.microsoft.com/office/powerpoint/2010/main" val="1388128132"/>
      </p:ext>
    </p:extLst>
  </p:cSld>
  <p:clrMapOvr>
    <a:masterClrMapping/>
  </p:clrMapOvr>
  <mc:AlternateContent xmlns:mc="http://schemas.openxmlformats.org/markup-compatibility/2006" xmlns:p14="http://schemas.microsoft.com/office/powerpoint/2010/main">
    <mc:Choice Requires="p14">
      <p:transition spd="slow" p14:dur="2000" advTm="15590"/>
    </mc:Choice>
    <mc:Fallback xmlns="">
      <p:transition spd="slow" advTm="15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Usage of Pair-wise Scatter Plots</a:t>
            </a:r>
          </a:p>
        </p:txBody>
      </p:sp>
      <p:sp>
        <p:nvSpPr>
          <p:cNvPr id="2" name="Content Placeholder 1">
            <a:extLst>
              <a:ext uri="{FF2B5EF4-FFF2-40B4-BE49-F238E27FC236}">
                <a16:creationId xmlns:a16="http://schemas.microsoft.com/office/drawing/2014/main" id="{20E88BE3-A152-43D5-B8C6-65087840ECE4}"/>
              </a:ext>
            </a:extLst>
          </p:cNvPr>
          <p:cNvSpPr>
            <a:spLocks noGrp="1"/>
          </p:cNvSpPr>
          <p:nvPr>
            <p:ph idx="1"/>
          </p:nvPr>
        </p:nvSpPr>
        <p:spPr/>
        <p:txBody>
          <a:bodyPr/>
          <a:lstStyle/>
          <a:p>
            <a:pPr marL="342900" indent="-342900">
              <a:buFont typeface="Arial" panose="020B0604020202020204" pitchFamily="34" charset="0"/>
              <a:buChar char="•"/>
            </a:pPr>
            <a:r>
              <a:rPr lang="en-US" dirty="0"/>
              <a:t>Comprehensive first look at a dataset</a:t>
            </a:r>
          </a:p>
          <a:p>
            <a:pPr marL="342900" indent="-342900">
              <a:buFont typeface="Arial" panose="020B0604020202020204" pitchFamily="34" charset="0"/>
              <a:buChar char="•"/>
            </a:pPr>
            <a:r>
              <a:rPr lang="en-US" dirty="0"/>
              <a:t>Feature correlation</a:t>
            </a:r>
          </a:p>
          <a:p>
            <a:pPr marL="342900" indent="-342900">
              <a:buFont typeface="Arial" panose="020B0604020202020204" pitchFamily="34" charset="0"/>
              <a:buChar char="•"/>
            </a:pPr>
            <a:r>
              <a:rPr lang="en-US" dirty="0"/>
              <a:t>Collinearity</a:t>
            </a:r>
          </a:p>
          <a:p>
            <a:pPr marL="342900" indent="-342900">
              <a:buFont typeface="Arial" panose="020B0604020202020204" pitchFamily="34" charset="0"/>
              <a:buChar char="•"/>
            </a:pPr>
            <a:r>
              <a:rPr lang="en-US" dirty="0"/>
              <a:t>Is linearly separable?</a:t>
            </a:r>
          </a:p>
          <a:p>
            <a:pPr marL="1085850" lvl="1" indent="-342900"/>
            <a:endParaRPr lang="en-US" dirty="0"/>
          </a:p>
        </p:txBody>
      </p:sp>
      <p:pic>
        <p:nvPicPr>
          <p:cNvPr id="5" name="Picture 4" descr="Scatter plot matrix / pairplot of all variables with hue parameter">
            <a:extLst>
              <a:ext uri="{FF2B5EF4-FFF2-40B4-BE49-F238E27FC236}">
                <a16:creationId xmlns:a16="http://schemas.microsoft.com/office/drawing/2014/main" id="{C8ABDC30-0ABB-4D3F-AC00-0A7A4964B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199" y="2057400"/>
            <a:ext cx="4724401" cy="449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869861"/>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Visualizing Multi-dimensional Data by Correlation Matrix</a:t>
            </a:r>
          </a:p>
        </p:txBody>
      </p:sp>
      <p:pic>
        <p:nvPicPr>
          <p:cNvPr id="9218" name="Picture 2">
            <a:extLst>
              <a:ext uri="{FF2B5EF4-FFF2-40B4-BE49-F238E27FC236}">
                <a16:creationId xmlns:a16="http://schemas.microsoft.com/office/drawing/2014/main" id="{8DC773C2-7ACE-4473-B1AD-FA7ADDDB84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1091" y="1447800"/>
            <a:ext cx="6441818" cy="4876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8F0758B-A914-4824-8443-AC0696D2CCF1}"/>
              </a:ext>
            </a:extLst>
          </p:cNvPr>
          <p:cNvSpPr txBox="1"/>
          <p:nvPr/>
        </p:nvSpPr>
        <p:spPr>
          <a:xfrm>
            <a:off x="3813347" y="1323201"/>
            <a:ext cx="2739853" cy="276999"/>
          </a:xfrm>
          <a:prstGeom prst="rect">
            <a:avLst/>
          </a:prstGeom>
          <a:solidFill>
            <a:schemeClr val="bg1"/>
          </a:solidFill>
        </p:spPr>
        <p:txBody>
          <a:bodyPr wrap="none" rtlCol="0">
            <a:spAutoFit/>
          </a:bodyPr>
          <a:lstStyle/>
          <a:p>
            <a:r>
              <a:rPr lang="en-US" sz="1200" dirty="0">
                <a:latin typeface="+mj-lt"/>
                <a:cs typeface="Arial" panose="020B0604020202020204" pitchFamily="34" charset="0"/>
              </a:rPr>
              <a:t>Wine Attributes Correlation Matrix</a:t>
            </a:r>
          </a:p>
        </p:txBody>
      </p:sp>
    </p:spTree>
    <p:extLst>
      <p:ext uri="{BB962C8B-B14F-4D97-AF65-F5344CB8AC3E}">
        <p14:creationId xmlns:p14="http://schemas.microsoft.com/office/powerpoint/2010/main" val="312320181"/>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Visualizing Multi-dimensional Data by Parallel Coordinates</a:t>
            </a:r>
          </a:p>
        </p:txBody>
      </p:sp>
      <p:sp>
        <p:nvSpPr>
          <p:cNvPr id="8" name="Content Placeholder 7">
            <a:extLst>
              <a:ext uri="{FF2B5EF4-FFF2-40B4-BE49-F238E27FC236}">
                <a16:creationId xmlns:a16="http://schemas.microsoft.com/office/drawing/2014/main" id="{610EA17B-6104-467A-B121-DB2AA6679528}"/>
              </a:ext>
            </a:extLst>
          </p:cNvPr>
          <p:cNvSpPr>
            <a:spLocks noGrp="1"/>
          </p:cNvSpPr>
          <p:nvPr>
            <p:ph idx="1"/>
          </p:nvPr>
        </p:nvSpPr>
        <p:spPr/>
        <p:txBody>
          <a:bodyPr/>
          <a:lstStyle/>
          <a:p>
            <a:pPr marL="342900" indent="-342900">
              <a:buFont typeface="Arial" panose="020B0604020202020204" pitchFamily="34" charset="0"/>
              <a:buChar char="•"/>
            </a:pPr>
            <a:r>
              <a:rPr lang="en-US" sz="1800" dirty="0"/>
              <a:t>Vertical parallel lines: dimensions</a:t>
            </a:r>
          </a:p>
          <a:p>
            <a:pPr marL="342900" indent="-342900">
              <a:buFont typeface="Arial" panose="020B0604020202020204" pitchFamily="34" charset="0"/>
              <a:buChar char="•"/>
            </a:pPr>
            <a:r>
              <a:rPr lang="en-US" sz="1800" dirty="0"/>
              <a:t>Polylines: data points</a:t>
            </a:r>
          </a:p>
        </p:txBody>
      </p:sp>
      <p:pic>
        <p:nvPicPr>
          <p:cNvPr id="9222" name="Picture 6" descr="Parallel coordinates">
            <a:extLst>
              <a:ext uri="{FF2B5EF4-FFF2-40B4-BE49-F238E27FC236}">
                <a16:creationId xmlns:a16="http://schemas.microsoft.com/office/drawing/2014/main" id="{756F0F34-5BC0-4E73-B724-6DA771E3E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1879600"/>
            <a:ext cx="5130800" cy="5130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2930E02-6AE3-47A9-97C3-E4A7DC59A699}"/>
              </a:ext>
            </a:extLst>
          </p:cNvPr>
          <p:cNvSpPr txBox="1"/>
          <p:nvPr/>
        </p:nvSpPr>
        <p:spPr>
          <a:xfrm>
            <a:off x="2209800" y="2133600"/>
            <a:ext cx="4458994" cy="276999"/>
          </a:xfrm>
          <a:prstGeom prst="rect">
            <a:avLst/>
          </a:prstGeom>
          <a:solidFill>
            <a:schemeClr val="bg1"/>
          </a:solidFill>
        </p:spPr>
        <p:txBody>
          <a:bodyPr wrap="square" rtlCol="0">
            <a:spAutoFit/>
          </a:bodyPr>
          <a:lstStyle/>
          <a:p>
            <a:pPr algn="ctr"/>
            <a:r>
              <a:rPr lang="en-US" sz="1200" dirty="0">
                <a:latin typeface="+mj-lt"/>
                <a:cs typeface="Arial" panose="020B0604020202020204" pitchFamily="34" charset="0"/>
              </a:rPr>
              <a:t>Parallel Coordinates Plot for Iris Features</a:t>
            </a:r>
          </a:p>
        </p:txBody>
      </p:sp>
    </p:spTree>
    <p:extLst>
      <p:ext uri="{BB962C8B-B14F-4D97-AF65-F5344CB8AC3E}">
        <p14:creationId xmlns:p14="http://schemas.microsoft.com/office/powerpoint/2010/main" val="2731766122"/>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Dimension Reduction</a:t>
            </a:r>
          </a:p>
        </p:txBody>
      </p:sp>
      <p:sp>
        <p:nvSpPr>
          <p:cNvPr id="2" name="Content Placeholder 1">
            <a:extLst>
              <a:ext uri="{FF2B5EF4-FFF2-40B4-BE49-F238E27FC236}">
                <a16:creationId xmlns:a16="http://schemas.microsoft.com/office/drawing/2014/main" id="{86F25ED1-DE94-4EEA-ABC7-DDE35F93A6D2}"/>
              </a:ext>
            </a:extLst>
          </p:cNvPr>
          <p:cNvSpPr>
            <a:spLocks noGrp="1"/>
          </p:cNvSpPr>
          <p:nvPr>
            <p:ph idx="1"/>
          </p:nvPr>
        </p:nvSpPr>
        <p:spPr/>
        <p:txBody>
          <a:bodyPr/>
          <a:lstStyle/>
          <a:p>
            <a:pPr marL="342900" indent="-342900">
              <a:buFont typeface="Arial" panose="020B0604020202020204" pitchFamily="34" charset="0"/>
              <a:buChar char="•"/>
            </a:pPr>
            <a:r>
              <a:rPr lang="en-US" dirty="0"/>
              <a:t>For high-dimensional data, dimension reduction may be applied before visualization.</a:t>
            </a:r>
          </a:p>
          <a:p>
            <a:pPr marL="342900" indent="-342900">
              <a:buFont typeface="Arial" panose="020B0604020202020204" pitchFamily="34" charset="0"/>
              <a:buChar char="•"/>
            </a:pPr>
            <a:r>
              <a:rPr lang="en-US" dirty="0"/>
              <a:t>Two commonly used dimension reduction techniques:</a:t>
            </a:r>
          </a:p>
          <a:p>
            <a:pPr marL="1085850" lvl="1" indent="-342900"/>
            <a:r>
              <a:rPr lang="en-US" dirty="0"/>
              <a:t>Principal Component Analysis (PCA)</a:t>
            </a:r>
          </a:p>
          <a:p>
            <a:pPr marL="1085850" lvl="1" indent="-342900"/>
            <a:r>
              <a:rPr lang="en-US" dirty="0"/>
              <a:t>t-Distributed Stochastic Neighbor Embedding (t-SNE) </a:t>
            </a:r>
          </a:p>
        </p:txBody>
      </p:sp>
    </p:spTree>
    <p:extLst>
      <p:ext uri="{BB962C8B-B14F-4D97-AF65-F5344CB8AC3E}">
        <p14:creationId xmlns:p14="http://schemas.microsoft.com/office/powerpoint/2010/main" val="3305430480"/>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Principle of PCA</a:t>
            </a:r>
          </a:p>
        </p:txBody>
      </p:sp>
      <p:pic>
        <p:nvPicPr>
          <p:cNvPr id="5" name="Online Media 4" title="StatQuest: Principal Component Analysis (PCA), Step-by-Step">
            <a:hlinkClick r:id="" action="ppaction://media"/>
            <a:extLst>
              <a:ext uri="{FF2B5EF4-FFF2-40B4-BE49-F238E27FC236}">
                <a16:creationId xmlns:a16="http://schemas.microsoft.com/office/drawing/2014/main" id="{5B216966-F9D0-4177-8D2D-D45EDE7B2DBF}"/>
              </a:ext>
            </a:extLst>
          </p:cNvPr>
          <p:cNvPicPr>
            <a:picLocks noRot="1" noChangeAspect="1"/>
          </p:cNvPicPr>
          <p:nvPr>
            <a:videoFile r:link="rId1"/>
          </p:nvPr>
        </p:nvPicPr>
        <p:blipFill>
          <a:blip r:embed="rId3"/>
          <a:stretch>
            <a:fillRect/>
          </a:stretch>
        </p:blipFill>
        <p:spPr>
          <a:xfrm>
            <a:off x="660400" y="1204341"/>
            <a:ext cx="7848600" cy="4434459"/>
          </a:xfrm>
          <a:prstGeom prst="rect">
            <a:avLst/>
          </a:prstGeom>
        </p:spPr>
      </p:pic>
    </p:spTree>
    <p:extLst>
      <p:ext uri="{BB962C8B-B14F-4D97-AF65-F5344CB8AC3E}">
        <p14:creationId xmlns:p14="http://schemas.microsoft.com/office/powerpoint/2010/main" val="3027660158"/>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Principle of t-SNE</a:t>
            </a:r>
          </a:p>
        </p:txBody>
      </p:sp>
      <p:pic>
        <p:nvPicPr>
          <p:cNvPr id="2" name="Online Media 1" title="StatQuest: t-SNE, Clearly Explained">
            <a:hlinkClick r:id="" action="ppaction://media"/>
            <a:extLst>
              <a:ext uri="{FF2B5EF4-FFF2-40B4-BE49-F238E27FC236}">
                <a16:creationId xmlns:a16="http://schemas.microsoft.com/office/drawing/2014/main" id="{5735E7A6-0219-477E-A783-7112DE804C56}"/>
              </a:ext>
            </a:extLst>
          </p:cNvPr>
          <p:cNvPicPr>
            <a:picLocks noRot="1" noChangeAspect="1"/>
          </p:cNvPicPr>
          <p:nvPr>
            <a:videoFile r:link="rId1"/>
          </p:nvPr>
        </p:nvPicPr>
        <p:blipFill>
          <a:blip r:embed="rId3"/>
          <a:stretch>
            <a:fillRect/>
          </a:stretch>
        </p:blipFill>
        <p:spPr>
          <a:xfrm>
            <a:off x="660850" y="1204595"/>
            <a:ext cx="7848150" cy="4434205"/>
          </a:xfrm>
          <a:prstGeom prst="rect">
            <a:avLst/>
          </a:prstGeom>
        </p:spPr>
      </p:pic>
    </p:spTree>
    <p:extLst>
      <p:ext uri="{BB962C8B-B14F-4D97-AF65-F5344CB8AC3E}">
        <p14:creationId xmlns:p14="http://schemas.microsoft.com/office/powerpoint/2010/main" val="2156299699"/>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of PCA and t-SNE</a:t>
            </a:r>
          </a:p>
        </p:txBody>
      </p:sp>
      <p:sp>
        <p:nvSpPr>
          <p:cNvPr id="4" name="Content Placeholder 3">
            <a:extLst>
              <a:ext uri="{FF2B5EF4-FFF2-40B4-BE49-F238E27FC236}">
                <a16:creationId xmlns:a16="http://schemas.microsoft.com/office/drawing/2014/main" id="{B1295A94-0D73-464A-839B-ECDC478E9C04}"/>
              </a:ext>
            </a:extLst>
          </p:cNvPr>
          <p:cNvSpPr>
            <a:spLocks noGrp="1"/>
          </p:cNvSpPr>
          <p:nvPr>
            <p:ph idx="1"/>
          </p:nvPr>
        </p:nvSpPr>
        <p:spPr/>
        <p:txBody>
          <a:bodyPr/>
          <a:lstStyle/>
          <a:p>
            <a:pPr marL="342900" indent="-342900">
              <a:buFont typeface="Arial" panose="020B0604020202020204" pitchFamily="34" charset="0"/>
              <a:buChar char="•"/>
            </a:pPr>
            <a:r>
              <a:rPr lang="en-US" dirty="0"/>
              <a:t>PCA</a:t>
            </a:r>
          </a:p>
          <a:p>
            <a:pPr marL="1085850" lvl="1" indent="-342900"/>
            <a:r>
              <a:rPr lang="en-US" dirty="0"/>
              <a:t>Projects data points to a low dimensional coordinate system in which the first axis (principal component) is oriented in the data's direction of maximal variation, the second axis is oriented in the direction of the next greatest amount of variation that is orthogonal to the first axis, and so on. </a:t>
            </a:r>
          </a:p>
          <a:p>
            <a:pPr marL="1085850" lvl="1" indent="-342900"/>
            <a:r>
              <a:rPr lang="en-US" dirty="0"/>
              <a:t>Preserves variation of data.</a:t>
            </a:r>
          </a:p>
          <a:p>
            <a:pPr marL="342900" indent="-342900">
              <a:buFont typeface="Arial" panose="020B0604020202020204" pitchFamily="34" charset="0"/>
              <a:buChar char="•"/>
            </a:pPr>
            <a:r>
              <a:rPr lang="en-US" dirty="0"/>
              <a:t>t-SNE</a:t>
            </a:r>
          </a:p>
          <a:p>
            <a:pPr marL="1085850" lvl="1" indent="-342900"/>
            <a:r>
              <a:rPr lang="en-US" dirty="0"/>
              <a:t>Minimizes the divergence between two distributions: a distribution that measures pairwise similarities of the input objects and a distribution that measures pairwise similarities of the corresponding low-dimensional points in the embedding</a:t>
            </a:r>
          </a:p>
          <a:p>
            <a:pPr marL="1085850" lvl="1" indent="-342900"/>
            <a:r>
              <a:rPr lang="en-US" dirty="0"/>
              <a:t>Preserves pairwise similarities.</a:t>
            </a:r>
          </a:p>
        </p:txBody>
      </p:sp>
    </p:spTree>
    <p:extLst>
      <p:ext uri="{BB962C8B-B14F-4D97-AF65-F5344CB8AC3E}">
        <p14:creationId xmlns:p14="http://schemas.microsoft.com/office/powerpoint/2010/main" val="3478786656"/>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Case Study 1: Visualizing MNIST</a:t>
            </a:r>
          </a:p>
        </p:txBody>
      </p:sp>
      <p:sp>
        <p:nvSpPr>
          <p:cNvPr id="4" name="Content Placeholder 3"/>
          <p:cNvSpPr>
            <a:spLocks noGrp="1"/>
          </p:cNvSpPr>
          <p:nvPr>
            <p:ph idx="1"/>
          </p:nvPr>
        </p:nvSpPr>
        <p:spPr/>
        <p:txBody>
          <a:bodyPr/>
          <a:lstStyle/>
          <a:p>
            <a:pPr marL="342900" indent="-342900">
              <a:buFont typeface="Arial" panose="020B0604020202020204" pitchFamily="34" charset="0"/>
              <a:buChar char="•"/>
            </a:pPr>
            <a:r>
              <a:rPr lang="en-US" sz="1800" dirty="0"/>
              <a:t>The MNIST dataset consists of 70,000 28x28 pixel images of digits handwritten by US high school students and Census Bureau employees. Example:</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endParaRPr lang="en-US" sz="1800" dirty="0"/>
          </a:p>
          <a:p>
            <a:pPr marL="342900" indent="-342900">
              <a:buFont typeface="Arial" panose="020B0604020202020204" pitchFamily="34" charset="0"/>
              <a:buChar char="•"/>
            </a:pPr>
            <a:r>
              <a:rPr lang="en-US" sz="1800" dirty="0"/>
              <a:t>Every image can be thought of as a matrix of numbers describing how dark each pixel is. For example,</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Every image can be also thought of as a 28x28=784 dimensional vector. </a:t>
            </a:r>
          </a:p>
        </p:txBody>
      </p:sp>
      <p:pic>
        <p:nvPicPr>
          <p:cNvPr id="5" name="Picture 4">
            <a:extLst>
              <a:ext uri="{FF2B5EF4-FFF2-40B4-BE49-F238E27FC236}">
                <a16:creationId xmlns:a16="http://schemas.microsoft.com/office/drawing/2014/main" id="{7B27D2EA-4E9E-49D6-A255-80EE54578FD1}"/>
              </a:ext>
            </a:extLst>
          </p:cNvPr>
          <p:cNvPicPr>
            <a:picLocks noChangeAspect="1"/>
          </p:cNvPicPr>
          <p:nvPr/>
        </p:nvPicPr>
        <p:blipFill>
          <a:blip r:embed="rId2"/>
          <a:stretch>
            <a:fillRect/>
          </a:stretch>
        </p:blipFill>
        <p:spPr>
          <a:xfrm>
            <a:off x="2800350" y="2263916"/>
            <a:ext cx="3314700" cy="808368"/>
          </a:xfrm>
          <a:prstGeom prst="rect">
            <a:avLst/>
          </a:prstGeom>
        </p:spPr>
      </p:pic>
      <p:pic>
        <p:nvPicPr>
          <p:cNvPr id="7" name="Picture 6">
            <a:extLst>
              <a:ext uri="{FF2B5EF4-FFF2-40B4-BE49-F238E27FC236}">
                <a16:creationId xmlns:a16="http://schemas.microsoft.com/office/drawing/2014/main" id="{5915D88B-FBFC-4F0D-8B77-9E6F99555A46}"/>
              </a:ext>
            </a:extLst>
          </p:cNvPr>
          <p:cNvPicPr>
            <a:picLocks noChangeAspect="1"/>
          </p:cNvPicPr>
          <p:nvPr/>
        </p:nvPicPr>
        <p:blipFill>
          <a:blip r:embed="rId3"/>
          <a:stretch>
            <a:fillRect/>
          </a:stretch>
        </p:blipFill>
        <p:spPr>
          <a:xfrm>
            <a:off x="1524000" y="3673867"/>
            <a:ext cx="5867400" cy="2269733"/>
          </a:xfrm>
          <a:prstGeom prst="rect">
            <a:avLst/>
          </a:prstGeom>
        </p:spPr>
      </p:pic>
    </p:spTree>
    <p:extLst>
      <p:ext uri="{BB962C8B-B14F-4D97-AF65-F5344CB8AC3E}">
        <p14:creationId xmlns:p14="http://schemas.microsoft.com/office/powerpoint/2010/main" val="2046008932"/>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Visualizing MNIST with PCA and t-SNE</a:t>
            </a:r>
          </a:p>
        </p:txBody>
      </p:sp>
      <p:sp>
        <p:nvSpPr>
          <p:cNvPr id="2" name="Content Placeholder 1">
            <a:extLst>
              <a:ext uri="{FF2B5EF4-FFF2-40B4-BE49-F238E27FC236}">
                <a16:creationId xmlns:a16="http://schemas.microsoft.com/office/drawing/2014/main" id="{7C67BFB6-EC14-4440-95CC-5A65A9962FCE}"/>
              </a:ext>
            </a:extLst>
          </p:cNvPr>
          <p:cNvSpPr>
            <a:spLocks noGrp="1"/>
          </p:cNvSpPr>
          <p:nvPr>
            <p:ph idx="1"/>
          </p:nvPr>
        </p:nvSpPr>
        <p:spPr/>
        <p:txBody>
          <a:bodyPr/>
          <a:lstStyle/>
          <a:p>
            <a:pPr marL="342900" indent="-342900">
              <a:buFont typeface="Arial" panose="020B0604020202020204" pitchFamily="34" charset="0"/>
              <a:buChar char="•"/>
            </a:pPr>
            <a:r>
              <a:rPr lang="en-US" dirty="0"/>
              <a:t>Demonstration on a </a:t>
            </a:r>
            <a:r>
              <a:rPr lang="en-US" dirty="0" err="1"/>
              <a:t>Jupyter</a:t>
            </a:r>
            <a:r>
              <a:rPr lang="en-US" dirty="0"/>
              <a:t> Notebook</a:t>
            </a:r>
          </a:p>
        </p:txBody>
      </p:sp>
    </p:spTree>
    <p:extLst>
      <p:ext uri="{BB962C8B-B14F-4D97-AF65-F5344CB8AC3E}">
        <p14:creationId xmlns:p14="http://schemas.microsoft.com/office/powerpoint/2010/main" val="414479858"/>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Case Study 2: Visualizing Word Embedding</a:t>
            </a:r>
          </a:p>
        </p:txBody>
      </p:sp>
      <p:sp>
        <p:nvSpPr>
          <p:cNvPr id="4" name="Content Placeholder 3"/>
          <p:cNvSpPr>
            <a:spLocks noGrp="1"/>
          </p:cNvSpPr>
          <p:nvPr>
            <p:ph idx="1"/>
          </p:nvPr>
        </p:nvSpPr>
        <p:spPr/>
        <p:txBody>
          <a:bodyPr/>
          <a:lstStyle/>
          <a:p>
            <a:pPr marL="342900" indent="-342900">
              <a:buFont typeface="Arial" panose="020B0604020202020204" pitchFamily="34" charset="0"/>
              <a:buChar char="•"/>
            </a:pPr>
            <a:r>
              <a:rPr lang="en-US" dirty="0"/>
              <a:t>For a computer to understand the meaning behind a word, the word needs to be encoded into a numeric form, hence </a:t>
            </a:r>
            <a:r>
              <a:rPr lang="en-US" b="1" dirty="0"/>
              <a:t>word embedding</a:t>
            </a:r>
            <a:r>
              <a:rPr lang="en-US" dirty="0"/>
              <a:t>.</a:t>
            </a:r>
          </a:p>
          <a:p>
            <a:pPr marL="342900" indent="-342900">
              <a:buFont typeface="Arial" panose="020B0604020202020204" pitchFamily="34" charset="0"/>
              <a:buChar char="•"/>
            </a:pPr>
            <a:r>
              <a:rPr lang="en-US" dirty="0"/>
              <a:t>Objective: encode each word as a point in a high-dimensional space such that the words that are close in this space are similar in meaning.</a:t>
            </a:r>
          </a:p>
          <a:p>
            <a:pPr marL="342900" indent="-342900">
              <a:buFont typeface="Arial" panose="020B0604020202020204" pitchFamily="34" charset="0"/>
              <a:buChar char="•"/>
            </a:pPr>
            <a:r>
              <a:rPr lang="en-US" dirty="0"/>
              <a:t>Example models: word2vec and </a:t>
            </a:r>
            <a:r>
              <a:rPr lang="en-US" dirty="0" err="1"/>
              <a:t>GloVe</a:t>
            </a:r>
            <a:r>
              <a:rPr lang="en-US" dirty="0"/>
              <a:t>.</a:t>
            </a:r>
          </a:p>
          <a:p>
            <a:pPr marL="342900" indent="-342900">
              <a:buFont typeface="Arial" panose="020B0604020202020204" pitchFamily="34" charset="0"/>
              <a:buChar char="•"/>
            </a:pPr>
            <a:r>
              <a:rPr lang="en-US" dirty="0" err="1"/>
              <a:t>GloVe</a:t>
            </a:r>
            <a:r>
              <a:rPr lang="en-US" dirty="0"/>
              <a:t> (the subset we will demonstrate):</a:t>
            </a:r>
          </a:p>
          <a:p>
            <a:pPr marL="1085850" lvl="1" indent="-342900"/>
            <a:r>
              <a:rPr lang="en-US" dirty="0"/>
              <a:t>Trained with Wikipedia2014+Gigaword5 based on word-word co-occurrence statistics</a:t>
            </a:r>
          </a:p>
          <a:p>
            <a:pPr marL="1085850" lvl="1" indent="-342900"/>
            <a:r>
              <a:rPr lang="en-US" dirty="0"/>
              <a:t>6B tokens, 400K vocabulary, 100D vectors</a:t>
            </a:r>
          </a:p>
          <a:p>
            <a:pPr marL="1085850" lvl="1" indent="-342900"/>
            <a:endParaRPr lang="en-US" dirty="0"/>
          </a:p>
          <a:p>
            <a:endParaRPr lang="en-US" dirty="0"/>
          </a:p>
        </p:txBody>
      </p:sp>
    </p:spTree>
    <p:extLst>
      <p:ext uri="{BB962C8B-B14F-4D97-AF65-F5344CB8AC3E}">
        <p14:creationId xmlns:p14="http://schemas.microsoft.com/office/powerpoint/2010/main" val="2419837287"/>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Objectives</a:t>
            </a:r>
          </a:p>
        </p:txBody>
      </p:sp>
      <p:sp>
        <p:nvSpPr>
          <p:cNvPr id="4" name="Content Placeholder 3"/>
          <p:cNvSpPr>
            <a:spLocks noGrp="1"/>
          </p:cNvSpPr>
          <p:nvPr>
            <p:ph idx="1"/>
          </p:nvPr>
        </p:nvSpPr>
        <p:spPr/>
        <p:txBody>
          <a:bodyPr/>
          <a:lstStyle/>
          <a:p>
            <a:pPr marL="342900" indent="-342900">
              <a:buFont typeface="Arial" panose="020B0604020202020204" pitchFamily="34" charset="0"/>
              <a:buChar char="•"/>
            </a:pPr>
            <a:r>
              <a:rPr lang="en-US" dirty="0"/>
              <a:t>Visualizing multi-dimensional data with correlation matrix, pair-wise scatter plot, and parallel coordinates.</a:t>
            </a:r>
          </a:p>
          <a:p>
            <a:pPr marL="342900" indent="-342900">
              <a:buFont typeface="Arial" panose="020B0604020202020204" pitchFamily="34" charset="0"/>
              <a:buChar char="•"/>
            </a:pPr>
            <a:r>
              <a:rPr lang="en-US" dirty="0"/>
              <a:t>Principles of two dimension-reduction methods: PCA and t-SNE.</a:t>
            </a:r>
          </a:p>
          <a:p>
            <a:pPr marL="342900" indent="-342900">
              <a:buFont typeface="Arial" panose="020B0604020202020204" pitchFamily="34" charset="0"/>
              <a:buChar char="•"/>
            </a:pPr>
            <a:r>
              <a:rPr lang="en-US" dirty="0"/>
              <a:t>Case studies of high-dimensional data visualization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193827050"/>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Visualizing with PCA</a:t>
            </a:r>
          </a:p>
        </p:txBody>
      </p:sp>
      <p:sp>
        <p:nvSpPr>
          <p:cNvPr id="2" name="Content Placeholder 1">
            <a:extLst>
              <a:ext uri="{FF2B5EF4-FFF2-40B4-BE49-F238E27FC236}">
                <a16:creationId xmlns:a16="http://schemas.microsoft.com/office/drawing/2014/main" id="{06793CD4-799B-4A11-8C56-EA5801F0EB7C}"/>
              </a:ext>
            </a:extLst>
          </p:cNvPr>
          <p:cNvSpPr>
            <a:spLocks noGrp="1"/>
          </p:cNvSpPr>
          <p:nvPr>
            <p:ph idx="1"/>
          </p:nvPr>
        </p:nvSpPr>
        <p:spPr/>
        <p:txBody>
          <a:bodyPr/>
          <a:lstStyle/>
          <a:p>
            <a:pPr marL="342900" indent="-342900">
              <a:buFont typeface="Arial" panose="020B0604020202020204" pitchFamily="34" charset="0"/>
              <a:buChar char="•"/>
            </a:pPr>
            <a:r>
              <a:rPr lang="en-US" sz="1800" dirty="0"/>
              <a:t>Conduct PCA to reduce from 100D to 2D</a:t>
            </a:r>
          </a:p>
          <a:p>
            <a:pPr marL="342900" indent="-342900">
              <a:buFont typeface="Arial" panose="020B0604020202020204" pitchFamily="34" charset="0"/>
              <a:buChar char="•"/>
            </a:pPr>
            <a:r>
              <a:rPr lang="en-US" sz="1800" dirty="0"/>
              <a:t>For a given input word (e.g., school), find 5 closest words in the 100D space and plot them in the 2D space. </a:t>
            </a:r>
          </a:p>
        </p:txBody>
      </p:sp>
      <p:pic>
        <p:nvPicPr>
          <p:cNvPr id="16386" name="Picture 2">
            <a:extLst>
              <a:ext uri="{FF2B5EF4-FFF2-40B4-BE49-F238E27FC236}">
                <a16:creationId xmlns:a16="http://schemas.microsoft.com/office/drawing/2014/main" id="{4F585CAD-679D-4DBF-B8FF-A49C1EA7A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0" y="2362200"/>
            <a:ext cx="693420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267203"/>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Visualizing with t-SNE</a:t>
            </a:r>
          </a:p>
        </p:txBody>
      </p:sp>
      <p:sp>
        <p:nvSpPr>
          <p:cNvPr id="2" name="Content Placeholder 1">
            <a:extLst>
              <a:ext uri="{FF2B5EF4-FFF2-40B4-BE49-F238E27FC236}">
                <a16:creationId xmlns:a16="http://schemas.microsoft.com/office/drawing/2014/main" id="{06793CD4-799B-4A11-8C56-EA5801F0EB7C}"/>
              </a:ext>
            </a:extLst>
          </p:cNvPr>
          <p:cNvSpPr>
            <a:spLocks noGrp="1"/>
          </p:cNvSpPr>
          <p:nvPr>
            <p:ph idx="1"/>
          </p:nvPr>
        </p:nvSpPr>
        <p:spPr/>
        <p:txBody>
          <a:bodyPr/>
          <a:lstStyle/>
          <a:p>
            <a:pPr marL="342900" indent="-342900">
              <a:buFont typeface="Arial" panose="020B0604020202020204" pitchFamily="34" charset="0"/>
              <a:buChar char="•"/>
            </a:pPr>
            <a:r>
              <a:rPr lang="en-US" sz="1800" dirty="0"/>
              <a:t>Conduct t-SNE to reduce from 100D to 2D</a:t>
            </a:r>
          </a:p>
          <a:p>
            <a:pPr marL="342900" indent="-342900">
              <a:buFont typeface="Arial" panose="020B0604020202020204" pitchFamily="34" charset="0"/>
              <a:buChar char="•"/>
            </a:pPr>
            <a:r>
              <a:rPr lang="en-US" sz="1800" dirty="0"/>
              <a:t>For a given input word (e.g., school), find 5 closest words in the 100D space and plot them in the 2D space. </a:t>
            </a:r>
          </a:p>
        </p:txBody>
      </p:sp>
      <p:pic>
        <p:nvPicPr>
          <p:cNvPr id="19458" name="Picture 2">
            <a:extLst>
              <a:ext uri="{FF2B5EF4-FFF2-40B4-BE49-F238E27FC236}">
                <a16:creationId xmlns:a16="http://schemas.microsoft.com/office/drawing/2014/main" id="{276EC608-1312-4BED-B663-163E4EB01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595" y="2362200"/>
            <a:ext cx="6934810" cy="433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5450"/>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a:t>
            </a:r>
          </a:p>
        </p:txBody>
      </p:sp>
      <p:sp>
        <p:nvSpPr>
          <p:cNvPr id="12" name="Content Placeholder 3">
            <a:extLst>
              <a:ext uri="{FF2B5EF4-FFF2-40B4-BE49-F238E27FC236}">
                <a16:creationId xmlns:a16="http://schemas.microsoft.com/office/drawing/2014/main" id="{CF35C9C0-BD0D-4D0E-AD9B-48A001394BCD}"/>
              </a:ext>
            </a:extLst>
          </p:cNvPr>
          <p:cNvSpPr>
            <a:spLocks noGrp="1"/>
          </p:cNvSpPr>
          <p:nvPr>
            <p:ph idx="1"/>
          </p:nvPr>
        </p:nvSpPr>
        <p:spPr>
          <a:xfrm>
            <a:off x="685800" y="1219200"/>
            <a:ext cx="7772400" cy="4114800"/>
          </a:xfrm>
        </p:spPr>
        <p:txBody>
          <a:bodyPr/>
          <a:lstStyle/>
          <a:p>
            <a:pPr marL="228600" indent="-228600">
              <a:buFont typeface="+mj-lt"/>
              <a:buAutoNum type="arabicPeriod"/>
            </a:pPr>
            <a:r>
              <a:rPr lang="en-US" sz="1000" dirty="0" err="1"/>
              <a:t>Dipanjan</a:t>
            </a:r>
            <a:r>
              <a:rPr lang="en-US" sz="1000" dirty="0"/>
              <a:t> Sarkar, The Art of Effective Visualization of Multi-dimensional Data, Jan. 2018. </a:t>
            </a:r>
            <a:r>
              <a:rPr lang="en-US" sz="1000" dirty="0">
                <a:hlinkClick r:id="rId3"/>
              </a:rPr>
              <a:t>https://towardsdatascience.com/the-art-of-effective-visualization-of-multi-dimensional-data-6c7202990c57</a:t>
            </a:r>
            <a:r>
              <a:rPr lang="en-US" sz="1000" dirty="0"/>
              <a:t>.</a:t>
            </a:r>
          </a:p>
          <a:p>
            <a:pPr marL="228600" indent="-228600">
              <a:buFont typeface="+mj-lt"/>
              <a:buAutoNum type="arabicPeriod"/>
            </a:pPr>
            <a:r>
              <a:rPr lang="en-US" sz="1000" dirty="0"/>
              <a:t>Luuk </a:t>
            </a:r>
            <a:r>
              <a:rPr lang="en-US" sz="1000" dirty="0" err="1"/>
              <a:t>Derksen</a:t>
            </a:r>
            <a:r>
              <a:rPr lang="en-US" sz="1000" dirty="0"/>
              <a:t>, </a:t>
            </a:r>
            <a:r>
              <a:rPr lang="en-US" sz="1000" dirty="0" err="1"/>
              <a:t>Visualising</a:t>
            </a:r>
            <a:r>
              <a:rPr lang="en-US" sz="1000" dirty="0"/>
              <a:t> high-dimensional datasets using PCA and t-SNE in Python, Oct. 2016. </a:t>
            </a:r>
            <a:r>
              <a:rPr lang="en-US" sz="1000" dirty="0">
                <a:hlinkClick r:id="rId4"/>
              </a:rPr>
              <a:t>https://towardsdatascience.com/visualising-high-dimensional-datasets-using-pca-and-t-sne-in-python-8ef87e7915b</a:t>
            </a:r>
            <a:r>
              <a:rPr lang="en-US" sz="1000" dirty="0"/>
              <a:t>.</a:t>
            </a:r>
          </a:p>
          <a:p>
            <a:pPr marL="228600" indent="-228600">
              <a:buFont typeface="+mj-lt"/>
              <a:buAutoNum type="arabicPeriod"/>
            </a:pPr>
            <a:r>
              <a:rPr lang="en-US" sz="1000" dirty="0"/>
              <a:t>Ruben </a:t>
            </a:r>
            <a:r>
              <a:rPr lang="en-US" sz="1000" dirty="0" err="1"/>
              <a:t>Winastwan</a:t>
            </a:r>
            <a:r>
              <a:rPr lang="en-US" sz="1000" dirty="0"/>
              <a:t>, Visualizing Word Embedding with PCA and t-SNE, Oct. 2020. </a:t>
            </a:r>
            <a:r>
              <a:rPr lang="en-US" sz="1000" dirty="0">
                <a:hlinkClick r:id="rId5"/>
              </a:rPr>
              <a:t>https://towardsdatascience.com/visualizing-word-embedding-with-pca-and-t-sne-961a692509f5</a:t>
            </a:r>
            <a:r>
              <a:rPr lang="en-US" sz="1000" dirty="0"/>
              <a:t>.</a:t>
            </a:r>
          </a:p>
          <a:p>
            <a:pPr marL="228600" indent="-228600">
              <a:buFont typeface="+mj-lt"/>
              <a:buAutoNum type="arabicPeriod"/>
            </a:pPr>
            <a:r>
              <a:rPr lang="en-US" sz="1000" dirty="0"/>
              <a:t>Visualizing MNIST: An Exploration of Dimensionality Reduction, Oct. 2014. </a:t>
            </a:r>
            <a:r>
              <a:rPr lang="en-US" sz="1000" dirty="0">
                <a:hlinkClick r:id="rId6"/>
              </a:rPr>
              <a:t>https://colah.github.io/posts/2014-10-Visualizing-MNIST/</a:t>
            </a:r>
            <a:r>
              <a:rPr lang="en-US" sz="1000" dirty="0"/>
              <a:t>.</a:t>
            </a:r>
          </a:p>
          <a:p>
            <a:pPr marL="228600" indent="-228600">
              <a:buFont typeface="+mj-lt"/>
              <a:buAutoNum type="arabicPeriod"/>
            </a:pPr>
            <a:r>
              <a:rPr lang="en-US" sz="1000" dirty="0"/>
              <a:t>Introducing </a:t>
            </a:r>
            <a:r>
              <a:rPr lang="en-US" sz="1000" dirty="0" err="1"/>
              <a:t>Plotly</a:t>
            </a:r>
            <a:r>
              <a:rPr lang="en-US" sz="1000" dirty="0"/>
              <a:t> Express. </a:t>
            </a:r>
            <a:r>
              <a:rPr lang="en-US" sz="1000" dirty="0">
                <a:hlinkClick r:id="rId7"/>
              </a:rPr>
              <a:t>https://medium.com/plotly/introducing-plotly-express-808df010143d</a:t>
            </a:r>
            <a:r>
              <a:rPr lang="en-US" sz="1000" dirty="0"/>
              <a:t>.</a:t>
            </a:r>
          </a:p>
        </p:txBody>
      </p:sp>
    </p:spTree>
    <p:extLst>
      <p:ext uri="{BB962C8B-B14F-4D97-AF65-F5344CB8AC3E}">
        <p14:creationId xmlns:p14="http://schemas.microsoft.com/office/powerpoint/2010/main" val="1102225650"/>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Ubiquity of Multi-dimensional Data</a:t>
            </a:r>
          </a:p>
        </p:txBody>
      </p:sp>
      <p:sp>
        <p:nvSpPr>
          <p:cNvPr id="4" name="Content Placeholder 3"/>
          <p:cNvSpPr>
            <a:spLocks noGrp="1"/>
          </p:cNvSpPr>
          <p:nvPr>
            <p:ph idx="1"/>
          </p:nvPr>
        </p:nvSpPr>
        <p:spPr>
          <a:xfrm>
            <a:off x="685800" y="1219200"/>
            <a:ext cx="7772400" cy="5791200"/>
          </a:xfrm>
        </p:spPr>
        <p:txBody>
          <a:bodyPr/>
          <a:lstStyle/>
          <a:p>
            <a:pPr marL="342900" indent="-342900">
              <a:buFont typeface="Arial" panose="020B0604020202020204" pitchFamily="34" charset="0"/>
              <a:buChar char="•"/>
            </a:pPr>
            <a:r>
              <a:rPr lang="en-US" dirty="0"/>
              <a:t>A dataset usually has multiple dimensions (or attributes, features, variables)</a:t>
            </a:r>
          </a:p>
          <a:p>
            <a:pPr marL="1085850" lvl="1" indent="-342900"/>
            <a:r>
              <a:rPr lang="en-US" dirty="0"/>
              <a:t>Iris flower: length and width of sepals and petals</a:t>
            </a:r>
          </a:p>
          <a:p>
            <a:pPr marL="1085850" lvl="1" indent="-342900"/>
            <a:r>
              <a:rPr lang="en-US" dirty="0"/>
              <a:t>Person: height, weight, eye color, age, sex, ethnicity, major, occupation…</a:t>
            </a:r>
          </a:p>
          <a:p>
            <a:pPr marL="1085850" lvl="1" indent="-342900"/>
            <a:r>
              <a:rPr lang="en-US" dirty="0"/>
              <a:t>Stock: price, earnings per share, market capitalization, trading volume, dividend rate, price-to-earning ratio…</a:t>
            </a:r>
          </a:p>
          <a:p>
            <a:pPr marL="1085850" lvl="1" indent="-342900"/>
            <a:r>
              <a:rPr lang="en-US" dirty="0"/>
              <a:t>Blood test report: glucose, cholesterol, blood cell count, other 100+ measurements</a:t>
            </a:r>
          </a:p>
          <a:p>
            <a:pPr marL="1085850" lvl="1" indent="-342900"/>
            <a:r>
              <a:rPr lang="en-US" dirty="0"/>
              <a:t>Image: each pixel being a dimension and the color being the value (hundreds of dimensions)</a:t>
            </a:r>
          </a:p>
          <a:p>
            <a:pPr marL="1085850" lvl="1" indent="-342900"/>
            <a:r>
              <a:rPr lang="en-US" dirty="0"/>
              <a:t>Gene expression: expression levels of thousands of genes</a:t>
            </a:r>
          </a:p>
        </p:txBody>
      </p:sp>
      <p:sp>
        <p:nvSpPr>
          <p:cNvPr id="7" name="Left Brace 6">
            <a:extLst>
              <a:ext uri="{FF2B5EF4-FFF2-40B4-BE49-F238E27FC236}">
                <a16:creationId xmlns:a16="http://schemas.microsoft.com/office/drawing/2014/main" id="{8C313394-896C-4F0C-9618-1AD0EAB651D7}"/>
              </a:ext>
            </a:extLst>
          </p:cNvPr>
          <p:cNvSpPr/>
          <p:nvPr/>
        </p:nvSpPr>
        <p:spPr bwMode="auto">
          <a:xfrm>
            <a:off x="1143000" y="4191000"/>
            <a:ext cx="152400" cy="1295400"/>
          </a:xfrm>
          <a:prstGeom prst="leftBrace">
            <a:avLst/>
          </a:prstGeom>
          <a:ln>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4C03B5D1-E62E-49E9-B9E0-DD9EA34D4720}"/>
              </a:ext>
            </a:extLst>
          </p:cNvPr>
          <p:cNvSpPr txBox="1"/>
          <p:nvPr/>
        </p:nvSpPr>
        <p:spPr>
          <a:xfrm>
            <a:off x="559358" y="4654034"/>
            <a:ext cx="685800" cy="369332"/>
          </a:xfrm>
          <a:prstGeom prst="rect">
            <a:avLst/>
          </a:prstGeom>
          <a:noFill/>
        </p:spPr>
        <p:txBody>
          <a:bodyPr wrap="square" rtlCol="0">
            <a:spAutoFit/>
          </a:bodyPr>
          <a:lstStyle/>
          <a:p>
            <a:r>
              <a:rPr lang="en-US" dirty="0">
                <a:latin typeface="+mj-lt"/>
              </a:rPr>
              <a:t>H-D</a:t>
            </a:r>
          </a:p>
        </p:txBody>
      </p:sp>
    </p:spTree>
    <p:extLst>
      <p:ext uri="{BB962C8B-B14F-4D97-AF65-F5344CB8AC3E}">
        <p14:creationId xmlns:p14="http://schemas.microsoft.com/office/powerpoint/2010/main" val="3431043813"/>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Visualizing Multi-dimensional Data?</a:t>
            </a:r>
          </a:p>
        </p:txBody>
      </p:sp>
      <p:sp>
        <p:nvSpPr>
          <p:cNvPr id="4" name="Content Placeholder 3"/>
          <p:cNvSpPr>
            <a:spLocks noGrp="1"/>
          </p:cNvSpPr>
          <p:nvPr>
            <p:ph idx="1"/>
          </p:nvPr>
        </p:nvSpPr>
        <p:spPr/>
        <p:txBody>
          <a:bodyPr/>
          <a:lstStyle/>
          <a:p>
            <a:pPr marL="342900" indent="-342900">
              <a:buFont typeface="Arial" panose="020B0604020202020204" pitchFamily="34" charset="0"/>
              <a:buChar char="•"/>
            </a:pPr>
            <a:r>
              <a:rPr lang="en-US" dirty="0"/>
              <a:t>First look at the data</a:t>
            </a:r>
          </a:p>
          <a:p>
            <a:pPr marL="342900" indent="-342900">
              <a:buFont typeface="Arial" panose="020B0604020202020204" pitchFamily="34" charset="0"/>
              <a:buChar char="•"/>
            </a:pPr>
            <a:r>
              <a:rPr lang="en-US" dirty="0"/>
              <a:t>Understand the correlation between attributes</a:t>
            </a:r>
          </a:p>
          <a:p>
            <a:pPr marL="342900" indent="-342900">
              <a:buFont typeface="Arial" panose="020B0604020202020204" pitchFamily="34" charset="0"/>
              <a:buChar char="•"/>
            </a:pPr>
            <a:r>
              <a:rPr lang="en-US" dirty="0"/>
              <a:t>See clusters and patterns</a:t>
            </a:r>
          </a:p>
          <a:p>
            <a:pPr marL="342900" indent="-342900">
              <a:buFont typeface="Arial" panose="020B0604020202020204" pitchFamily="34" charset="0"/>
              <a:buChar char="•"/>
            </a:pPr>
            <a:r>
              <a:rPr lang="en-US" dirty="0"/>
              <a:t>Help with modeling</a:t>
            </a:r>
          </a:p>
        </p:txBody>
      </p:sp>
    </p:spTree>
    <p:extLst>
      <p:ext uri="{BB962C8B-B14F-4D97-AF65-F5344CB8AC3E}">
        <p14:creationId xmlns:p14="http://schemas.microsoft.com/office/powerpoint/2010/main" val="2324412801"/>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8E3B3F4-333B-4D67-BEAC-2A76115EFC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 y="2286000"/>
            <a:ext cx="7416800" cy="45930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D3B9690-1367-4CBE-93D7-C23AA5C65F15}"/>
              </a:ext>
            </a:extLst>
          </p:cNvPr>
          <p:cNvSpPr/>
          <p:nvPr/>
        </p:nvSpPr>
        <p:spPr bwMode="auto">
          <a:xfrm>
            <a:off x="876300" y="2286000"/>
            <a:ext cx="7416800" cy="304800"/>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sp>
        <p:nvSpPr>
          <p:cNvPr id="3" name="Title 2"/>
          <p:cNvSpPr>
            <a:spLocks noGrp="1"/>
          </p:cNvSpPr>
          <p:nvPr>
            <p:ph type="title"/>
          </p:nvPr>
        </p:nvSpPr>
        <p:spPr/>
        <p:txBody>
          <a:bodyPr/>
          <a:lstStyle/>
          <a:p>
            <a:r>
              <a:rPr lang="en-US" dirty="0"/>
              <a:t>Visualizing Multi-dimensional Data by Multiple Encodings</a:t>
            </a:r>
          </a:p>
        </p:txBody>
      </p:sp>
      <p:sp>
        <p:nvSpPr>
          <p:cNvPr id="4" name="Content Placeholder 3"/>
          <p:cNvSpPr>
            <a:spLocks noGrp="1"/>
          </p:cNvSpPr>
          <p:nvPr>
            <p:ph idx="1"/>
          </p:nvPr>
        </p:nvSpPr>
        <p:spPr/>
        <p:txBody>
          <a:bodyPr/>
          <a:lstStyle/>
          <a:p>
            <a:pPr marL="342900" indent="-342900">
              <a:buFont typeface="Arial" panose="020B0604020202020204" pitchFamily="34" charset="0"/>
              <a:buChar char="•"/>
            </a:pPr>
            <a:r>
              <a:rPr lang="en-US" b="1" dirty="0"/>
              <a:t>Scatter plot</a:t>
            </a:r>
            <a:r>
              <a:rPr lang="en-US" dirty="0"/>
              <a:t> + </a:t>
            </a:r>
          </a:p>
          <a:p>
            <a:r>
              <a:rPr lang="en-US" dirty="0"/>
              <a:t>          </a:t>
            </a:r>
            <a:r>
              <a:rPr lang="en-US" b="1" dirty="0"/>
              <a:t>size</a:t>
            </a:r>
            <a:r>
              <a:rPr lang="en-US" dirty="0"/>
              <a:t> (for quantities) + </a:t>
            </a:r>
          </a:p>
          <a:p>
            <a:r>
              <a:rPr lang="en-US" dirty="0"/>
              <a:t>                   </a:t>
            </a:r>
            <a:r>
              <a:rPr lang="en-US" b="1" dirty="0"/>
              <a:t>color</a:t>
            </a:r>
            <a:r>
              <a:rPr lang="en-US" dirty="0"/>
              <a:t> (for quantities or categories) + </a:t>
            </a:r>
          </a:p>
          <a:p>
            <a:r>
              <a:rPr lang="en-US" dirty="0"/>
              <a:t>                           </a:t>
            </a:r>
            <a:r>
              <a:rPr lang="en-US" b="1" dirty="0"/>
              <a:t>shape</a:t>
            </a:r>
            <a:r>
              <a:rPr lang="en-US" dirty="0"/>
              <a:t> (for categories)</a:t>
            </a:r>
          </a:p>
        </p:txBody>
      </p:sp>
      <p:sp>
        <p:nvSpPr>
          <p:cNvPr id="5" name="Rectangle 4">
            <a:extLst>
              <a:ext uri="{FF2B5EF4-FFF2-40B4-BE49-F238E27FC236}">
                <a16:creationId xmlns:a16="http://schemas.microsoft.com/office/drawing/2014/main" id="{FA32DC0E-FB2E-4952-BEFF-3F628409BB4E}"/>
              </a:ext>
            </a:extLst>
          </p:cNvPr>
          <p:cNvSpPr/>
          <p:nvPr/>
        </p:nvSpPr>
        <p:spPr bwMode="auto">
          <a:xfrm>
            <a:off x="6553200" y="3788647"/>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solidFill>
                  <a:schemeClr val="bg1">
                    <a:lumMod val="50000"/>
                  </a:schemeClr>
                </a:solidFill>
                <a:latin typeface="Arial" panose="020B0604020202020204" pitchFamily="34" charset="0"/>
                <a:cs typeface="Arial" panose="020B0604020202020204" pitchFamily="34" charset="0"/>
              </a:rPr>
              <a:t>bubble size = population</a:t>
            </a:r>
            <a:endParaRPr kumimoji="0" lang="en-US" sz="1000" b="0" i="0" u="none" strike="noStrike" cap="none" normalizeH="0" baseline="0" dirty="0">
              <a:ln>
                <a:noFill/>
              </a:ln>
              <a:solidFill>
                <a:schemeClr val="bg1">
                  <a:lumMod val="50000"/>
                </a:schemeClr>
              </a:solidFill>
              <a:effectLst/>
              <a:latin typeface="Arial" panose="020B0604020202020204" pitchFamily="34" charset="0"/>
              <a:cs typeface="Arial" panose="020B0604020202020204" pitchFamily="34" charset="0"/>
            </a:endParaRPr>
          </a:p>
        </p:txBody>
      </p:sp>
      <p:sp>
        <p:nvSpPr>
          <p:cNvPr id="6" name="Right Brace 5">
            <a:extLst>
              <a:ext uri="{FF2B5EF4-FFF2-40B4-BE49-F238E27FC236}">
                <a16:creationId xmlns:a16="http://schemas.microsoft.com/office/drawing/2014/main" id="{15B4FF4D-3BB5-482E-9840-0071DEB3571D}"/>
              </a:ext>
            </a:extLst>
          </p:cNvPr>
          <p:cNvSpPr/>
          <p:nvPr/>
        </p:nvSpPr>
        <p:spPr bwMode="auto">
          <a:xfrm>
            <a:off x="4800600" y="1371600"/>
            <a:ext cx="76200" cy="596900"/>
          </a:xfrm>
          <a:prstGeom prst="rightBrace">
            <a:avLst/>
          </a:prstGeom>
          <a:ln>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2027EBE-ADE9-4689-A774-6921B9582667}"/>
              </a:ext>
            </a:extLst>
          </p:cNvPr>
          <p:cNvSpPr txBox="1"/>
          <p:nvPr/>
        </p:nvSpPr>
        <p:spPr>
          <a:xfrm>
            <a:off x="4940858" y="1489538"/>
            <a:ext cx="1726642" cy="369332"/>
          </a:xfrm>
          <a:prstGeom prst="rect">
            <a:avLst/>
          </a:prstGeom>
          <a:noFill/>
        </p:spPr>
        <p:txBody>
          <a:bodyPr wrap="square" rtlCol="0">
            <a:spAutoFit/>
          </a:bodyPr>
          <a:lstStyle/>
          <a:p>
            <a:r>
              <a:rPr lang="en-US" dirty="0">
                <a:latin typeface="+mj-lt"/>
              </a:rPr>
              <a:t>bubble chart</a:t>
            </a:r>
          </a:p>
        </p:txBody>
      </p:sp>
    </p:spTree>
    <p:extLst>
      <p:ext uri="{BB962C8B-B14F-4D97-AF65-F5344CB8AC3E}">
        <p14:creationId xmlns:p14="http://schemas.microsoft.com/office/powerpoint/2010/main" val="618613898"/>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7EEF135-29A4-4E9D-BD46-B10080457C3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1207442"/>
            <a:ext cx="9144000" cy="59753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Visualizing Multi-dimensional Data by Multiple Encodings</a:t>
            </a:r>
          </a:p>
        </p:txBody>
      </p:sp>
      <p:sp>
        <p:nvSpPr>
          <p:cNvPr id="6" name="Rectangle 5">
            <a:extLst>
              <a:ext uri="{FF2B5EF4-FFF2-40B4-BE49-F238E27FC236}">
                <a16:creationId xmlns:a16="http://schemas.microsoft.com/office/drawing/2014/main" id="{4A55CB71-DD47-408D-B7A0-8E1B650DF2DE}"/>
              </a:ext>
            </a:extLst>
          </p:cNvPr>
          <p:cNvSpPr/>
          <p:nvPr/>
        </p:nvSpPr>
        <p:spPr bwMode="auto">
          <a:xfrm>
            <a:off x="0" y="1066800"/>
            <a:ext cx="9144000" cy="1066800"/>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sp>
        <p:nvSpPr>
          <p:cNvPr id="4" name="Content Placeholder 3"/>
          <p:cNvSpPr>
            <a:spLocks noGrp="1"/>
          </p:cNvSpPr>
          <p:nvPr>
            <p:ph idx="1"/>
          </p:nvPr>
        </p:nvSpPr>
        <p:spPr/>
        <p:txBody>
          <a:bodyPr/>
          <a:lstStyle/>
          <a:p>
            <a:pPr marL="342900" indent="-342900">
              <a:buFont typeface="Arial" panose="020B0604020202020204" pitchFamily="34" charset="0"/>
              <a:buChar char="•"/>
            </a:pPr>
            <a:r>
              <a:rPr lang="en-US" dirty="0"/>
              <a:t>Use </a:t>
            </a:r>
            <a:r>
              <a:rPr lang="en-US" b="1" dirty="0"/>
              <a:t>time</a:t>
            </a:r>
            <a:r>
              <a:rPr lang="en-US" dirty="0"/>
              <a:t> as a dimension by making an animated plot for other attributes over time.</a:t>
            </a:r>
          </a:p>
        </p:txBody>
      </p:sp>
    </p:spTree>
    <p:extLst>
      <p:ext uri="{BB962C8B-B14F-4D97-AF65-F5344CB8AC3E}">
        <p14:creationId xmlns:p14="http://schemas.microsoft.com/office/powerpoint/2010/main" val="228094052"/>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Visualizing Multi-dimensional Data by Multiple Encodings</a:t>
            </a:r>
          </a:p>
        </p:txBody>
      </p:sp>
      <p:pic>
        <p:nvPicPr>
          <p:cNvPr id="7" name="Picture 6">
            <a:extLst>
              <a:ext uri="{FF2B5EF4-FFF2-40B4-BE49-F238E27FC236}">
                <a16:creationId xmlns:a16="http://schemas.microsoft.com/office/drawing/2014/main" id="{13292616-F0BB-44C4-AD1E-3CC311DBD924}"/>
              </a:ext>
            </a:extLst>
          </p:cNvPr>
          <p:cNvPicPr>
            <a:picLocks noChangeAspect="1"/>
          </p:cNvPicPr>
          <p:nvPr/>
        </p:nvPicPr>
        <p:blipFill rotWithShape="1">
          <a:blip r:embed="rId2">
            <a:extLst>
              <a:ext uri="{28A0092B-C50C-407E-A947-70E740481C1C}">
                <a14:useLocalDpi xmlns:a14="http://schemas.microsoft.com/office/drawing/2010/main" val="0"/>
              </a:ext>
            </a:extLst>
          </a:blip>
          <a:srcRect b="7664"/>
          <a:stretch/>
        </p:blipFill>
        <p:spPr bwMode="auto">
          <a:xfrm>
            <a:off x="1601628" y="1233753"/>
            <a:ext cx="5940743" cy="5243247"/>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1C3EA87B-48A9-432A-AEE4-B8ADA0F19ED3}"/>
              </a:ext>
            </a:extLst>
          </p:cNvPr>
          <p:cNvSpPr txBox="1"/>
          <p:nvPr/>
        </p:nvSpPr>
        <p:spPr>
          <a:xfrm>
            <a:off x="1601628" y="6503656"/>
            <a:ext cx="1428596" cy="246221"/>
          </a:xfrm>
          <a:prstGeom prst="rect">
            <a:avLst/>
          </a:prstGeom>
          <a:noFill/>
        </p:spPr>
        <p:txBody>
          <a:bodyPr wrap="none" rtlCol="0">
            <a:spAutoFit/>
          </a:bodyPr>
          <a:lstStyle/>
          <a:p>
            <a:r>
              <a:rPr lang="en-US" sz="1000" dirty="0">
                <a:latin typeface="+mj-lt"/>
              </a:rPr>
              <a:t>source: Jenna Lopes</a:t>
            </a:r>
          </a:p>
        </p:txBody>
      </p:sp>
    </p:spTree>
    <p:extLst>
      <p:ext uri="{BB962C8B-B14F-4D97-AF65-F5344CB8AC3E}">
        <p14:creationId xmlns:p14="http://schemas.microsoft.com/office/powerpoint/2010/main" val="2260717754"/>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Visualizing Multi-dimensional Data by Pair-wise Scatter Plots</a:t>
            </a:r>
          </a:p>
        </p:txBody>
      </p:sp>
      <p:pic>
        <p:nvPicPr>
          <p:cNvPr id="4104" name="Picture 8">
            <a:extLst>
              <a:ext uri="{FF2B5EF4-FFF2-40B4-BE49-F238E27FC236}">
                <a16:creationId xmlns:a16="http://schemas.microsoft.com/office/drawing/2014/main" id="{B7CEE9FE-EAE8-4347-9C57-EFC947352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552" y="1143000"/>
            <a:ext cx="6574896"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704851"/>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Visualizing Multi-dimensional Data by Pair-wise Scatter Plots</a:t>
            </a:r>
          </a:p>
        </p:txBody>
      </p:sp>
      <p:pic>
        <p:nvPicPr>
          <p:cNvPr id="8196" name="Picture 4" descr="Scatter plot matrix / pairplot of all variables with hue parameter">
            <a:extLst>
              <a:ext uri="{FF2B5EF4-FFF2-40B4-BE49-F238E27FC236}">
                <a16:creationId xmlns:a16="http://schemas.microsoft.com/office/drawing/2014/main" id="{6FF519ED-E57A-4068-8024-EC40D1EFD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738" y="1587640"/>
            <a:ext cx="5532524" cy="52586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C907F6D-DA1B-4AC4-8F59-25A904181129}"/>
              </a:ext>
            </a:extLst>
          </p:cNvPr>
          <p:cNvSpPr txBox="1"/>
          <p:nvPr/>
        </p:nvSpPr>
        <p:spPr>
          <a:xfrm>
            <a:off x="3059406" y="1219200"/>
            <a:ext cx="3025187" cy="276999"/>
          </a:xfrm>
          <a:prstGeom prst="rect">
            <a:avLst/>
          </a:prstGeom>
          <a:solidFill>
            <a:schemeClr val="bg1"/>
          </a:solidFill>
        </p:spPr>
        <p:txBody>
          <a:bodyPr wrap="none" rtlCol="0">
            <a:spAutoFit/>
          </a:bodyPr>
          <a:lstStyle/>
          <a:p>
            <a:r>
              <a:rPr lang="en-US" sz="1200" dirty="0">
                <a:latin typeface="+mj-lt"/>
                <a:cs typeface="Arial" panose="020B0604020202020204" pitchFamily="34" charset="0"/>
              </a:rPr>
              <a:t>Pair-wise Scatter Plots for Iris Features</a:t>
            </a:r>
          </a:p>
        </p:txBody>
      </p:sp>
    </p:spTree>
    <p:extLst>
      <p:ext uri="{BB962C8B-B14F-4D97-AF65-F5344CB8AC3E}">
        <p14:creationId xmlns:p14="http://schemas.microsoft.com/office/powerpoint/2010/main" val="1619995940"/>
      </p:ext>
    </p:extLst>
  </p:cSld>
  <p:clrMapOvr>
    <a:masterClrMapping/>
  </p:clrMapOvr>
  <mc:AlternateContent xmlns:mc="http://schemas.openxmlformats.org/markup-compatibility/2006" xmlns:p14="http://schemas.microsoft.com/office/powerpoint/2010/main">
    <mc:Choice Requires="p14">
      <p:transition spd="slow" p14:dur="2000" advTm="34358"/>
    </mc:Choice>
    <mc:Fallback xmlns="">
      <p:transition spd="slow" advTm="34358"/>
    </mc:Fallback>
  </mc:AlternateContent>
</p:sld>
</file>

<file path=ppt/theme/theme1.xml><?xml version="1.0" encoding="utf-8"?>
<a:theme xmlns:a="http://schemas.openxmlformats.org/drawingml/2006/main" name="MyTheme3">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a:defRPr>
        </a:defPPr>
      </a:lstStyle>
    </a:spDef>
    <a:lnDef>
      <a:spPr bwMode="auto">
        <a:ln>
          <a:tailEnd type="none"/>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MyTheme3</Template>
  <TotalTime>40879</TotalTime>
  <Words>819</Words>
  <Application>Microsoft Office PowerPoint</Application>
  <PresentationFormat>On-screen Show (4:3)</PresentationFormat>
  <Paragraphs>95</Paragraphs>
  <Slides>22</Slides>
  <Notes>1</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 Antiqua</vt:lpstr>
      <vt:lpstr>Calibri</vt:lpstr>
      <vt:lpstr>Lucida Sans</vt:lpstr>
      <vt:lpstr>Times</vt:lpstr>
      <vt:lpstr>Times New Roman</vt:lpstr>
      <vt:lpstr>MyTheme3</vt:lpstr>
      <vt:lpstr>70-530 Data Visualization</vt:lpstr>
      <vt:lpstr>Objectives</vt:lpstr>
      <vt:lpstr>Ubiquity of Multi-dimensional Data</vt:lpstr>
      <vt:lpstr>Why Visualizing Multi-dimensional Data?</vt:lpstr>
      <vt:lpstr>Visualizing Multi-dimensional Data by Multiple Encodings</vt:lpstr>
      <vt:lpstr>Visualizing Multi-dimensional Data by Multiple Encodings</vt:lpstr>
      <vt:lpstr>Visualizing Multi-dimensional Data by Multiple Encodings</vt:lpstr>
      <vt:lpstr>Visualizing Multi-dimensional Data by Pair-wise Scatter Plots</vt:lpstr>
      <vt:lpstr>Visualizing Multi-dimensional Data by Pair-wise Scatter Plots</vt:lpstr>
      <vt:lpstr>Usage of Pair-wise Scatter Plots</vt:lpstr>
      <vt:lpstr>Visualizing Multi-dimensional Data by Correlation Matrix</vt:lpstr>
      <vt:lpstr>Visualizing Multi-dimensional Data by Parallel Coordinates</vt:lpstr>
      <vt:lpstr>Dimension Reduction</vt:lpstr>
      <vt:lpstr>Principle of PCA</vt:lpstr>
      <vt:lpstr>Principle of t-SNE</vt:lpstr>
      <vt:lpstr>Summary of PCA and t-SNE</vt:lpstr>
      <vt:lpstr>Case Study 1: Visualizing MNIST</vt:lpstr>
      <vt:lpstr>Visualizing MNIST with PCA and t-SNE</vt:lpstr>
      <vt:lpstr>Case Study 2: Visualizing Word Embedding</vt:lpstr>
      <vt:lpstr>Visualizing with PCA</vt:lpstr>
      <vt:lpstr>Visualizing with t-SNE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Szczurek, Dr. Piotr M.</dc:creator>
  <cp:lastModifiedBy>Xu, Bo</cp:lastModifiedBy>
  <cp:revision>1169</cp:revision>
  <dcterms:created xsi:type="dcterms:W3CDTF">2006-08-16T00:00:00Z</dcterms:created>
  <dcterms:modified xsi:type="dcterms:W3CDTF">2021-06-12T03:08:43Z</dcterms:modified>
</cp:coreProperties>
</file>