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6"/>
    <p:restoredTop sz="94670"/>
  </p:normalViewPr>
  <p:slideViewPr>
    <p:cSldViewPr snapToGrid="0">
      <p:cViewPr varScale="1">
        <p:scale>
          <a:sx n="337" d="100"/>
          <a:sy n="337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E10C-24D6-5D4E-5DDB-FAD0B804B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4D8A-DA70-E8F2-BE70-D6536085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EFDA-FFB1-A1CE-8E26-109C4AEB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C311-CD18-B046-E00F-2BE6522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86F8-8B26-0A60-FC60-A0B37546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F9391-A818-8C5A-8DA3-5D0A9A0B3311}"/>
              </a:ext>
            </a:extLst>
          </p:cNvPr>
          <p:cNvSpPr/>
          <p:nvPr userDrawn="1"/>
        </p:nvSpPr>
        <p:spPr>
          <a:xfrm>
            <a:off x="10279117" y="-1"/>
            <a:ext cx="1912883" cy="103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5ABE-6C76-08A6-95A2-8D489612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B903-F417-0DF1-076C-8F8D25089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80CD-2084-1FA7-8AB3-14E40350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F4B9-2808-F26D-E889-AC55F16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0C95-AD19-C9DA-DD03-47BC8DF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0FAB5-DC7F-83EC-772B-7D67B78CD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499A-EA37-628C-D494-CC46E83C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36C9-A830-274C-E885-5378DB51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ED-BAAF-5BC1-4A7A-8BF20678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43E5-B2D4-356F-9BD6-24B8D4CF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8484-F25D-A959-1799-86522C5A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192B-1C0D-7766-B996-8CEAE0CF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A6FF-F28D-D2FD-ADBA-5EF691C7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6137-8832-B371-014A-4AD5772A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D17B-6868-7DDD-C1F1-9A3B01EE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1B53-47E3-DAF1-A19C-08A0529D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9E91-84E6-2098-78EB-9071DBC2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9B51-E1DB-58D3-D41A-CF4FB7C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47C8-C934-1E66-7851-F5832D43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B59B-E736-E1E9-08E2-56FFD6D4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EC3-70DB-FDA9-67C0-3F9B28EF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74EC-F545-DEC1-1708-6F05763B3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E01F4-8DB7-82EE-1EEF-B8C409F3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7FD8-54B1-2EB7-6234-51582F2F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6425-29D4-2AE9-EA9A-AC16E848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648B-5B53-91D4-4A9F-E0E5B24E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C9E8-F81C-48DB-2299-734F4BDC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32D7-9A9C-AF74-7D5A-A1574D80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FE7F9-8FD7-6E19-6375-ED9D9A2D9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FEEEF-BCA9-D4F7-E36A-4AB0ACBC2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B0DB4-8F42-93E5-6761-0E23A73EA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4438-DD36-7E65-63A6-1A7F62B3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4F016-6BD7-4E55-29DB-494E88A1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15EC-C187-3368-BDD2-42121E0A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1DC0-FC54-14DF-7976-39ACC92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3854F-C8FA-B2B8-E3D6-0B9ED0A3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BC721-79E2-DD5F-D012-38F779C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F0D6B-2810-35A0-37BD-95E55DD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6D2AE-5184-A417-AB19-2274863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8B2C0-EC12-8854-4FCA-6144332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05F5-3396-C007-5AFE-82E09CE5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1B2-DBCB-C529-2F24-D5B33257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9307-CB6A-AC80-6E9D-66B439C6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AE0D1-D6AD-169E-E18B-394D0548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80284-6D6B-0809-38B0-D6F5432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6355-6E70-1F25-6918-17B4C67A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D0E8-2D60-23CA-3307-D5D89B7B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8EA-FF2E-6F28-1ABC-65D8055B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E0430-7DCC-7B73-E151-352CA2876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9ADD7-A11A-FEFB-91BF-1407F87A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4D48-5157-0697-B6E9-C2C43538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ADC8-2055-A755-2E1A-1A265894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53FB0-3EF3-6720-DC76-CC3E5462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8ECD-5CAF-12D5-D323-75BA28E3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B445-AD21-E402-ED6E-881F4A7D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DD59-DF43-5BAF-D13E-A434413DD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D0EE-20E2-3B4A-B46F-6849469F29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65F0-9480-30B7-7136-514B5172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251-B5A8-7283-E3B7-DF67E8A56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1AC4-74A7-7248-A78A-6C21155B82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7336B-6F56-1DEC-35B2-9A6CF798446A}"/>
              </a:ext>
            </a:extLst>
          </p:cNvPr>
          <p:cNvSpPr/>
          <p:nvPr userDrawn="1"/>
        </p:nvSpPr>
        <p:spPr>
          <a:xfrm>
            <a:off x="10279117" y="-1"/>
            <a:ext cx="1912883" cy="1030289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FBF9-EC59-C2AA-67D3-1C5BB98B3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Effective Deployment of Hardware Accelerators Across Logic Simulator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0262-9030-092B-2094-F86F8AABD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Taten H. Knight</a:t>
            </a:r>
          </a:p>
          <a:p>
            <a:r>
              <a:rPr lang="en-US" dirty="0"/>
              <a:t>College of Aviation, Science, and Technology</a:t>
            </a:r>
          </a:p>
          <a:p>
            <a:r>
              <a:rPr lang="en-US" dirty="0"/>
              <a:t>Lewis University</a:t>
            </a:r>
          </a:p>
        </p:txBody>
      </p:sp>
    </p:spTree>
    <p:extLst>
      <p:ext uri="{BB962C8B-B14F-4D97-AF65-F5344CB8AC3E}">
        <p14:creationId xmlns:p14="http://schemas.microsoft.com/office/powerpoint/2010/main" val="211285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DD3-AEB0-9BD9-A54F-C4CC4B68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-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5A48-9DA0-F752-B20D-60C1E5C4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Chandy, </a:t>
            </a:r>
            <a:r>
              <a:rPr lang="en-US" dirty="0" err="1"/>
              <a:t>Misra</a:t>
            </a:r>
            <a:r>
              <a:rPr lang="en-US" dirty="0"/>
              <a:t>, and Bryant (CMB) Algorithm</a:t>
            </a:r>
          </a:p>
          <a:p>
            <a:r>
              <a:rPr lang="en-US" dirty="0"/>
              <a:t>Blocks execution until it’s guaranteed that an ‘earlier’ message will not be received</a:t>
            </a:r>
          </a:p>
          <a:p>
            <a:r>
              <a:rPr lang="en-US" dirty="0"/>
              <a:t>Avoids deadlock via null messages and a lookahead value</a:t>
            </a:r>
          </a:p>
          <a:p>
            <a:r>
              <a:rPr lang="en-US" dirty="0"/>
              <a:t>Suffers from lookahead creep</a:t>
            </a:r>
          </a:p>
        </p:txBody>
      </p:sp>
    </p:spTree>
    <p:extLst>
      <p:ext uri="{BB962C8B-B14F-4D97-AF65-F5344CB8AC3E}">
        <p14:creationId xmlns:p14="http://schemas.microsoft.com/office/powerpoint/2010/main" val="182859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EF7D-678E-4765-9C3B-6F1A0896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Lookahead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05388A-D5EB-83E1-08EE-CF67539C0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98" y="1793329"/>
            <a:ext cx="10815994" cy="4381394"/>
          </a:xfrm>
        </p:spPr>
      </p:pic>
    </p:spTree>
    <p:extLst>
      <p:ext uri="{BB962C8B-B14F-4D97-AF65-F5344CB8AC3E}">
        <p14:creationId xmlns:p14="http://schemas.microsoft.com/office/powerpoint/2010/main" val="42444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08A9-8DEE-99B1-D441-A5449F6C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– Next 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F382-C4F3-5153-5F81-112F1718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Lag and YAWNS</a:t>
            </a:r>
          </a:p>
          <a:p>
            <a:r>
              <a:rPr lang="en-US" dirty="0"/>
              <a:t>Synchronous</a:t>
            </a:r>
          </a:p>
          <a:p>
            <a:pPr lvl="1"/>
            <a:r>
              <a:rPr lang="en-US" dirty="0"/>
              <a:t>Processed via epochs</a:t>
            </a:r>
          </a:p>
          <a:p>
            <a:pPr lvl="1"/>
            <a:r>
              <a:rPr lang="en-US" dirty="0"/>
              <a:t>Find safe event</a:t>
            </a:r>
          </a:p>
          <a:p>
            <a:pPr lvl="1"/>
            <a:r>
              <a:rPr lang="en-US" dirty="0"/>
              <a:t>Process safe event and generate new events</a:t>
            </a:r>
          </a:p>
          <a:p>
            <a:pPr lvl="1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2178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DBF8-666C-2495-0DA2-C9437D8B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– Time Warp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598-1C96-6F67-DB5D-A8E0CFF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en-US" dirty="0"/>
              <a:t>Local Control</a:t>
            </a:r>
          </a:p>
          <a:p>
            <a:pPr lvl="1"/>
            <a:r>
              <a:rPr lang="en-US" dirty="0"/>
              <a:t>Rollback state variables and sent messages</a:t>
            </a:r>
          </a:p>
          <a:p>
            <a:pPr lvl="1"/>
            <a:r>
              <a:rPr lang="en-US" dirty="0"/>
              <a:t>Copy state saving</a:t>
            </a:r>
          </a:p>
          <a:p>
            <a:pPr lvl="1"/>
            <a:r>
              <a:rPr lang="en-US" dirty="0"/>
              <a:t>Incremental state saving</a:t>
            </a:r>
          </a:p>
          <a:p>
            <a:pPr lvl="1"/>
            <a:r>
              <a:rPr lang="en-US" dirty="0"/>
              <a:t>Reverse computation</a:t>
            </a:r>
          </a:p>
          <a:p>
            <a:pPr lvl="1"/>
            <a:r>
              <a:rPr lang="en-US" dirty="0"/>
              <a:t>Anti-messages</a:t>
            </a:r>
          </a:p>
          <a:p>
            <a:r>
              <a:rPr lang="en-US" dirty="0"/>
              <a:t>Global Control</a:t>
            </a:r>
          </a:p>
          <a:p>
            <a:pPr lvl="1"/>
            <a:r>
              <a:rPr lang="en-US" dirty="0"/>
              <a:t>Global virtual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4A08D-16A2-C0B3-5F49-B95CDCF7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341" y="2599094"/>
            <a:ext cx="5105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9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FA43-16D4-D934-60E3-309328B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Minor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95C8-5C82-01BC-2B57-7FC87FDF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</a:t>
            </a:r>
            <a:r>
              <a:rPr lang="en-US" dirty="0" err="1"/>
              <a:t>Verilator</a:t>
            </a:r>
            <a:r>
              <a:rPr lang="en-US" dirty="0"/>
              <a:t> abstraction is sufficiently succinct with well-defined model</a:t>
            </a:r>
          </a:p>
          <a:p>
            <a:r>
              <a:rPr lang="en-US" dirty="0"/>
              <a:t>Verify that timing based model uses largest possible time step</a:t>
            </a:r>
          </a:p>
        </p:txBody>
      </p:sp>
    </p:spTree>
    <p:extLst>
      <p:ext uri="{BB962C8B-B14F-4D97-AF65-F5344CB8AC3E}">
        <p14:creationId xmlns:p14="http://schemas.microsoft.com/office/powerpoint/2010/main" val="34314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556-7B22-B8C0-E5CB-E828BA72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Major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443D-823A-703E-5F04-EF0E2E1E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conservative method with well defined lookahead – Occam’s Razor</a:t>
            </a:r>
          </a:p>
          <a:p>
            <a:r>
              <a:rPr lang="en-US" dirty="0"/>
              <a:t>Take advantage of parallel CPU architecture (extremely fast) at the task level</a:t>
            </a:r>
          </a:p>
          <a:p>
            <a:r>
              <a:rPr lang="en-US" dirty="0"/>
              <a:t>If the simulation is massively parallel at the task level (many matrix ops per state transition) use OpenCL to offload to external GPU(s)</a:t>
            </a:r>
          </a:p>
        </p:txBody>
      </p:sp>
    </p:spTree>
    <p:extLst>
      <p:ext uri="{BB962C8B-B14F-4D97-AF65-F5344CB8AC3E}">
        <p14:creationId xmlns:p14="http://schemas.microsoft.com/office/powerpoint/2010/main" val="124594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8C6A-8C1F-2D09-42C0-35358EEA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4421-85D2-F4D7-60EC-6EB4D033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PDES on supercomputers</a:t>
            </a:r>
          </a:p>
          <a:p>
            <a:pPr lvl="1"/>
            <a:r>
              <a:rPr lang="en-US" dirty="0"/>
              <a:t>Interesting but still waiting on more advanced parallelization algos</a:t>
            </a:r>
          </a:p>
          <a:p>
            <a:r>
              <a:rPr lang="en-US" dirty="0"/>
              <a:t>Modular verification via chip manufacturers</a:t>
            </a:r>
          </a:p>
          <a:p>
            <a:r>
              <a:rPr lang="en-US" dirty="0"/>
              <a:t>Interoperable models</a:t>
            </a:r>
          </a:p>
        </p:txBody>
      </p:sp>
    </p:spTree>
    <p:extLst>
      <p:ext uri="{BB962C8B-B14F-4D97-AF65-F5344CB8AC3E}">
        <p14:creationId xmlns:p14="http://schemas.microsoft.com/office/powerpoint/2010/main" val="139167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E769-7CD8-F3D4-CEAB-0ADFE03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1F319D-4B80-9A79-90EE-C45C1D35D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45FF23-AF61-A534-C448-D9D1EFBE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3689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Y. Moy, E.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Ledinot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H.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Delseny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V.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Wiels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and B.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Monate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"Testing or Formal Verification: DO-178C Alternatives and Industrial Experience," in IEEE Software, vol. 30, no. 03, pp. 50-57, 2013.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doi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10.1109/MS.2013.43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R. Fujimoto, "Parallel and Distributed Simulation", Proceedings of the 2015 Winter Simulation Conference, L. Yilmaz, W. K. V. Chan, I. Moon, T. M. K. Roeder, C.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Macal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and M. D. Rossetti, eds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Arial Unicode MS" panose="020B0604020202020204" pitchFamily="34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R. C. Armstrong, R. J.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Punnoose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M. H. Wong, J. R. Mayo, ``Survey of Existing Tools for Formal Verification'', in Sandia Report, 2014.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Arial Unicode MS" panose="020B0604020202020204" pitchFamily="34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Monmasson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M. Cirstea, ``FPGA Design Methodology for Industrial 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Systems – a Review’’,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Arial Unicode MS" panose="020B0604020202020204" pitchFamily="34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V.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C. Pilato, J. Choi,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B.Fort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A. Canis, et al., ``A Survey and Evaluation of FPGA High-Level Synthesis Tools'' in IEEE Transactions on Computer-Aided Design of Integrated Circuits and Systems, vol. 35, no. 10, pp. 1591-1604, Oct. 2016,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doi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10.1109/TCAD.2015.2513673.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FBB-1F03-4941-6A98-DA903A7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59DB-B65B-1F64-21B3-C4B599BA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3207" cy="4351338"/>
          </a:xfrm>
        </p:spPr>
        <p:txBody>
          <a:bodyPr/>
          <a:lstStyle/>
          <a:p>
            <a:r>
              <a:rPr lang="en-US" dirty="0"/>
              <a:t>Industry has moved to System-on-Chip SoC as the standard</a:t>
            </a:r>
          </a:p>
          <a:p>
            <a:pPr lvl="1"/>
            <a:r>
              <a:rPr lang="en-US" dirty="0"/>
              <a:t>Apple “M” Chipset</a:t>
            </a:r>
          </a:p>
          <a:p>
            <a:pPr lvl="1"/>
            <a:r>
              <a:rPr lang="en-US" dirty="0"/>
              <a:t>Google Tensor</a:t>
            </a:r>
          </a:p>
          <a:p>
            <a:r>
              <a:rPr lang="en-US" dirty="0"/>
              <a:t>Increases in speed and efficiency</a:t>
            </a:r>
          </a:p>
          <a:p>
            <a:r>
              <a:rPr lang="en-US" dirty="0"/>
              <a:t>Important for the development of custom silicon</a:t>
            </a:r>
          </a:p>
          <a:p>
            <a:pPr lvl="1"/>
            <a:endParaRPr lang="en-US" dirty="0"/>
          </a:p>
        </p:txBody>
      </p:sp>
      <p:pic>
        <p:nvPicPr>
          <p:cNvPr id="2050" name="Picture 2" descr="A graphic details key benefits of the 8-core CPU in M1.">
            <a:extLst>
              <a:ext uri="{FF2B5EF4-FFF2-40B4-BE49-F238E27FC236}">
                <a16:creationId xmlns:a16="http://schemas.microsoft.com/office/drawing/2014/main" id="{4194EB1C-72F6-07DD-2606-E97D0357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9" y="1259364"/>
            <a:ext cx="4792717" cy="269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1535C-8213-53CD-872C-F0D18894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9" y="3954019"/>
            <a:ext cx="4792717" cy="26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192-7099-68CF-2DC8-BAB6AA46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D196-DE0A-CDDC-EB3E-A7AA4EDF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6766" cy="4351338"/>
          </a:xfrm>
        </p:spPr>
        <p:txBody>
          <a:bodyPr/>
          <a:lstStyle/>
          <a:p>
            <a:r>
              <a:rPr lang="en-US" dirty="0"/>
              <a:t>Developing a cost effective and quality solution for SoC verification</a:t>
            </a:r>
          </a:p>
          <a:p>
            <a:r>
              <a:rPr lang="en-US" dirty="0"/>
              <a:t>Solve potential Parallel Discrete-event Simulator bottleneck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E7DF4-AA03-B34A-EE99-B878A962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51" y="1203428"/>
            <a:ext cx="5751786" cy="48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B3A-ABC0-D237-33BD-0F16E47A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5A1-96C5-C92E-D2C1-CDE53CCB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79731" cy="4351338"/>
          </a:xfrm>
        </p:spPr>
        <p:txBody>
          <a:bodyPr/>
          <a:lstStyle/>
          <a:p>
            <a:r>
              <a:rPr lang="en-US" dirty="0"/>
              <a:t>Software design, model specification, and model compilation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9ECC-5A59-F10F-ADC9-C294BA30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4" y="1582352"/>
            <a:ext cx="5751786" cy="483788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AF5785E-7AEA-5E0B-AB53-47C97840378A}"/>
              </a:ext>
            </a:extLst>
          </p:cNvPr>
          <p:cNvSpPr/>
          <p:nvPr/>
        </p:nvSpPr>
        <p:spPr>
          <a:xfrm>
            <a:off x="5602014" y="1912883"/>
            <a:ext cx="3195146" cy="1135117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9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B3A-ABC0-D237-33BD-0F16E47A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5A1-96C5-C92E-D2C1-CDE53CCB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79731" cy="4351338"/>
          </a:xfrm>
        </p:spPr>
        <p:txBody>
          <a:bodyPr/>
          <a:lstStyle/>
          <a:p>
            <a:r>
              <a:rPr lang="en-US" dirty="0"/>
              <a:t>FPGA Cell</a:t>
            </a:r>
          </a:p>
          <a:p>
            <a:r>
              <a:rPr lang="en-US" dirty="0"/>
              <a:t>Synthesizer &amp; Static Timing Analyzer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9ECC-5A59-F10F-ADC9-C294BA30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4" y="1582352"/>
            <a:ext cx="5751786" cy="483788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AF5785E-7AEA-5E0B-AB53-47C97840378A}"/>
              </a:ext>
            </a:extLst>
          </p:cNvPr>
          <p:cNvSpPr/>
          <p:nvPr/>
        </p:nvSpPr>
        <p:spPr>
          <a:xfrm>
            <a:off x="5602014" y="2701160"/>
            <a:ext cx="3289738" cy="1040524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02BA5-5919-69D3-8574-F2D99812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30" y="3152775"/>
            <a:ext cx="5207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B3A-ABC0-D237-33BD-0F16E47A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5A1-96C5-C92E-D2C1-CDE53CCB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79731" cy="4351338"/>
          </a:xfrm>
        </p:spPr>
        <p:txBody>
          <a:bodyPr/>
          <a:lstStyle/>
          <a:p>
            <a:r>
              <a:rPr lang="en-US" dirty="0"/>
              <a:t>Timing Base Model Generator</a:t>
            </a:r>
          </a:p>
          <a:p>
            <a:r>
              <a:rPr lang="en-US" dirty="0"/>
              <a:t>Summarizer</a:t>
            </a:r>
          </a:p>
          <a:p>
            <a:r>
              <a:rPr lang="en-US" dirty="0"/>
              <a:t>Key input into PDES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9ECC-5A59-F10F-ADC9-C294BA30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4" y="1582352"/>
            <a:ext cx="5751786" cy="483788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AF5785E-7AEA-5E0B-AB53-47C97840378A}"/>
              </a:ext>
            </a:extLst>
          </p:cNvPr>
          <p:cNvSpPr/>
          <p:nvPr/>
        </p:nvSpPr>
        <p:spPr>
          <a:xfrm>
            <a:off x="8477907" y="2102069"/>
            <a:ext cx="2000907" cy="1240221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B3A-ABC0-D237-33BD-0F16E47A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5A1-96C5-C92E-D2C1-CDE53CCB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79731" cy="4351338"/>
          </a:xfrm>
        </p:spPr>
        <p:txBody>
          <a:bodyPr/>
          <a:lstStyle/>
          <a:p>
            <a:r>
              <a:rPr lang="en-US" dirty="0"/>
              <a:t>Testbench</a:t>
            </a:r>
          </a:p>
          <a:p>
            <a:r>
              <a:rPr lang="en-US" dirty="0"/>
              <a:t>PDES Kernel (Key Component)</a:t>
            </a:r>
          </a:p>
          <a:p>
            <a:r>
              <a:rPr lang="en-US" dirty="0"/>
              <a:t>OpenCL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9ECC-5A59-F10F-ADC9-C294BA30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4" y="1582352"/>
            <a:ext cx="5751786" cy="483788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AF5785E-7AEA-5E0B-AB53-47C97840378A}"/>
              </a:ext>
            </a:extLst>
          </p:cNvPr>
          <p:cNvSpPr/>
          <p:nvPr/>
        </p:nvSpPr>
        <p:spPr>
          <a:xfrm>
            <a:off x="6190593" y="3195145"/>
            <a:ext cx="4508938" cy="2364827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0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B3A-ABC0-D237-33BD-0F16E47A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5A1-96C5-C92E-D2C1-CDE53CCB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79731" cy="4351338"/>
          </a:xfrm>
        </p:spPr>
        <p:txBody>
          <a:bodyPr/>
          <a:lstStyle/>
          <a:p>
            <a:r>
              <a:rPr lang="en-US" dirty="0"/>
              <a:t>Embedded computing modules</a:t>
            </a:r>
          </a:p>
          <a:p>
            <a:r>
              <a:rPr lang="en-US" dirty="0"/>
              <a:t>Actual parallelization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9ECC-5A59-F10F-ADC9-C294BA30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4" y="1582352"/>
            <a:ext cx="5751786" cy="483788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AF5785E-7AEA-5E0B-AB53-47C97840378A}"/>
              </a:ext>
            </a:extLst>
          </p:cNvPr>
          <p:cNvSpPr/>
          <p:nvPr/>
        </p:nvSpPr>
        <p:spPr>
          <a:xfrm>
            <a:off x="7031420" y="5275648"/>
            <a:ext cx="4487917" cy="974944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5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6AAD-EF92-A689-7859-D33FA11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59F-3F32-AA28-1631-E5970B8D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PDES</a:t>
            </a:r>
          </a:p>
          <a:p>
            <a:pPr lvl="1"/>
            <a:r>
              <a:rPr lang="en-US" dirty="0"/>
              <a:t>“In a discrete event simulation changes to simulation state occur </a:t>
            </a:r>
            <a:r>
              <a:rPr lang="en-US" i="1" dirty="0"/>
              <a:t>only </a:t>
            </a:r>
            <a:r>
              <a:rPr lang="en-US" dirty="0"/>
              <a:t>through event computations.”</a:t>
            </a:r>
          </a:p>
          <a:p>
            <a:pPr lvl="1"/>
            <a:r>
              <a:rPr lang="en-US" dirty="0"/>
              <a:t>Made up of sequential simulators called a </a:t>
            </a:r>
            <a:r>
              <a:rPr lang="en-US"/>
              <a:t>Logical Processes </a:t>
            </a:r>
            <a:r>
              <a:rPr lang="en-US" dirty="0"/>
              <a:t>(LP)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592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Cost Effective Deployment of Hardware Accelerators Across Logic Simulator Modules</vt:lpstr>
      <vt:lpstr>Introduction</vt:lpstr>
      <vt:lpstr>The Problem</vt:lpstr>
      <vt:lpstr>Module Breakdown</vt:lpstr>
      <vt:lpstr>Module Breakdown</vt:lpstr>
      <vt:lpstr>Module Breakdown</vt:lpstr>
      <vt:lpstr>Module Breakdown</vt:lpstr>
      <vt:lpstr>Module Breakdown</vt:lpstr>
      <vt:lpstr>Previous Work</vt:lpstr>
      <vt:lpstr>Previous Work - Synchronization</vt:lpstr>
      <vt:lpstr>Lookahead</vt:lpstr>
      <vt:lpstr>Previous Work – Next Gen</vt:lpstr>
      <vt:lpstr>Previous Work – Time Warp</vt:lpstr>
      <vt:lpstr>Solution – Minor Improvements</vt:lpstr>
      <vt:lpstr>Solution – Major Improvements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Effective Deployment of Hardware Accelerators Across Logic Simulator Modules</dc:title>
  <dc:creator>Taten Knight</dc:creator>
  <cp:lastModifiedBy>Taten Knight</cp:lastModifiedBy>
  <cp:revision>8</cp:revision>
  <dcterms:created xsi:type="dcterms:W3CDTF">2022-08-26T14:49:15Z</dcterms:created>
  <dcterms:modified xsi:type="dcterms:W3CDTF">2022-08-26T20:17:48Z</dcterms:modified>
</cp:coreProperties>
</file>