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489" r:id="rId37"/>
    <p:sldId id="490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4" d="100"/>
          <a:sy n="64" d="100"/>
        </p:scale>
        <p:origin x="15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50492" y="332231"/>
            <a:ext cx="5875782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9040" y="461899"/>
            <a:ext cx="518591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5C8CD-549C-4507-8EC0-EFC148616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69709"/>
            <a:ext cx="2137756" cy="70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6114" y="461899"/>
            <a:ext cx="52717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379" y="1555749"/>
            <a:ext cx="8397240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9018" y="6445817"/>
            <a:ext cx="374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jp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jpg"/><Relationship Id="rId4" Type="http://schemas.openxmlformats.org/officeDocument/2006/relationships/image" Target="../media/image8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jpg"/><Relationship Id="rId5" Type="http://schemas.openxmlformats.org/officeDocument/2006/relationships/image" Target="../media/image105.jpg"/><Relationship Id="rId10" Type="http://schemas.openxmlformats.org/officeDocument/2006/relationships/image" Target="../media/image110.jpg"/><Relationship Id="rId4" Type="http://schemas.openxmlformats.org/officeDocument/2006/relationships/image" Target="../media/image104.jp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5.jpg"/><Relationship Id="rId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26.png"/><Relationship Id="rId7" Type="http://schemas.openxmlformats.org/officeDocument/2006/relationships/image" Target="../media/image120.jp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.png"/><Relationship Id="rId5" Type="http://schemas.openxmlformats.org/officeDocument/2006/relationships/image" Target="../media/image118.jp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4.jpg"/><Relationship Id="rId4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9.jp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2.png"/><Relationship Id="rId17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1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9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1075944"/>
            <a:ext cx="2282190" cy="1501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7567" y="1075944"/>
            <a:ext cx="1094994" cy="1501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7879" y="1075944"/>
            <a:ext cx="6614922" cy="1501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0422" y="1235455"/>
            <a:ext cx="7368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Semi-Supervised</a:t>
            </a:r>
            <a:r>
              <a:rPr sz="5400" spc="-90" dirty="0"/>
              <a:t> </a:t>
            </a:r>
            <a:r>
              <a:rPr sz="5400" dirty="0"/>
              <a:t>Learning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631694" y="3226435"/>
            <a:ext cx="3950970" cy="15138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latin typeface="Arial"/>
                <a:cs typeface="Arial"/>
              </a:rPr>
              <a:t>Dr. Sam Abuomar</a:t>
            </a:r>
            <a:endParaRPr sz="20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b="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800" b="1" spc="-5" dirty="0">
                <a:latin typeface="Arial"/>
                <a:cs typeface="Arial"/>
              </a:rPr>
              <a:t>Dept. of Engineering, Computing, and Mathematical Sciences</a:t>
            </a:r>
            <a:endParaRPr sz="1800" b="1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DD7D4-0FD0-431A-B5D4-DC8E195D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782056"/>
            <a:ext cx="2514600" cy="89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827" y="332231"/>
            <a:ext cx="2785110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346" y="461899"/>
            <a:ext cx="2085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13705" y="2299952"/>
            <a:ext cx="7890829" cy="2258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1779" y="332231"/>
            <a:ext cx="1585721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1315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2003" y="332231"/>
            <a:ext cx="2521457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298" y="461899"/>
            <a:ext cx="2853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Self-training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1362455"/>
            <a:ext cx="8543544" cy="3361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68" y="5010150"/>
            <a:ext cx="8133987" cy="155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332231"/>
            <a:ext cx="1585721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2804" y="332231"/>
            <a:ext cx="896873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3492" y="332231"/>
            <a:ext cx="4618482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7404" y="461899"/>
            <a:ext cx="4951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C00000"/>
                </a:solidFill>
                <a:latin typeface="Calibri"/>
                <a:cs typeface="Calibri"/>
              </a:rPr>
              <a:t>Self-training</a:t>
            </a:r>
            <a:r>
              <a:rPr sz="4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971" y="2628900"/>
            <a:ext cx="7143385" cy="2886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1759457"/>
            <a:ext cx="2174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Propagating</a:t>
            </a:r>
            <a:r>
              <a:rPr sz="2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1-NN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This image shows four scatter plots. The title of the image is: Propagating one nearest neighbor: now it works. &#10;1. (a) Iteration 1&#10;2. (b) Iteration 25&#10;3. (c) Iteration 74&#10;4. (d) Final labeling of all instances"/>
          <p:cNvSpPr/>
          <p:nvPr/>
        </p:nvSpPr>
        <p:spPr>
          <a:xfrm>
            <a:off x="461777" y="300221"/>
            <a:ext cx="8334750" cy="637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This image shows four scatter plots. The title of the image is: Propagating one nearest neighbor: now it doesn't: But with a single outlier. Each scatter plot shows data points in two clusters, with a single data point between the clusters. That single data point is the outlier."/>
          <p:cNvSpPr/>
          <p:nvPr/>
        </p:nvSpPr>
        <p:spPr>
          <a:xfrm>
            <a:off x="162299" y="299482"/>
            <a:ext cx="7972054" cy="635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05961" y="16009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5" y="124050"/>
                </a:lnTo>
                <a:lnTo>
                  <a:pt x="46820" y="94375"/>
                </a:lnTo>
                <a:lnTo>
                  <a:pt x="80652" y="67785"/>
                </a:lnTo>
                <a:lnTo>
                  <a:pt x="121982" y="44821"/>
                </a:lnTo>
                <a:lnTo>
                  <a:pt x="169841" y="26020"/>
                </a:lnTo>
                <a:lnTo>
                  <a:pt x="223259" y="11924"/>
                </a:lnTo>
                <a:lnTo>
                  <a:pt x="281268" y="3070"/>
                </a:lnTo>
                <a:lnTo>
                  <a:pt x="342900" y="0"/>
                </a:lnTo>
                <a:lnTo>
                  <a:pt x="404531" y="3070"/>
                </a:lnTo>
                <a:lnTo>
                  <a:pt x="462540" y="11924"/>
                </a:lnTo>
                <a:lnTo>
                  <a:pt x="515958" y="26020"/>
                </a:lnTo>
                <a:lnTo>
                  <a:pt x="563817" y="44821"/>
                </a:lnTo>
                <a:lnTo>
                  <a:pt x="605147" y="67785"/>
                </a:lnTo>
                <a:lnTo>
                  <a:pt x="638979" y="94375"/>
                </a:lnTo>
                <a:lnTo>
                  <a:pt x="664344" y="124050"/>
                </a:lnTo>
                <a:lnTo>
                  <a:pt x="685800" y="190500"/>
                </a:lnTo>
                <a:lnTo>
                  <a:pt x="680274" y="224728"/>
                </a:lnTo>
                <a:lnTo>
                  <a:pt x="638979" y="286624"/>
                </a:lnTo>
                <a:lnTo>
                  <a:pt x="605147" y="313214"/>
                </a:lnTo>
                <a:lnTo>
                  <a:pt x="563817" y="336178"/>
                </a:lnTo>
                <a:lnTo>
                  <a:pt x="515958" y="354979"/>
                </a:lnTo>
                <a:lnTo>
                  <a:pt x="462540" y="369075"/>
                </a:lnTo>
                <a:lnTo>
                  <a:pt x="404531" y="377929"/>
                </a:lnTo>
                <a:lnTo>
                  <a:pt x="342900" y="381000"/>
                </a:lnTo>
                <a:lnTo>
                  <a:pt x="281268" y="377929"/>
                </a:lnTo>
                <a:lnTo>
                  <a:pt x="223259" y="369075"/>
                </a:lnTo>
                <a:lnTo>
                  <a:pt x="169841" y="354979"/>
                </a:lnTo>
                <a:lnTo>
                  <a:pt x="121982" y="336178"/>
                </a:lnTo>
                <a:lnTo>
                  <a:pt x="80652" y="313214"/>
                </a:lnTo>
                <a:lnTo>
                  <a:pt x="46820" y="286624"/>
                </a:lnTo>
                <a:lnTo>
                  <a:pt x="21455" y="256949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88" y="332231"/>
            <a:ext cx="837666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145" y="461899"/>
            <a:ext cx="768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 </a:t>
            </a:r>
            <a:r>
              <a:rPr spc="-5" dirty="0"/>
              <a:t>Models </a:t>
            </a:r>
            <a:r>
              <a:rPr spc="-30" dirty="0"/>
              <a:t>for </a:t>
            </a:r>
            <a:r>
              <a:rPr dirty="0"/>
              <a:t>Labeled</a:t>
            </a:r>
            <a:r>
              <a:rPr spc="20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1438655"/>
            <a:ext cx="8610600" cy="473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88" y="332231"/>
            <a:ext cx="837666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145" y="461899"/>
            <a:ext cx="768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 </a:t>
            </a:r>
            <a:r>
              <a:rPr spc="-5" dirty="0"/>
              <a:t>Models </a:t>
            </a:r>
            <a:r>
              <a:rPr spc="-30" dirty="0"/>
              <a:t>for </a:t>
            </a:r>
            <a:r>
              <a:rPr dirty="0"/>
              <a:t>Labeled</a:t>
            </a:r>
            <a:r>
              <a:rPr spc="20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91312" y="1995337"/>
            <a:ext cx="6257924" cy="2533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1228" y="4066413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30" dirty="0">
                <a:latin typeface="Arial"/>
                <a:cs typeface="Arial"/>
              </a:rPr>
              <a:t>&gt;</a:t>
            </a:r>
            <a:r>
              <a:rPr sz="2700" spc="-794" baseline="-27777" dirty="0">
                <a:latin typeface="Arial"/>
                <a:cs typeface="Arial"/>
              </a:rPr>
              <a:t>&lt;</a:t>
            </a:r>
            <a:r>
              <a:rPr sz="2700" spc="-112" baseline="-27777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428" y="1855673"/>
            <a:ext cx="2235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Estimate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parameters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 labeled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8028" y="3974083"/>
            <a:ext cx="2526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Decision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for any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test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point not in the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labeled  dataset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88" y="332231"/>
            <a:ext cx="837666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145" y="461899"/>
            <a:ext cx="768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 </a:t>
            </a:r>
            <a:r>
              <a:rPr spc="-5" dirty="0"/>
              <a:t>Models </a:t>
            </a:r>
            <a:r>
              <a:rPr spc="-30" dirty="0"/>
              <a:t>for </a:t>
            </a:r>
            <a:r>
              <a:rPr dirty="0"/>
              <a:t>Labeled</a:t>
            </a:r>
            <a:r>
              <a:rPr spc="20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 descr="This image is an example of a scatter plot with circular lines connecting data points. There are two groups of circular lines."/>
          <p:cNvSpPr/>
          <p:nvPr/>
        </p:nvSpPr>
        <p:spPr>
          <a:xfrm>
            <a:off x="2422263" y="2022021"/>
            <a:ext cx="5107979" cy="4531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55" y="1353311"/>
            <a:ext cx="6067044" cy="47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544" y="332231"/>
            <a:ext cx="732967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680" y="461899"/>
            <a:ext cx="66300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 </a:t>
            </a:r>
            <a:r>
              <a:rPr spc="-5" dirty="0"/>
              <a:t>Models </a:t>
            </a:r>
            <a:r>
              <a:rPr spc="-30" dirty="0"/>
              <a:t>for </a:t>
            </a:r>
            <a:r>
              <a:rPr spc="-5" dirty="0"/>
              <a:t>SSL</a:t>
            </a:r>
            <a:r>
              <a:rPr spc="-35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 descr="This image is an example of a scatter plot with two clusters of data points."/>
          <p:cNvSpPr/>
          <p:nvPr/>
        </p:nvSpPr>
        <p:spPr>
          <a:xfrm>
            <a:off x="2362200" y="1905000"/>
            <a:ext cx="4572603" cy="458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447800"/>
            <a:ext cx="2924555" cy="486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344" y="332231"/>
            <a:ext cx="443407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861" y="461899"/>
            <a:ext cx="3734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</a:t>
            </a:r>
            <a:r>
              <a:rPr spc="-7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 descr="This image is an example of a scatter plot with two clusters of data points. Each cluster connects the data points with circular lines, or rings. Each has a large ring and rings inside that get consecutively smaller."/>
          <p:cNvSpPr/>
          <p:nvPr/>
        </p:nvSpPr>
        <p:spPr>
          <a:xfrm>
            <a:off x="2442030" y="1828800"/>
            <a:ext cx="4636789" cy="4721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399032"/>
            <a:ext cx="8534400" cy="409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5124" y="4149037"/>
            <a:ext cx="3637491" cy="305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8235" y="332231"/>
            <a:ext cx="540029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2373" y="461899"/>
            <a:ext cx="4700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Supervised</a:t>
            </a:r>
            <a:r>
              <a:rPr spc="-85" dirty="0"/>
              <a:t> </a:t>
            </a:r>
            <a:r>
              <a:rPr dirty="0"/>
              <a:t>Learning</a:t>
            </a:r>
          </a:p>
        </p:txBody>
      </p:sp>
      <p:sp>
        <p:nvSpPr>
          <p:cNvPr id="5" name="object 5"/>
          <p:cNvSpPr/>
          <p:nvPr/>
        </p:nvSpPr>
        <p:spPr>
          <a:xfrm>
            <a:off x="3206495" y="5119115"/>
            <a:ext cx="2438400" cy="586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6307" y="5105400"/>
            <a:ext cx="2400300" cy="601980"/>
          </a:xfrm>
          <a:custGeom>
            <a:avLst/>
            <a:gdLst/>
            <a:ahLst/>
            <a:cxnLst/>
            <a:rect l="l" t="t" r="r" b="b"/>
            <a:pathLst>
              <a:path w="2400300" h="601979">
                <a:moveTo>
                  <a:pt x="0" y="17018"/>
                </a:moveTo>
                <a:lnTo>
                  <a:pt x="0" y="7619"/>
                </a:lnTo>
                <a:lnTo>
                  <a:pt x="7619" y="0"/>
                </a:lnTo>
                <a:lnTo>
                  <a:pt x="17018" y="0"/>
                </a:lnTo>
                <a:lnTo>
                  <a:pt x="2383282" y="0"/>
                </a:lnTo>
                <a:lnTo>
                  <a:pt x="2392680" y="0"/>
                </a:lnTo>
                <a:lnTo>
                  <a:pt x="2400300" y="7619"/>
                </a:lnTo>
                <a:lnTo>
                  <a:pt x="2400300" y="17018"/>
                </a:lnTo>
                <a:lnTo>
                  <a:pt x="2400300" y="584949"/>
                </a:lnTo>
                <a:lnTo>
                  <a:pt x="2400300" y="594360"/>
                </a:lnTo>
                <a:lnTo>
                  <a:pt x="2392680" y="601980"/>
                </a:lnTo>
                <a:lnTo>
                  <a:pt x="2383282" y="601980"/>
                </a:lnTo>
                <a:lnTo>
                  <a:pt x="17018" y="601980"/>
                </a:lnTo>
                <a:lnTo>
                  <a:pt x="7619" y="601980"/>
                </a:lnTo>
                <a:lnTo>
                  <a:pt x="0" y="594360"/>
                </a:lnTo>
                <a:lnTo>
                  <a:pt x="0" y="584949"/>
                </a:lnTo>
                <a:lnTo>
                  <a:pt x="0" y="17018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2323" y="518007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95250"/>
                </a:moveTo>
                <a:lnTo>
                  <a:pt x="400050" y="95250"/>
                </a:lnTo>
                <a:lnTo>
                  <a:pt x="400050" y="0"/>
                </a:lnTo>
                <a:lnTo>
                  <a:pt x="533400" y="190500"/>
                </a:lnTo>
                <a:lnTo>
                  <a:pt x="400050" y="381000"/>
                </a:lnTo>
                <a:lnTo>
                  <a:pt x="400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2723" y="518007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95250"/>
                </a:moveTo>
                <a:lnTo>
                  <a:pt x="400050" y="95250"/>
                </a:lnTo>
                <a:lnTo>
                  <a:pt x="400050" y="0"/>
                </a:lnTo>
                <a:lnTo>
                  <a:pt x="533400" y="190500"/>
                </a:lnTo>
                <a:lnTo>
                  <a:pt x="400050" y="381000"/>
                </a:lnTo>
                <a:lnTo>
                  <a:pt x="400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3927" y="5238369"/>
            <a:ext cx="2385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Learning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algorithm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848" y="5271515"/>
            <a:ext cx="1684020" cy="213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4918" y="5309715"/>
            <a:ext cx="1828784" cy="176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435" y="5713729"/>
            <a:ext cx="1608558" cy="29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0229" y="5681071"/>
            <a:ext cx="251097" cy="304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346" y="6107429"/>
            <a:ext cx="1035050" cy="370840"/>
          </a:xfrm>
          <a:prstGeom prst="rect">
            <a:avLst/>
          </a:prstGeom>
          <a:ln w="19812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solidFill>
                  <a:srgbClr val="C00000"/>
                </a:solidFill>
                <a:latin typeface="Comic Sans MS"/>
                <a:cs typeface="Comic Sans MS"/>
              </a:rPr>
              <a:t>Labeled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844" y="2382138"/>
            <a:ext cx="655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Comic Sans MS"/>
                <a:cs typeface="Comic Sans MS"/>
              </a:rPr>
              <a:t>G</a:t>
            </a:r>
            <a:r>
              <a:rPr sz="2000" b="1" spc="5" dirty="0">
                <a:solidFill>
                  <a:srgbClr val="C0504D"/>
                </a:solidFill>
                <a:latin typeface="Comic Sans MS"/>
                <a:cs typeface="Comic Sans MS"/>
              </a:rPr>
              <a:t>o</a:t>
            </a:r>
            <a:r>
              <a:rPr sz="2000" b="1" dirty="0">
                <a:solidFill>
                  <a:srgbClr val="C0504D"/>
                </a:solidFill>
                <a:latin typeface="Comic Sans MS"/>
                <a:cs typeface="Comic Sans MS"/>
              </a:rPr>
              <a:t>al: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7464" y="2450619"/>
            <a:ext cx="5545832" cy="735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5355" y="1758520"/>
            <a:ext cx="206374" cy="178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3370" y="1769581"/>
            <a:ext cx="191310" cy="202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2128" y="1678686"/>
            <a:ext cx="1734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Feature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08803" y="1683257"/>
            <a:ext cx="148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Label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4518" y="3850640"/>
            <a:ext cx="77450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Optimal predictor (</a:t>
            </a:r>
            <a:r>
              <a:rPr lang="en-US" sz="2000" dirty="0">
                <a:latin typeface="Arial"/>
                <a:cs typeface="Arial"/>
              </a:rPr>
              <a:t>such as </a:t>
            </a:r>
            <a:r>
              <a:rPr sz="2000" dirty="0">
                <a:latin typeface="Arial"/>
                <a:cs typeface="Arial"/>
              </a:rPr>
              <a:t>Bayes Rule) depends on unknown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i="1" spc="7" baseline="-21367" dirty="0">
                <a:latin typeface="Arial"/>
                <a:cs typeface="Arial"/>
              </a:rPr>
              <a:t>XY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instead</a:t>
            </a: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learn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good prediction rule from training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762" y="1372361"/>
            <a:ext cx="7620000" cy="2133600"/>
          </a:xfrm>
          <a:custGeom>
            <a:avLst/>
            <a:gdLst/>
            <a:ahLst/>
            <a:cxnLst/>
            <a:rect l="l" t="t" r="r" b="b"/>
            <a:pathLst>
              <a:path w="7620000" h="2133600">
                <a:moveTo>
                  <a:pt x="0" y="355600"/>
                </a:moveTo>
                <a:lnTo>
                  <a:pt x="3246" y="307357"/>
                </a:lnTo>
                <a:lnTo>
                  <a:pt x="12702" y="261084"/>
                </a:lnTo>
                <a:lnTo>
                  <a:pt x="27944" y="217205"/>
                </a:lnTo>
                <a:lnTo>
                  <a:pt x="48550" y="176144"/>
                </a:lnTo>
                <a:lnTo>
                  <a:pt x="74094" y="138324"/>
                </a:lnTo>
                <a:lnTo>
                  <a:pt x="104154" y="104171"/>
                </a:lnTo>
                <a:lnTo>
                  <a:pt x="138305" y="74109"/>
                </a:lnTo>
                <a:lnTo>
                  <a:pt x="176125" y="48561"/>
                </a:lnTo>
                <a:lnTo>
                  <a:pt x="217189" y="27951"/>
                </a:lnTo>
                <a:lnTo>
                  <a:pt x="261074" y="12705"/>
                </a:lnTo>
                <a:lnTo>
                  <a:pt x="307356" y="3247"/>
                </a:lnTo>
                <a:lnTo>
                  <a:pt x="355612" y="0"/>
                </a:lnTo>
                <a:lnTo>
                  <a:pt x="7264400" y="0"/>
                </a:lnTo>
                <a:lnTo>
                  <a:pt x="7312642" y="3247"/>
                </a:lnTo>
                <a:lnTo>
                  <a:pt x="7358915" y="12705"/>
                </a:lnTo>
                <a:lnTo>
                  <a:pt x="7402794" y="27951"/>
                </a:lnTo>
                <a:lnTo>
                  <a:pt x="7443855" y="48561"/>
                </a:lnTo>
                <a:lnTo>
                  <a:pt x="7481675" y="74109"/>
                </a:lnTo>
                <a:lnTo>
                  <a:pt x="7515828" y="104171"/>
                </a:lnTo>
                <a:lnTo>
                  <a:pt x="7545890" y="138324"/>
                </a:lnTo>
                <a:lnTo>
                  <a:pt x="7571438" y="176144"/>
                </a:lnTo>
                <a:lnTo>
                  <a:pt x="7592048" y="217205"/>
                </a:lnTo>
                <a:lnTo>
                  <a:pt x="7607294" y="261084"/>
                </a:lnTo>
                <a:lnTo>
                  <a:pt x="7616752" y="307357"/>
                </a:lnTo>
                <a:lnTo>
                  <a:pt x="7620000" y="355600"/>
                </a:lnTo>
                <a:lnTo>
                  <a:pt x="7620000" y="1778000"/>
                </a:lnTo>
                <a:lnTo>
                  <a:pt x="7616752" y="1826242"/>
                </a:lnTo>
                <a:lnTo>
                  <a:pt x="7607294" y="1872515"/>
                </a:lnTo>
                <a:lnTo>
                  <a:pt x="7592048" y="1916394"/>
                </a:lnTo>
                <a:lnTo>
                  <a:pt x="7571438" y="1957455"/>
                </a:lnTo>
                <a:lnTo>
                  <a:pt x="7545890" y="1995275"/>
                </a:lnTo>
                <a:lnTo>
                  <a:pt x="7515828" y="2029428"/>
                </a:lnTo>
                <a:lnTo>
                  <a:pt x="7481675" y="2059490"/>
                </a:lnTo>
                <a:lnTo>
                  <a:pt x="7443855" y="2085038"/>
                </a:lnTo>
                <a:lnTo>
                  <a:pt x="7402794" y="2105648"/>
                </a:lnTo>
                <a:lnTo>
                  <a:pt x="7358915" y="2120894"/>
                </a:lnTo>
                <a:lnTo>
                  <a:pt x="7312642" y="2130352"/>
                </a:lnTo>
                <a:lnTo>
                  <a:pt x="7264400" y="2133600"/>
                </a:lnTo>
                <a:lnTo>
                  <a:pt x="355612" y="2133600"/>
                </a:lnTo>
                <a:lnTo>
                  <a:pt x="307356" y="2130352"/>
                </a:lnTo>
                <a:lnTo>
                  <a:pt x="261074" y="2120894"/>
                </a:lnTo>
                <a:lnTo>
                  <a:pt x="217189" y="2105648"/>
                </a:lnTo>
                <a:lnTo>
                  <a:pt x="176125" y="2085038"/>
                </a:lnTo>
                <a:lnTo>
                  <a:pt x="138305" y="2059490"/>
                </a:lnTo>
                <a:lnTo>
                  <a:pt x="104154" y="2029428"/>
                </a:lnTo>
                <a:lnTo>
                  <a:pt x="74094" y="1995275"/>
                </a:lnTo>
                <a:lnTo>
                  <a:pt x="48550" y="1957455"/>
                </a:lnTo>
                <a:lnTo>
                  <a:pt x="27944" y="1916394"/>
                </a:lnTo>
                <a:lnTo>
                  <a:pt x="12702" y="1872515"/>
                </a:lnTo>
                <a:lnTo>
                  <a:pt x="3246" y="1826242"/>
                </a:lnTo>
                <a:lnTo>
                  <a:pt x="0" y="1778000"/>
                </a:lnTo>
                <a:lnTo>
                  <a:pt x="0" y="355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84361" y="6445817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2511" y="0"/>
            <a:ext cx="4030217" cy="916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9752" y="409955"/>
            <a:ext cx="2477262" cy="1116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501" y="0"/>
            <a:ext cx="33953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9305" marR="5080" indent="-77724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Mixture </a:t>
            </a:r>
            <a:r>
              <a:rPr sz="4000" spc="-10" dirty="0"/>
              <a:t>Models  </a:t>
            </a:r>
            <a:r>
              <a:rPr sz="4000" spc="-5" dirty="0"/>
              <a:t>SL </a:t>
            </a:r>
            <a:r>
              <a:rPr sz="4000" spc="-10" dirty="0"/>
              <a:t>vs</a:t>
            </a:r>
            <a:r>
              <a:rPr sz="4000" spc="-20" dirty="0"/>
              <a:t> </a:t>
            </a:r>
            <a:r>
              <a:rPr sz="4000" spc="-10" dirty="0"/>
              <a:t>SSL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48055" y="1447800"/>
            <a:ext cx="7781544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There are two scatter plots in this image. The first has curved rings or curved lines connecting the data points. The second has circular lines connecting the data points."/>
          <p:cNvSpPr/>
          <p:nvPr/>
        </p:nvSpPr>
        <p:spPr>
          <a:xfrm>
            <a:off x="1168948" y="2412487"/>
            <a:ext cx="6803395" cy="3632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344" y="332231"/>
            <a:ext cx="443407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861" y="461899"/>
            <a:ext cx="3734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Mixture</a:t>
            </a:r>
            <a:r>
              <a:rPr spc="-7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147828" y="1510283"/>
            <a:ext cx="8919972" cy="245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653" y="4331571"/>
            <a:ext cx="7956186" cy="625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396" y="332231"/>
            <a:ext cx="664997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7533" y="461899"/>
            <a:ext cx="5949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Gaussian </a:t>
            </a:r>
            <a:r>
              <a:rPr spc="-10" dirty="0"/>
              <a:t>Mixture</a:t>
            </a:r>
            <a:r>
              <a:rPr spc="-8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752478" y="1885614"/>
            <a:ext cx="6315444" cy="1371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3895781"/>
            <a:ext cx="7400925" cy="1515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48" y="332231"/>
            <a:ext cx="8332470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461899"/>
            <a:ext cx="7632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 </a:t>
            </a:r>
            <a:r>
              <a:rPr spc="-25" dirty="0"/>
              <a:t>for </a:t>
            </a:r>
            <a:r>
              <a:rPr spc="-5" dirty="0"/>
              <a:t>Gaussian </a:t>
            </a:r>
            <a:r>
              <a:rPr spc="-15" dirty="0"/>
              <a:t>Mixture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447675" y="1886282"/>
            <a:ext cx="5772150" cy="1666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44" y="3886200"/>
            <a:ext cx="8438780" cy="146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990" y="5781390"/>
            <a:ext cx="6486176" cy="295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247" y="332231"/>
            <a:ext cx="596874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Assumption </a:t>
            </a:r>
            <a:r>
              <a:rPr spc="-25" dirty="0"/>
              <a:t>for</a:t>
            </a:r>
            <a:r>
              <a:rPr spc="-70" dirty="0"/>
              <a:t> </a:t>
            </a:r>
            <a:r>
              <a:rPr spc="-5" dirty="0"/>
              <a:t>GMMs</a:t>
            </a:r>
          </a:p>
        </p:txBody>
      </p:sp>
      <p:sp>
        <p:nvSpPr>
          <p:cNvPr id="4" name="object 4" descr="There are two scatter plot models in this image. The title of the first image is: wrong model, higher log likelihood. This model shows two clusters of data points connected by circular lines that are next to each other. The second models title is: correct model, lower log likelihood. The circular line clusters in this image are above and below each other."/>
          <p:cNvSpPr/>
          <p:nvPr/>
        </p:nvSpPr>
        <p:spPr>
          <a:xfrm>
            <a:off x="862195" y="2086699"/>
            <a:ext cx="7410083" cy="3028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247" y="332231"/>
            <a:ext cx="596874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Assumption </a:t>
            </a:r>
            <a:r>
              <a:rPr spc="-25" dirty="0"/>
              <a:t>for</a:t>
            </a:r>
            <a:r>
              <a:rPr spc="-70" dirty="0"/>
              <a:t> </a:t>
            </a:r>
            <a:r>
              <a:rPr spc="-5" dirty="0"/>
              <a:t>GMMs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" y="1752626"/>
            <a:ext cx="8220075" cy="97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818" y="3115408"/>
            <a:ext cx="7343775" cy="121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627" y="332231"/>
            <a:ext cx="6745985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8764" y="461899"/>
            <a:ext cx="6042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Related: </a:t>
            </a:r>
            <a:r>
              <a:rPr spc="-20" dirty="0"/>
              <a:t>Cluster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Label</a:t>
            </a:r>
          </a:p>
        </p:txBody>
      </p:sp>
      <p:sp>
        <p:nvSpPr>
          <p:cNvPr id="4" name="object 4"/>
          <p:cNvSpPr/>
          <p:nvPr/>
        </p:nvSpPr>
        <p:spPr>
          <a:xfrm>
            <a:off x="290683" y="2119013"/>
            <a:ext cx="7773416" cy="236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151" y="5015203"/>
            <a:ext cx="8676436" cy="94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009" y="875771"/>
            <a:ext cx="8754591" cy="313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285933"/>
            <a:ext cx="7162800" cy="31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60" y="4227266"/>
            <a:ext cx="8629283" cy="2630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Graph </a:t>
            </a:r>
            <a:r>
              <a:rPr dirty="0"/>
              <a:t>Based</a:t>
            </a:r>
            <a:r>
              <a:rPr spc="-5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 descr="This image is titled: Handwritten digits recognition with pixel-wise Euclidean distance. The image shows two versions of the number two that are &quot;not similar.&quot; And six version of the number two that are &quot;indirectly similar with stepping stones.&quot;"/>
          <p:cNvSpPr/>
          <p:nvPr/>
        </p:nvSpPr>
        <p:spPr>
          <a:xfrm>
            <a:off x="342528" y="2961916"/>
            <a:ext cx="8277952" cy="245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683257"/>
            <a:ext cx="6395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Assumption: </a:t>
            </a:r>
            <a:r>
              <a:rPr sz="2000" dirty="0">
                <a:latin typeface="Arial"/>
                <a:cs typeface="Arial"/>
              </a:rPr>
              <a:t>Similar unlabeled data have similar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labels.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223" y="332231"/>
            <a:ext cx="559231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6360" y="461899"/>
            <a:ext cx="4892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Graph</a:t>
            </a:r>
            <a:r>
              <a:rPr spc="-65" dirty="0"/>
              <a:t> </a:t>
            </a:r>
            <a:r>
              <a:rPr spc="-15" dirty="0"/>
              <a:t>Regularization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349502"/>
            <a:ext cx="754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Similarity Graphs: Model local neighborhood relations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1800" spc="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575" y="1770357"/>
            <a:ext cx="2209800" cy="238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6" y="2308492"/>
            <a:ext cx="6811101" cy="1515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his image shows two clusters of data points. The first cluster is shaped like a ring and the second cluster is a larger ring surrounding the smaller ring."/>
          <p:cNvSpPr/>
          <p:nvPr/>
        </p:nvSpPr>
        <p:spPr>
          <a:xfrm>
            <a:off x="5144860" y="4419600"/>
            <a:ext cx="2170339" cy="2223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2408" y="5093208"/>
            <a:ext cx="102107" cy="102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9008" y="5245608"/>
            <a:ext cx="102107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1408" y="5855208"/>
            <a:ext cx="102107" cy="102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1007" y="5702808"/>
            <a:ext cx="102107" cy="102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8207" y="5245608"/>
            <a:ext cx="102107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0408" y="4788408"/>
            <a:ext cx="102107" cy="102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5807" y="6236208"/>
            <a:ext cx="1021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4208" y="6007608"/>
            <a:ext cx="102107" cy="102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2811" y="3183635"/>
            <a:ext cx="381000" cy="469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descr="This image shows data points that are all connected. The cluster is in the shape of an &quot;S&quot;."/>
          <p:cNvSpPr/>
          <p:nvPr/>
        </p:nvSpPr>
        <p:spPr>
          <a:xfrm>
            <a:off x="376588" y="4925711"/>
            <a:ext cx="2582912" cy="17310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4004564"/>
            <a:ext cx="3465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Assumption: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Nodes connected by heavy edges  tend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have similar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332231"/>
            <a:ext cx="7206233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8641" y="461899"/>
            <a:ext cx="6508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Labeled and Unlabeled</a:t>
            </a:r>
            <a:r>
              <a:rPr spc="-90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1757" y="4081017"/>
            <a:ext cx="18180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C00000"/>
                </a:solidFill>
                <a:latin typeface="Trebuchet MS"/>
                <a:cs typeface="Trebuchet MS"/>
              </a:rPr>
              <a:t>Human </a:t>
            </a:r>
            <a:r>
              <a:rPr sz="1600" spc="-5" dirty="0">
                <a:solidFill>
                  <a:srgbClr val="C00000"/>
                </a:solidFill>
                <a:latin typeface="Trebuchet MS"/>
                <a:cs typeface="Trebuchet MS"/>
              </a:rPr>
              <a:t>expert/  Special</a:t>
            </a:r>
            <a:r>
              <a:rPr sz="1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rebuchet MS"/>
                <a:cs typeface="Trebuchet MS"/>
              </a:rPr>
              <a:t>equipment/  Experiment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This image is a cartoon of a man working on a computer."/>
          <p:cNvSpPr/>
          <p:nvPr/>
        </p:nvSpPr>
        <p:spPr>
          <a:xfrm>
            <a:off x="4260785" y="2467350"/>
            <a:ext cx="1454197" cy="155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3360420"/>
            <a:ext cx="304800" cy="173990"/>
          </a:xfrm>
          <a:custGeom>
            <a:avLst/>
            <a:gdLst/>
            <a:ahLst/>
            <a:cxnLst/>
            <a:rect l="l" t="t" r="r" b="b"/>
            <a:pathLst>
              <a:path w="304800" h="173989">
                <a:moveTo>
                  <a:pt x="131063" y="0"/>
                </a:moveTo>
                <a:lnTo>
                  <a:pt x="131063" y="173735"/>
                </a:lnTo>
                <a:lnTo>
                  <a:pt x="246887" y="115824"/>
                </a:lnTo>
                <a:lnTo>
                  <a:pt x="160020" y="115824"/>
                </a:lnTo>
                <a:lnTo>
                  <a:pt x="160020" y="57912"/>
                </a:lnTo>
                <a:lnTo>
                  <a:pt x="246888" y="57912"/>
                </a:lnTo>
                <a:lnTo>
                  <a:pt x="131063" y="0"/>
                </a:lnTo>
                <a:close/>
              </a:path>
              <a:path w="304800" h="173989">
                <a:moveTo>
                  <a:pt x="1310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31063" y="115824"/>
                </a:lnTo>
                <a:lnTo>
                  <a:pt x="131063" y="57912"/>
                </a:lnTo>
                <a:close/>
              </a:path>
              <a:path w="304800" h="173989">
                <a:moveTo>
                  <a:pt x="246888" y="57912"/>
                </a:moveTo>
                <a:lnTo>
                  <a:pt x="160020" y="57912"/>
                </a:lnTo>
                <a:lnTo>
                  <a:pt x="160020" y="115824"/>
                </a:lnTo>
                <a:lnTo>
                  <a:pt x="246887" y="115824"/>
                </a:lnTo>
                <a:lnTo>
                  <a:pt x="304800" y="86867"/>
                </a:lnTo>
                <a:lnTo>
                  <a:pt x="2468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0" y="3360420"/>
            <a:ext cx="304800" cy="173990"/>
          </a:xfrm>
          <a:custGeom>
            <a:avLst/>
            <a:gdLst/>
            <a:ahLst/>
            <a:cxnLst/>
            <a:rect l="l" t="t" r="r" b="b"/>
            <a:pathLst>
              <a:path w="304800" h="173989">
                <a:moveTo>
                  <a:pt x="131063" y="0"/>
                </a:moveTo>
                <a:lnTo>
                  <a:pt x="131063" y="173735"/>
                </a:lnTo>
                <a:lnTo>
                  <a:pt x="246887" y="115824"/>
                </a:lnTo>
                <a:lnTo>
                  <a:pt x="160020" y="115824"/>
                </a:lnTo>
                <a:lnTo>
                  <a:pt x="160020" y="57912"/>
                </a:lnTo>
                <a:lnTo>
                  <a:pt x="246888" y="57912"/>
                </a:lnTo>
                <a:lnTo>
                  <a:pt x="131063" y="0"/>
                </a:lnTo>
                <a:close/>
              </a:path>
              <a:path w="304800" h="173989">
                <a:moveTo>
                  <a:pt x="1310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31063" y="115824"/>
                </a:lnTo>
                <a:lnTo>
                  <a:pt x="131063" y="57912"/>
                </a:lnTo>
                <a:close/>
              </a:path>
              <a:path w="304800" h="173989">
                <a:moveTo>
                  <a:pt x="246888" y="57912"/>
                </a:moveTo>
                <a:lnTo>
                  <a:pt x="160020" y="57912"/>
                </a:lnTo>
                <a:lnTo>
                  <a:pt x="160020" y="115824"/>
                </a:lnTo>
                <a:lnTo>
                  <a:pt x="246887" y="115824"/>
                </a:lnTo>
                <a:lnTo>
                  <a:pt x="304800" y="86867"/>
                </a:lnTo>
                <a:lnTo>
                  <a:pt x="2468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8028" y="1994154"/>
            <a:ext cx="2393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“Crystal” “Needle” “Empty”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855" y="6204000"/>
            <a:ext cx="26625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Cheap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and </a:t>
            </a: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abundant</a:t>
            </a:r>
            <a:r>
              <a:rPr sz="2000" b="1" spc="-7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316" y="6204000"/>
            <a:ext cx="2809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Expensive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and scarce</a:t>
            </a:r>
            <a:r>
              <a:rPr sz="2000" b="1" spc="-8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 descr="This image shows two rows of numbers. The first row lists 0, 1, 2, 3, plus, 5, 6, 7, 8, 9. The second row lists 8, 9 , 0, 1, 2, 3, 4, 5, 6, 7."/>
          <p:cNvSpPr/>
          <p:nvPr/>
        </p:nvSpPr>
        <p:spPr>
          <a:xfrm>
            <a:off x="345947" y="3215907"/>
            <a:ext cx="3092698" cy="52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228" y="3123946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4900" algn="l"/>
              </a:tabLst>
            </a:pPr>
            <a:r>
              <a:rPr sz="1800" dirty="0">
                <a:latin typeface="Arial"/>
                <a:cs typeface="Arial"/>
              </a:rPr>
              <a:t>“0” “1” “2”	…</a:t>
            </a:r>
          </a:p>
        </p:txBody>
      </p:sp>
      <p:sp>
        <p:nvSpPr>
          <p:cNvPr id="13" name="object 13" descr="Image of a crystal"/>
          <p:cNvSpPr/>
          <p:nvPr/>
        </p:nvSpPr>
        <p:spPr>
          <a:xfrm>
            <a:off x="353568" y="1801367"/>
            <a:ext cx="941832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descr="Image of a needle."/>
          <p:cNvSpPr/>
          <p:nvPr/>
        </p:nvSpPr>
        <p:spPr>
          <a:xfrm>
            <a:off x="1447800" y="1801367"/>
            <a:ext cx="915924" cy="943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 descr="This image is blank and empty."/>
          <p:cNvSpPr/>
          <p:nvPr/>
        </p:nvSpPr>
        <p:spPr>
          <a:xfrm>
            <a:off x="2514600" y="1801367"/>
            <a:ext cx="941831" cy="943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0428" y="4028947"/>
            <a:ext cx="88391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“Sports”  </a:t>
            </a:r>
            <a:r>
              <a:rPr sz="1600" spc="-10" dirty="0">
                <a:latin typeface="Arial"/>
                <a:cs typeface="Arial"/>
              </a:rPr>
              <a:t>“News”  </a:t>
            </a:r>
            <a:r>
              <a:rPr sz="1600" spc="-5" dirty="0">
                <a:latin typeface="Arial"/>
                <a:cs typeface="Arial"/>
              </a:rPr>
              <a:t>“Sc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ence”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This image shows a variety of web browsers such as Google and Yahoo."/>
          <p:cNvSpPr/>
          <p:nvPr/>
        </p:nvSpPr>
        <p:spPr>
          <a:xfrm>
            <a:off x="762000" y="3934967"/>
            <a:ext cx="2286000" cy="1443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358" y="5780096"/>
            <a:ext cx="2004473" cy="1985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1257" y="5821244"/>
            <a:ext cx="1736254" cy="1985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84361" y="6445817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223" y="332231"/>
            <a:ext cx="559231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6360" y="461899"/>
            <a:ext cx="4892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Graph</a:t>
            </a:r>
            <a:r>
              <a:rPr spc="-65" dirty="0"/>
              <a:t> </a:t>
            </a:r>
            <a:r>
              <a:rPr spc="-15" dirty="0"/>
              <a:t>Regularization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17877"/>
            <a:ext cx="79984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If data points i and j are similar (i.e. weight </a:t>
            </a:r>
            <a:r>
              <a:rPr sz="2000" i="1" spc="5" dirty="0">
                <a:latin typeface="Arial"/>
                <a:cs typeface="Arial"/>
              </a:rPr>
              <a:t>w</a:t>
            </a:r>
            <a:r>
              <a:rPr sz="1950" i="1" spc="7" baseline="-21367" dirty="0">
                <a:latin typeface="Arial"/>
                <a:cs typeface="Arial"/>
              </a:rPr>
              <a:t>ij </a:t>
            </a:r>
            <a:r>
              <a:rPr sz="2000" dirty="0">
                <a:latin typeface="Arial"/>
                <a:cs typeface="Arial"/>
              </a:rPr>
              <a:t>is large), then their labels  are similar </a:t>
            </a:r>
            <a:r>
              <a:rPr sz="2000" i="1" spc="-5" dirty="0">
                <a:latin typeface="Arial"/>
                <a:cs typeface="Arial"/>
              </a:rPr>
              <a:t>f</a:t>
            </a:r>
            <a:r>
              <a:rPr sz="1950" i="1" spc="-7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</a:t>
            </a:r>
            <a:r>
              <a:rPr sz="1950" i="1" spc="-7" baseline="-21367" dirty="0"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4713" y="2670048"/>
            <a:ext cx="5619818" cy="69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367278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1524000" y="0"/>
                </a:moveTo>
                <a:lnTo>
                  <a:pt x="1522505" y="44487"/>
                </a:lnTo>
                <a:lnTo>
                  <a:pt x="1518427" y="80819"/>
                </a:lnTo>
                <a:lnTo>
                  <a:pt x="1512373" y="105316"/>
                </a:lnTo>
                <a:lnTo>
                  <a:pt x="1504950" y="114300"/>
                </a:lnTo>
                <a:lnTo>
                  <a:pt x="781050" y="114300"/>
                </a:lnTo>
                <a:lnTo>
                  <a:pt x="773626" y="123283"/>
                </a:lnTo>
                <a:lnTo>
                  <a:pt x="767572" y="147780"/>
                </a:lnTo>
                <a:lnTo>
                  <a:pt x="763494" y="184112"/>
                </a:lnTo>
                <a:lnTo>
                  <a:pt x="762000" y="228600"/>
                </a:lnTo>
                <a:lnTo>
                  <a:pt x="760505" y="184112"/>
                </a:lnTo>
                <a:lnTo>
                  <a:pt x="756427" y="147780"/>
                </a:lnTo>
                <a:lnTo>
                  <a:pt x="750373" y="123283"/>
                </a:lnTo>
                <a:lnTo>
                  <a:pt x="742950" y="114300"/>
                </a:lnTo>
                <a:lnTo>
                  <a:pt x="19050" y="114300"/>
                </a:lnTo>
                <a:lnTo>
                  <a:pt x="11626" y="105316"/>
                </a:lnTo>
                <a:lnTo>
                  <a:pt x="5572" y="80819"/>
                </a:lnTo>
                <a:lnTo>
                  <a:pt x="1494" y="44487"/>
                </a:lnTo>
                <a:lnTo>
                  <a:pt x="0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194" y="3572382"/>
            <a:ext cx="213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Loss on labeled</a:t>
            </a:r>
            <a:r>
              <a:rPr sz="18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data  (mean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square,0-1)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961" y="3356609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743199" y="0"/>
                </a:moveTo>
                <a:lnTo>
                  <a:pt x="2741705" y="44487"/>
                </a:lnTo>
                <a:lnTo>
                  <a:pt x="2737627" y="80819"/>
                </a:lnTo>
                <a:lnTo>
                  <a:pt x="2731573" y="105316"/>
                </a:lnTo>
                <a:lnTo>
                  <a:pt x="2724149" y="114300"/>
                </a:lnTo>
                <a:lnTo>
                  <a:pt x="1390650" y="114300"/>
                </a:lnTo>
                <a:lnTo>
                  <a:pt x="1383226" y="123283"/>
                </a:lnTo>
                <a:lnTo>
                  <a:pt x="1377172" y="147780"/>
                </a:lnTo>
                <a:lnTo>
                  <a:pt x="1373094" y="184112"/>
                </a:lnTo>
                <a:lnTo>
                  <a:pt x="1371600" y="228600"/>
                </a:lnTo>
                <a:lnTo>
                  <a:pt x="1370105" y="184112"/>
                </a:lnTo>
                <a:lnTo>
                  <a:pt x="1366027" y="147780"/>
                </a:lnTo>
                <a:lnTo>
                  <a:pt x="1359973" y="123283"/>
                </a:lnTo>
                <a:lnTo>
                  <a:pt x="1352550" y="114300"/>
                </a:lnTo>
                <a:lnTo>
                  <a:pt x="19050" y="114300"/>
                </a:lnTo>
                <a:lnTo>
                  <a:pt x="11626" y="105316"/>
                </a:lnTo>
                <a:lnTo>
                  <a:pt x="5572" y="80819"/>
                </a:lnTo>
                <a:lnTo>
                  <a:pt x="1494" y="44487"/>
                </a:lnTo>
                <a:lnTo>
                  <a:pt x="0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6342" y="3572382"/>
            <a:ext cx="316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Graph based smoothness prior  on labeled and unlabeled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4367" y="332231"/>
            <a:ext cx="1322070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0252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40" y="332231"/>
            <a:ext cx="2521458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8885" y="461899"/>
            <a:ext cx="2589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Co-</a:t>
            </a:r>
            <a:r>
              <a:rPr dirty="0"/>
              <a:t>t</a:t>
            </a:r>
            <a:r>
              <a:rPr spc="-105" dirty="0"/>
              <a:t>r</a:t>
            </a:r>
            <a:r>
              <a:rPr dirty="0"/>
              <a:t>aining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458467"/>
            <a:ext cx="9144000" cy="5170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97180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0" y="533400"/>
                </a:moveTo>
                <a:lnTo>
                  <a:pt x="9144000" y="5334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Co-training </a:t>
            </a:r>
            <a:r>
              <a:rPr spc="-5" dirty="0"/>
              <a:t>(Blum &amp; </a:t>
            </a:r>
            <a:r>
              <a:rPr spc="-10" dirty="0"/>
              <a:t>Mitchell, </a:t>
            </a:r>
            <a:r>
              <a:rPr spc="-5" dirty="0"/>
              <a:t>1998) </a:t>
            </a:r>
            <a:r>
              <a:rPr spc="-10" dirty="0"/>
              <a:t>(Mitchell, </a:t>
            </a:r>
            <a:r>
              <a:rPr dirty="0"/>
              <a:t>1999) </a:t>
            </a:r>
            <a:r>
              <a:rPr spc="-5" dirty="0"/>
              <a:t>assumes</a:t>
            </a:r>
            <a:r>
              <a:rPr spc="75" dirty="0"/>
              <a:t> </a:t>
            </a:r>
            <a:r>
              <a:rPr spc="-10" dirty="0"/>
              <a:t>that</a:t>
            </a:r>
          </a:p>
          <a:p>
            <a:pPr marL="746760" indent="-571500">
              <a:lnSpc>
                <a:spcPct val="100000"/>
              </a:lnSpc>
              <a:buAutoNum type="romanLcParenBoth"/>
              <a:tabLst>
                <a:tab pos="746760" algn="l"/>
                <a:tab pos="747395" algn="l"/>
              </a:tabLst>
            </a:pPr>
            <a:r>
              <a:rPr spc="-20" dirty="0"/>
              <a:t>features </a:t>
            </a:r>
            <a:r>
              <a:rPr spc="-15" dirty="0"/>
              <a:t>can </a:t>
            </a:r>
            <a:r>
              <a:rPr spc="-5" dirty="0"/>
              <a:t>be split </a:t>
            </a:r>
            <a:r>
              <a:rPr spc="-20" dirty="0"/>
              <a:t>into </a:t>
            </a:r>
            <a:r>
              <a:rPr spc="-15" dirty="0"/>
              <a:t>two</a:t>
            </a:r>
            <a:r>
              <a:rPr spc="65" dirty="0"/>
              <a:t> </a:t>
            </a:r>
            <a:r>
              <a:rPr spc="-5" dirty="0"/>
              <a:t>sets;</a:t>
            </a:r>
          </a:p>
          <a:p>
            <a:pPr marL="746760" indent="-571500">
              <a:lnSpc>
                <a:spcPct val="100000"/>
              </a:lnSpc>
              <a:spcBef>
                <a:spcPts val="5"/>
              </a:spcBef>
              <a:buAutoNum type="romanLcParenBoth"/>
              <a:tabLst>
                <a:tab pos="746760" algn="l"/>
                <a:tab pos="747395" algn="l"/>
              </a:tabLst>
            </a:pPr>
            <a:r>
              <a:rPr spc="-5" dirty="0"/>
              <a:t>each </a:t>
            </a:r>
            <a:r>
              <a:rPr spc="-15" dirty="0"/>
              <a:t>sub-feature </a:t>
            </a:r>
            <a:r>
              <a:rPr spc="-5" dirty="0"/>
              <a:t>set is </a:t>
            </a:r>
            <a:r>
              <a:rPr spc="-15" dirty="0"/>
              <a:t>sufﬁcient </a:t>
            </a:r>
            <a:r>
              <a:rPr spc="-20" dirty="0"/>
              <a:t>to </a:t>
            </a:r>
            <a:r>
              <a:rPr spc="-15" dirty="0"/>
              <a:t>train </a:t>
            </a:r>
            <a:r>
              <a:rPr spc="-5" dirty="0"/>
              <a:t>a </a:t>
            </a:r>
            <a:r>
              <a:rPr spc="-10" dirty="0"/>
              <a:t>good</a:t>
            </a:r>
            <a:r>
              <a:rPr spc="105" dirty="0"/>
              <a:t> </a:t>
            </a:r>
            <a:r>
              <a:rPr spc="-25" dirty="0"/>
              <a:t>classiﬁer.</a:t>
            </a:r>
          </a:p>
          <a:p>
            <a:pPr marL="162560"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18159" indent="-342900">
              <a:lnSpc>
                <a:spcPts val="2375"/>
              </a:lnSpc>
              <a:buFont typeface="Arial"/>
              <a:buChar char="•"/>
              <a:tabLst>
                <a:tab pos="517525" algn="l"/>
                <a:tab pos="518159" algn="l"/>
              </a:tabLst>
            </a:pPr>
            <a:r>
              <a:rPr spc="-5" dirty="0"/>
              <a:t>Initially </a:t>
            </a:r>
            <a:r>
              <a:rPr spc="-15" dirty="0"/>
              <a:t>two separate </a:t>
            </a:r>
            <a:r>
              <a:rPr spc="-5" dirty="0"/>
              <a:t>classiﬁers </a:t>
            </a:r>
            <a:r>
              <a:rPr spc="-10" dirty="0"/>
              <a:t>are </a:t>
            </a:r>
            <a:r>
              <a:rPr spc="-15" dirty="0"/>
              <a:t>trained </a:t>
            </a:r>
            <a:r>
              <a:rPr spc="-5" dirty="0"/>
              <a:t>with the labeled </a:t>
            </a:r>
            <a:r>
              <a:rPr spc="-15" dirty="0"/>
              <a:t>data,</a:t>
            </a:r>
            <a:r>
              <a:rPr spc="120" dirty="0"/>
              <a:t> </a:t>
            </a:r>
            <a:r>
              <a:rPr spc="-10" dirty="0"/>
              <a:t>on</a:t>
            </a:r>
          </a:p>
          <a:p>
            <a:pPr marL="518159">
              <a:lnSpc>
                <a:spcPts val="2375"/>
              </a:lnSpc>
            </a:pPr>
            <a:r>
              <a:rPr spc="-5" dirty="0"/>
              <a:t>the </a:t>
            </a:r>
            <a:r>
              <a:rPr spc="-15" dirty="0"/>
              <a:t>two sub-feature </a:t>
            </a:r>
            <a:r>
              <a:rPr spc="-10" dirty="0"/>
              <a:t>sets</a:t>
            </a:r>
            <a:r>
              <a:rPr spc="70" dirty="0"/>
              <a:t> </a:t>
            </a:r>
            <a:r>
              <a:rPr spc="-20" dirty="0"/>
              <a:t>respectively.</a:t>
            </a:r>
          </a:p>
          <a:p>
            <a:pPr marL="162560"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518159" marR="224790" indent="-342900">
              <a:lnSpc>
                <a:spcPts val="2110"/>
              </a:lnSpc>
              <a:buFont typeface="Arial"/>
              <a:buChar char="•"/>
              <a:tabLst>
                <a:tab pos="517525" algn="l"/>
                <a:tab pos="518159" algn="l"/>
              </a:tabLst>
            </a:pPr>
            <a:r>
              <a:rPr spc="-15" dirty="0"/>
              <a:t>Each </a:t>
            </a:r>
            <a:r>
              <a:rPr spc="-5" dirty="0"/>
              <a:t>classiﬁer then classiﬁes the </a:t>
            </a:r>
            <a:r>
              <a:rPr spc="-10" dirty="0"/>
              <a:t>unlabeled </a:t>
            </a:r>
            <a:r>
              <a:rPr spc="-15" dirty="0"/>
              <a:t>data, </a:t>
            </a:r>
            <a:r>
              <a:rPr spc="-5" dirty="0"/>
              <a:t>and ‘teaches’ the  other classiﬁer with the </a:t>
            </a:r>
            <a:r>
              <a:rPr spc="-30" dirty="0"/>
              <a:t>few </a:t>
            </a:r>
            <a:r>
              <a:rPr spc="-10" dirty="0"/>
              <a:t>unlabeled </a:t>
            </a:r>
            <a:r>
              <a:rPr spc="-15" dirty="0"/>
              <a:t>examples </a:t>
            </a:r>
            <a:r>
              <a:rPr spc="-10" dirty="0"/>
              <a:t>(and </a:t>
            </a:r>
            <a:r>
              <a:rPr spc="-5" dirty="0"/>
              <a:t>the </a:t>
            </a:r>
            <a:r>
              <a:rPr spc="-10" dirty="0"/>
              <a:t>predicted  </a:t>
            </a:r>
            <a:r>
              <a:rPr spc="-5" dirty="0"/>
              <a:t>labels) </a:t>
            </a:r>
            <a:r>
              <a:rPr spc="-10" dirty="0"/>
              <a:t>they </a:t>
            </a:r>
            <a:r>
              <a:rPr spc="-20" dirty="0"/>
              <a:t>feel </a:t>
            </a:r>
            <a:r>
              <a:rPr spc="-10" dirty="0"/>
              <a:t>most</a:t>
            </a:r>
            <a:r>
              <a:rPr spc="80" dirty="0"/>
              <a:t> </a:t>
            </a:r>
            <a:r>
              <a:rPr spc="-15" dirty="0"/>
              <a:t>conﬁdent.</a:t>
            </a:r>
          </a:p>
          <a:p>
            <a:pPr marL="162560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18159" indent="-342900">
              <a:lnSpc>
                <a:spcPts val="2375"/>
              </a:lnSpc>
              <a:buFont typeface="Arial"/>
              <a:buChar char="•"/>
              <a:tabLst>
                <a:tab pos="517525" algn="l"/>
                <a:tab pos="518159" algn="l"/>
              </a:tabLst>
            </a:pPr>
            <a:r>
              <a:rPr spc="-15" dirty="0"/>
              <a:t>Each </a:t>
            </a:r>
            <a:r>
              <a:rPr spc="-5" dirty="0"/>
              <a:t>classiﬁer is </a:t>
            </a:r>
            <a:r>
              <a:rPr spc="-15" dirty="0"/>
              <a:t>retrained </a:t>
            </a:r>
            <a:r>
              <a:rPr spc="-5" dirty="0"/>
              <a:t>with the additional </a:t>
            </a:r>
            <a:r>
              <a:rPr spc="-10" dirty="0"/>
              <a:t>training </a:t>
            </a:r>
            <a:r>
              <a:rPr spc="-15" dirty="0"/>
              <a:t>examples</a:t>
            </a:r>
            <a:r>
              <a:rPr spc="160" dirty="0"/>
              <a:t> </a:t>
            </a:r>
            <a:r>
              <a:rPr spc="-10" dirty="0"/>
              <a:t>given</a:t>
            </a:r>
          </a:p>
          <a:p>
            <a:pPr marL="518159">
              <a:lnSpc>
                <a:spcPts val="2375"/>
              </a:lnSpc>
            </a:pPr>
            <a:r>
              <a:rPr spc="-10" dirty="0"/>
              <a:t>by </a:t>
            </a:r>
            <a:r>
              <a:rPr spc="-5" dirty="0"/>
              <a:t>the other </a:t>
            </a:r>
            <a:r>
              <a:rPr spc="-20" dirty="0"/>
              <a:t>classiﬁer, </a:t>
            </a:r>
            <a:r>
              <a:rPr spc="-5" dirty="0"/>
              <a:t>and the </a:t>
            </a:r>
            <a:r>
              <a:rPr spc="-10" dirty="0"/>
              <a:t>process</a:t>
            </a:r>
            <a:r>
              <a:rPr spc="55" dirty="0"/>
              <a:t> </a:t>
            </a:r>
            <a:r>
              <a:rPr spc="-10" dirty="0"/>
              <a:t>repeats.</a:t>
            </a:r>
          </a:p>
        </p:txBody>
      </p:sp>
      <p:sp>
        <p:nvSpPr>
          <p:cNvPr id="3" name="object 3"/>
          <p:cNvSpPr/>
          <p:nvPr/>
        </p:nvSpPr>
        <p:spPr>
          <a:xfrm>
            <a:off x="1872995" y="484631"/>
            <a:ext cx="1322070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8879" y="484631"/>
            <a:ext cx="896873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9567" y="484631"/>
            <a:ext cx="4967478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132" y="614299"/>
            <a:ext cx="5035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Co-training</a:t>
            </a:r>
            <a:r>
              <a:rPr spc="-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1718" y="6445817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0595" y="332231"/>
            <a:ext cx="1322070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9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7167" y="332231"/>
            <a:ext cx="4967478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086" y="1914207"/>
            <a:ext cx="7105650" cy="1105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4732" y="156082"/>
            <a:ext cx="6708775" cy="1402080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pc="-10" dirty="0"/>
              <a:t>Co-training Algorithm</a:t>
            </a: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Blum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18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Mitchell’98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475" y="3248025"/>
            <a:ext cx="4829175" cy="295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3694607"/>
            <a:ext cx="7267575" cy="982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25" y="4744592"/>
            <a:ext cx="8477250" cy="981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0388" y="332231"/>
            <a:ext cx="186461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8816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9504" y="332231"/>
            <a:ext cx="4706874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4525" y="461899"/>
            <a:ext cx="5314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Semi-Supervised</a:t>
            </a:r>
            <a:r>
              <a:rPr spc="-70" dirty="0"/>
              <a:t> </a:t>
            </a:r>
            <a:r>
              <a:rPr spc="-20" dirty="0"/>
              <a:t>SVMs</a:t>
            </a:r>
          </a:p>
        </p:txBody>
      </p:sp>
      <p:sp>
        <p:nvSpPr>
          <p:cNvPr id="6" name="object 6"/>
          <p:cNvSpPr/>
          <p:nvPr/>
        </p:nvSpPr>
        <p:spPr>
          <a:xfrm>
            <a:off x="533400" y="1524000"/>
            <a:ext cx="8121396" cy="454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916" y="332231"/>
            <a:ext cx="186461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1344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2032" y="332231"/>
            <a:ext cx="5401818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7052" y="461899"/>
            <a:ext cx="6009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Semi-Supervised</a:t>
            </a:r>
            <a:r>
              <a:rPr spc="-7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617980"/>
            <a:ext cx="7493000" cy="361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Generative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Graph-based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Co-Training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Semi-Supervised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SVMs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Many other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omic Sans MS"/>
                <a:cs typeface="Comic Sans MS"/>
              </a:rPr>
              <a:t>SSL algorithms can use unlabeled </a:t>
            </a:r>
            <a:r>
              <a:rPr sz="2000" spc="-5" dirty="0">
                <a:solidFill>
                  <a:srgbClr val="C00000"/>
                </a:solidFill>
                <a:latin typeface="Comic Sans MS"/>
                <a:cs typeface="Comic Sans MS"/>
              </a:rPr>
              <a:t>data to help</a:t>
            </a:r>
            <a:r>
              <a:rPr sz="2000" spc="-5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mic Sans MS"/>
                <a:cs typeface="Comic Sans MS"/>
              </a:rPr>
              <a:t>improve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omic Sans MS"/>
                <a:cs typeface="Comic Sans MS"/>
              </a:rPr>
              <a:t>prediction </a:t>
            </a:r>
            <a:r>
              <a:rPr sz="2000" dirty="0">
                <a:solidFill>
                  <a:srgbClr val="C00000"/>
                </a:solidFill>
                <a:latin typeface="Comic Sans MS"/>
                <a:cs typeface="Comic Sans MS"/>
              </a:rPr>
              <a:t>accuracy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if </a:t>
            </a: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data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satisfies </a:t>
            </a: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appropriate</a:t>
            </a:r>
            <a:r>
              <a:rPr sz="2000" b="1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mic Sans MS"/>
                <a:cs typeface="Comic Sans MS"/>
              </a:rPr>
              <a:t>assumptions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2136" y="1143001"/>
            <a:ext cx="8397240" cy="56630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Many datasets (especially data streams) contain essential nonlinear structures that are invisible to PCA and other techniques like multidimensional scaling (MDS).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ISOMAP, Local Linear Embedding (LLE), and Laplacian </a:t>
            </a:r>
            <a:r>
              <a:rPr lang="en-US" sz="2300" dirty="0" err="1"/>
              <a:t>Eigenmap</a:t>
            </a:r>
            <a:r>
              <a:rPr lang="en-US" sz="2300" dirty="0"/>
              <a:t> algorithms help to understand the structure of high dimensional dataset based on manifold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One of the earliest approaches to manifold learning is the </a:t>
            </a:r>
            <a:r>
              <a:rPr lang="en-US" sz="2300" dirty="0" err="1"/>
              <a:t>Isomap</a:t>
            </a:r>
            <a:r>
              <a:rPr lang="en-US" sz="2300" dirty="0"/>
              <a:t> algorithm, short for Isometric Mapping.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Isomap</a:t>
            </a:r>
            <a:r>
              <a:rPr lang="en-US" sz="2300" dirty="0"/>
              <a:t> seeks a lower-dimensional embedding which maintains geodesic distances between all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Locally linear embedding (LLE) seeks a lower-dimensional projection of the data which preserves distances within local neighborhoods.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LLE can be thought of as a series of local Principal Component Analyses which are globally compared to find the best non-linear embedding.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2136" y="228601"/>
            <a:ext cx="8229600" cy="914400"/>
          </a:xfrm>
        </p:spPr>
        <p:txBody>
          <a:bodyPr/>
          <a:lstStyle/>
          <a:p>
            <a:pPr algn="l"/>
            <a:r>
              <a:rPr lang="en-US" sz="3000" dirty="0"/>
              <a:t>Dimensionality Reduction using Nonlinear Manifold Learning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382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Case study: Geodesic paths for nonlinear dimensionality reduction for “Swiss roll” dataset using ISOMAP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4205"/>
            <a:ext cx="8229600" cy="2670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793" y="4676775"/>
            <a:ext cx="82112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Euclidean distance                     Neighborhood graph          Two-dimensional embedding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vs. Geodesic distance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Source: J. B.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Tenenbaum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, V. De Silva, J. C. Langford, A global geometric framework for nonlinear dimensionality reduction. Science, 290(5500), 2319-2323.</a:t>
            </a:r>
          </a:p>
        </p:txBody>
      </p:sp>
    </p:spTree>
    <p:extLst>
      <p:ext uri="{BB962C8B-B14F-4D97-AF65-F5344CB8AC3E}">
        <p14:creationId xmlns:p14="http://schemas.microsoft.com/office/powerpoint/2010/main" val="78673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332231"/>
            <a:ext cx="1738121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0944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1632" y="332231"/>
            <a:ext cx="1203197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8644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9332" y="332231"/>
            <a:ext cx="3406902" cy="1229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3145" y="461899"/>
            <a:ext cx="4539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Free-of-cost</a:t>
            </a:r>
            <a:r>
              <a:rPr spc="-60" dirty="0"/>
              <a:t> </a:t>
            </a:r>
            <a:r>
              <a:rPr dirty="0"/>
              <a:t>labels?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41728"/>
            <a:ext cx="503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Luis von Ahn: Games with </a:t>
            </a:r>
            <a:r>
              <a:rPr sz="1800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purpose</a:t>
            </a:r>
            <a:r>
              <a:rPr sz="1800" spc="-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(ReCaptcha)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4315907"/>
            <a:ext cx="2922270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3975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challenging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OCR  </a:t>
            </a:r>
            <a:r>
              <a:rPr sz="1800" spc="-10" dirty="0">
                <a:latin typeface="Calibri"/>
                <a:cs typeface="Calibri"/>
              </a:rPr>
              <a:t>(Optical Character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Recognition)</a:t>
            </a:r>
            <a:endParaRPr sz="1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820"/>
              </a:spcBef>
            </a:pPr>
            <a:r>
              <a:rPr sz="2000" b="1" spc="-50" dirty="0">
                <a:solidFill>
                  <a:srgbClr val="C00000"/>
                </a:solidFill>
                <a:latin typeface="Calibri"/>
                <a:cs typeface="Calibri"/>
              </a:rPr>
              <a:t>You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provide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free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label!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4361" y="6445817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pic>
        <p:nvPicPr>
          <p:cNvPr id="15" name="Picture 14" descr="This image shows an example of logging into a website. The website shows a blurred word in an uneven font and asks you to type the words.">
            <a:extLst>
              <a:ext uri="{FF2B5EF4-FFF2-40B4-BE49-F238E27FC236}">
                <a16:creationId xmlns:a16="http://schemas.microsoft.com/office/drawing/2014/main" id="{BCCFFC7C-7F75-4866-8C4B-6738E4715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14" y="2666999"/>
            <a:ext cx="5260486" cy="3297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208" y="332231"/>
            <a:ext cx="186461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1635" y="332231"/>
            <a:ext cx="896874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2323" y="332231"/>
            <a:ext cx="5301233" cy="1229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344" y="461899"/>
            <a:ext cx="590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Semi-Supervised</a:t>
            </a:r>
            <a:r>
              <a:rPr spc="-5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740" y="3353815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Supervised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learning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(SL)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89" y="4766564"/>
            <a:ext cx="333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Semi-Supervised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learning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(SSL)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0623" y="3999018"/>
            <a:ext cx="2897114" cy="260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21" y="5417860"/>
            <a:ext cx="6688832" cy="271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7011" y="5419407"/>
            <a:ext cx="929615" cy="202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442" y="5182361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11677" y="246897"/>
                </a:lnTo>
                <a:lnTo>
                  <a:pt x="45262" y="192655"/>
                </a:lnTo>
                <a:lnTo>
                  <a:pt x="98586" y="143097"/>
                </a:lnTo>
                <a:lnTo>
                  <a:pt x="131971" y="120395"/>
                </a:lnTo>
                <a:lnTo>
                  <a:pt x="169476" y="99247"/>
                </a:lnTo>
                <a:lnTo>
                  <a:pt x="210832" y="79782"/>
                </a:lnTo>
                <a:lnTo>
                  <a:pt x="255765" y="62128"/>
                </a:lnTo>
                <a:lnTo>
                  <a:pt x="304005" y="46413"/>
                </a:lnTo>
                <a:lnTo>
                  <a:pt x="355281" y="32764"/>
                </a:lnTo>
                <a:lnTo>
                  <a:pt x="409321" y="21310"/>
                </a:lnTo>
                <a:lnTo>
                  <a:pt x="465854" y="12179"/>
                </a:lnTo>
                <a:lnTo>
                  <a:pt x="524609" y="5498"/>
                </a:lnTo>
                <a:lnTo>
                  <a:pt x="585315" y="1395"/>
                </a:lnTo>
                <a:lnTo>
                  <a:pt x="647700" y="0"/>
                </a:lnTo>
                <a:lnTo>
                  <a:pt x="710084" y="1395"/>
                </a:lnTo>
                <a:lnTo>
                  <a:pt x="770790" y="5498"/>
                </a:lnTo>
                <a:lnTo>
                  <a:pt x="829545" y="12179"/>
                </a:lnTo>
                <a:lnTo>
                  <a:pt x="886078" y="21310"/>
                </a:lnTo>
                <a:lnTo>
                  <a:pt x="940118" y="32764"/>
                </a:lnTo>
                <a:lnTo>
                  <a:pt x="991394" y="46413"/>
                </a:lnTo>
                <a:lnTo>
                  <a:pt x="1039634" y="62128"/>
                </a:lnTo>
                <a:lnTo>
                  <a:pt x="1084567" y="79782"/>
                </a:lnTo>
                <a:lnTo>
                  <a:pt x="1125923" y="99247"/>
                </a:lnTo>
                <a:lnTo>
                  <a:pt x="1163428" y="120395"/>
                </a:lnTo>
                <a:lnTo>
                  <a:pt x="1196813" y="143097"/>
                </a:lnTo>
                <a:lnTo>
                  <a:pt x="1250137" y="192655"/>
                </a:lnTo>
                <a:lnTo>
                  <a:pt x="1283722" y="246897"/>
                </a:lnTo>
                <a:lnTo>
                  <a:pt x="1295400" y="304800"/>
                </a:lnTo>
                <a:lnTo>
                  <a:pt x="1292435" y="334154"/>
                </a:lnTo>
                <a:lnTo>
                  <a:pt x="1269532" y="390367"/>
                </a:lnTo>
                <a:lnTo>
                  <a:pt x="1225807" y="442400"/>
                </a:lnTo>
                <a:lnTo>
                  <a:pt x="1163428" y="489231"/>
                </a:lnTo>
                <a:lnTo>
                  <a:pt x="1125923" y="510377"/>
                </a:lnTo>
                <a:lnTo>
                  <a:pt x="1084567" y="529839"/>
                </a:lnTo>
                <a:lnTo>
                  <a:pt x="1039634" y="547490"/>
                </a:lnTo>
                <a:lnTo>
                  <a:pt x="991394" y="563202"/>
                </a:lnTo>
                <a:lnTo>
                  <a:pt x="940118" y="576847"/>
                </a:lnTo>
                <a:lnTo>
                  <a:pt x="886078" y="588297"/>
                </a:lnTo>
                <a:lnTo>
                  <a:pt x="829545" y="597425"/>
                </a:lnTo>
                <a:lnTo>
                  <a:pt x="770790" y="604104"/>
                </a:lnTo>
                <a:lnTo>
                  <a:pt x="710084" y="608204"/>
                </a:lnTo>
                <a:lnTo>
                  <a:pt x="647700" y="609600"/>
                </a:lnTo>
                <a:lnTo>
                  <a:pt x="585315" y="608204"/>
                </a:lnTo>
                <a:lnTo>
                  <a:pt x="524609" y="604104"/>
                </a:lnTo>
                <a:lnTo>
                  <a:pt x="465854" y="597425"/>
                </a:lnTo>
                <a:lnTo>
                  <a:pt x="409321" y="588297"/>
                </a:lnTo>
                <a:lnTo>
                  <a:pt x="355281" y="576847"/>
                </a:lnTo>
                <a:lnTo>
                  <a:pt x="304005" y="563202"/>
                </a:lnTo>
                <a:lnTo>
                  <a:pt x="255765" y="547490"/>
                </a:lnTo>
                <a:lnTo>
                  <a:pt x="210832" y="529839"/>
                </a:lnTo>
                <a:lnTo>
                  <a:pt x="169476" y="510377"/>
                </a:lnTo>
                <a:lnTo>
                  <a:pt x="131971" y="489231"/>
                </a:lnTo>
                <a:lnTo>
                  <a:pt x="98586" y="466530"/>
                </a:lnTo>
                <a:lnTo>
                  <a:pt x="45262" y="416970"/>
                </a:lnTo>
                <a:lnTo>
                  <a:pt x="11677" y="362719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0315" y="1775460"/>
            <a:ext cx="2438400" cy="585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0128" y="1760220"/>
            <a:ext cx="2400300" cy="601980"/>
          </a:xfrm>
          <a:custGeom>
            <a:avLst/>
            <a:gdLst/>
            <a:ahLst/>
            <a:cxnLst/>
            <a:rect l="l" t="t" r="r" b="b"/>
            <a:pathLst>
              <a:path w="2400300" h="601980">
                <a:moveTo>
                  <a:pt x="0" y="17017"/>
                </a:moveTo>
                <a:lnTo>
                  <a:pt x="0" y="7619"/>
                </a:lnTo>
                <a:lnTo>
                  <a:pt x="7620" y="0"/>
                </a:lnTo>
                <a:lnTo>
                  <a:pt x="17018" y="0"/>
                </a:lnTo>
                <a:lnTo>
                  <a:pt x="2383282" y="0"/>
                </a:lnTo>
                <a:lnTo>
                  <a:pt x="2392680" y="0"/>
                </a:lnTo>
                <a:lnTo>
                  <a:pt x="2400300" y="7619"/>
                </a:lnTo>
                <a:lnTo>
                  <a:pt x="2400300" y="17017"/>
                </a:lnTo>
                <a:lnTo>
                  <a:pt x="2400300" y="584962"/>
                </a:lnTo>
                <a:lnTo>
                  <a:pt x="2400300" y="594359"/>
                </a:lnTo>
                <a:lnTo>
                  <a:pt x="2392680" y="601979"/>
                </a:lnTo>
                <a:lnTo>
                  <a:pt x="2383282" y="601979"/>
                </a:lnTo>
                <a:lnTo>
                  <a:pt x="17018" y="601979"/>
                </a:lnTo>
                <a:lnTo>
                  <a:pt x="7620" y="601979"/>
                </a:lnTo>
                <a:lnTo>
                  <a:pt x="0" y="594359"/>
                </a:lnTo>
                <a:lnTo>
                  <a:pt x="0" y="584962"/>
                </a:lnTo>
                <a:lnTo>
                  <a:pt x="0" y="1701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6144" y="183489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95250"/>
                </a:moveTo>
                <a:lnTo>
                  <a:pt x="400050" y="95250"/>
                </a:lnTo>
                <a:lnTo>
                  <a:pt x="400050" y="0"/>
                </a:lnTo>
                <a:lnTo>
                  <a:pt x="533400" y="190500"/>
                </a:lnTo>
                <a:lnTo>
                  <a:pt x="400050" y="381000"/>
                </a:lnTo>
                <a:lnTo>
                  <a:pt x="400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6544" y="183489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95250"/>
                </a:moveTo>
                <a:lnTo>
                  <a:pt x="400050" y="95250"/>
                </a:lnTo>
                <a:lnTo>
                  <a:pt x="400050" y="0"/>
                </a:lnTo>
                <a:lnTo>
                  <a:pt x="533400" y="190500"/>
                </a:lnTo>
                <a:lnTo>
                  <a:pt x="400050" y="381000"/>
                </a:lnTo>
                <a:lnTo>
                  <a:pt x="400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7747" y="1892249"/>
            <a:ext cx="2385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rebuchet MS"/>
                <a:cs typeface="Trebuchet MS"/>
              </a:rPr>
              <a:t>Learning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2668" y="1927860"/>
            <a:ext cx="1684020" cy="2132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0262" y="1964535"/>
            <a:ext cx="1827260" cy="1766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4255" y="2368550"/>
            <a:ext cx="1608558" cy="292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49" y="2335910"/>
            <a:ext cx="251097" cy="305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762" y="6249161"/>
            <a:ext cx="7543800" cy="401320"/>
          </a:xfrm>
          <a:custGeom>
            <a:avLst/>
            <a:gdLst/>
            <a:ahLst/>
            <a:cxnLst/>
            <a:rect l="l" t="t" r="r" b="b"/>
            <a:pathLst>
              <a:path w="7543800" h="401320">
                <a:moveTo>
                  <a:pt x="0" y="400812"/>
                </a:moveTo>
                <a:lnTo>
                  <a:pt x="7543800" y="400812"/>
                </a:lnTo>
                <a:lnTo>
                  <a:pt x="75438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 descr="Image of a crystal."/>
          <p:cNvSpPr/>
          <p:nvPr/>
        </p:nvSpPr>
        <p:spPr>
          <a:xfrm>
            <a:off x="6144767" y="3374135"/>
            <a:ext cx="941832" cy="9433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4584" y="4480624"/>
            <a:ext cx="291015" cy="237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7492" y="4482148"/>
            <a:ext cx="220948" cy="237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07934" y="3772661"/>
            <a:ext cx="88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“Cr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stal”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89695" y="2758602"/>
            <a:ext cx="957020" cy="2802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680" y="2327148"/>
            <a:ext cx="527303" cy="341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739" y="6329502"/>
            <a:ext cx="736980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Goal: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Learn a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better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prediction rule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than based on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labeled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alone.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84361" y="6445817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36" y="379475"/>
            <a:ext cx="1692402" cy="1116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608" y="379475"/>
            <a:ext cx="814578" cy="1116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055" y="379475"/>
            <a:ext cx="7181850" cy="1116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665" y="496950"/>
            <a:ext cx="7732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Semi-Supervised learning in</a:t>
            </a:r>
            <a:r>
              <a:rPr sz="4000" spc="25" dirty="0"/>
              <a:t> </a:t>
            </a:r>
            <a:r>
              <a:rPr sz="4000" spc="-5" dirty="0"/>
              <a:t>Humans</a:t>
            </a:r>
            <a:endParaRPr sz="4000"/>
          </a:p>
        </p:txBody>
      </p:sp>
      <p:sp>
        <p:nvSpPr>
          <p:cNvPr id="6" name="object 6" descr="This image is titled Cognitive science. Computational model of how humans learn from labeled and unlabeled data. Concepts learning in children. X equals an animal and y equals a concept. Daddy points to a brown animal and says &quot;dog!&quot; Children also observe animals by themselves. "/>
          <p:cNvSpPr/>
          <p:nvPr/>
        </p:nvSpPr>
        <p:spPr>
          <a:xfrm>
            <a:off x="75104" y="2222908"/>
            <a:ext cx="9068895" cy="2544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332231"/>
            <a:ext cx="660425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392" y="461899"/>
            <a:ext cx="5904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Can </a:t>
            </a:r>
            <a:r>
              <a:rPr dirty="0"/>
              <a:t>unlabeled </a:t>
            </a:r>
            <a:r>
              <a:rPr spc="-25" dirty="0"/>
              <a:t>data</a:t>
            </a:r>
            <a:r>
              <a:rPr spc="-80" dirty="0"/>
              <a:t> </a:t>
            </a:r>
            <a:r>
              <a:rPr dirty="0"/>
              <a:t>help?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876" y="5278018"/>
            <a:ext cx="694944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"/>
                <a:cs typeface="Arial"/>
              </a:rPr>
              <a:t>Assume each class is a coherent group (e.g.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Gaussian)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Then unlabeled data can help identify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boundary more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accurately.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4572000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" y="1588008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1969007"/>
            <a:ext cx="178308" cy="178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2350007"/>
            <a:ext cx="178308" cy="178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7607" y="4483608"/>
            <a:ext cx="178308" cy="178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1808" y="4483608"/>
            <a:ext cx="178307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6294" y="3201161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441" y="3658361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8918" y="1436268"/>
            <a:ext cx="693610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4905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Positive labeled data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Negative labeled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sz="1600" spc="-5" dirty="0">
                <a:latin typeface="Arial"/>
                <a:cs typeface="Arial"/>
              </a:rPr>
              <a:t>Unlabeled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404620">
              <a:lnSpc>
                <a:spcPct val="100000"/>
              </a:lnSpc>
            </a:pPr>
            <a:r>
              <a:rPr sz="1600" b="1" spc="-10" dirty="0">
                <a:solidFill>
                  <a:srgbClr val="009900"/>
                </a:solidFill>
                <a:latin typeface="Arial"/>
                <a:cs typeface="Arial"/>
              </a:rPr>
              <a:t>Supervised 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Decision</a:t>
            </a:r>
            <a:r>
              <a:rPr sz="1600" b="1" spc="6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Boundary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371215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Semi-Supervised Decision</a:t>
            </a:r>
            <a:r>
              <a:rPr sz="1600" b="1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Boundary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6207" y="4483608"/>
            <a:ext cx="178308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1007" y="4483608"/>
            <a:ext cx="178308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0755" y="4483608"/>
            <a:ext cx="178308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6607" y="4483608"/>
            <a:ext cx="178308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6996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6008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7008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0408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5208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2408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7140" y="4483608"/>
            <a:ext cx="178307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332231"/>
            <a:ext cx="6604254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392" y="461899"/>
            <a:ext cx="5904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Can </a:t>
            </a:r>
            <a:r>
              <a:rPr dirty="0"/>
              <a:t>unlabeled </a:t>
            </a:r>
            <a:r>
              <a:rPr spc="-25" dirty="0"/>
              <a:t>data</a:t>
            </a:r>
            <a:r>
              <a:rPr spc="-80" dirty="0"/>
              <a:t> </a:t>
            </a:r>
            <a:r>
              <a:rPr dirty="0"/>
              <a:t>help?</a:t>
            </a:r>
          </a:p>
        </p:txBody>
      </p:sp>
      <p:sp>
        <p:nvSpPr>
          <p:cNvPr id="32" name="object 32" descr="This image shows three rows of numbers. The first row lists 0, 1, 2, 3, plus, 5, 6, 7, 8, 9. The second row lists 8, 9 , 0, 1, 2, 3, 4, 5, 6, 7. The third lists 6, 7, 8, 9, 0, 1, 2, 3, 4, 5."/>
          <p:cNvSpPr/>
          <p:nvPr/>
        </p:nvSpPr>
        <p:spPr>
          <a:xfrm>
            <a:off x="2667000" y="1726940"/>
            <a:ext cx="2513066" cy="64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557" y="1712976"/>
            <a:ext cx="1866620" cy="18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0157" y="1760806"/>
            <a:ext cx="669449" cy="151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13829" y="1703578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“0” “1” “2”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3700" y="5615432"/>
            <a:ext cx="6193790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This embedding can be done by manifold learning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R="118745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“Similar” data points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have “similar”</a:t>
            </a:r>
            <a:r>
              <a:rPr sz="20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labels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9" name="Picture 38" descr="This image is an example of a scatter plot with eighteen data points.">
            <a:extLst>
              <a:ext uri="{FF2B5EF4-FFF2-40B4-BE49-F238E27FC236}">
                <a16:creationId xmlns:a16="http://schemas.microsoft.com/office/drawing/2014/main" id="{D9C4F7AF-CF68-4BB2-A147-3ACE64F0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247" y="2592005"/>
            <a:ext cx="4825359" cy="28845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272" y="332231"/>
            <a:ext cx="558469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408" y="461899"/>
            <a:ext cx="4886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 </a:t>
            </a:r>
            <a:r>
              <a:rPr spc="-5" dirty="0"/>
              <a:t>SSL</a:t>
            </a:r>
            <a:r>
              <a:rPr spc="-10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9018" y="6445817"/>
            <a:ext cx="221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854149"/>
            <a:ext cx="4356735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9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Self-Training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8755" indent="-186055">
              <a:lnSpc>
                <a:spcPct val="100000"/>
              </a:lnSpc>
              <a:buFont typeface="Wingdings"/>
              <a:buChar char=""/>
              <a:tabLst>
                <a:tab pos="1993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Generative methods, mixture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98755" indent="-18605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93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Graph-based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98755" indent="-18605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9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Co-Training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8755" indent="-186055">
              <a:lnSpc>
                <a:spcPct val="100000"/>
              </a:lnSpc>
              <a:buFont typeface="Wingdings"/>
              <a:buChar char=""/>
              <a:tabLst>
                <a:tab pos="1993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Semi-supervised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SVM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98755" indent="-18605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93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778</Words>
  <Application>Microsoft Office PowerPoint</Application>
  <PresentationFormat>On-screen Show (4:3)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Comic Sans MS</vt:lpstr>
      <vt:lpstr>Times New Roman</vt:lpstr>
      <vt:lpstr>Trebuchet MS</vt:lpstr>
      <vt:lpstr>Wingdings</vt:lpstr>
      <vt:lpstr>Office Theme</vt:lpstr>
      <vt:lpstr>Semi-Supervised Learning</vt:lpstr>
      <vt:lpstr>Supervised Learning</vt:lpstr>
      <vt:lpstr>Labeled and Unlabeled data</vt:lpstr>
      <vt:lpstr>Free-of-cost labels?</vt:lpstr>
      <vt:lpstr>Semi-Supervised learning</vt:lpstr>
      <vt:lpstr>Semi-Supervised learning in Humans</vt:lpstr>
      <vt:lpstr>Can unlabeled data help?</vt:lpstr>
      <vt:lpstr>Can unlabeled data help?</vt:lpstr>
      <vt:lpstr>Some SSL Algorithms</vt:lpstr>
      <vt:lpstr>Notation</vt:lpstr>
      <vt:lpstr>Self-training</vt:lpstr>
      <vt:lpstr>PowerPoint Presentation</vt:lpstr>
      <vt:lpstr>PowerPoint Presentation</vt:lpstr>
      <vt:lpstr>PowerPoint Presentation</vt:lpstr>
      <vt:lpstr>Mixture Models for Labeled Data</vt:lpstr>
      <vt:lpstr>Mixture Models for Labeled Data</vt:lpstr>
      <vt:lpstr>Mixture Models for Labeled Data</vt:lpstr>
      <vt:lpstr>Mixture Models for SSL Data</vt:lpstr>
      <vt:lpstr>Mixture Models</vt:lpstr>
      <vt:lpstr>Mixture Models  SL vs SSL</vt:lpstr>
      <vt:lpstr>Mixture Models</vt:lpstr>
      <vt:lpstr>Gaussian Mixture Models</vt:lpstr>
      <vt:lpstr>EM for Gaussian Mixture Models</vt:lpstr>
      <vt:lpstr>Assumption for GMMs</vt:lpstr>
      <vt:lpstr>Assumption for GMMs</vt:lpstr>
      <vt:lpstr>Related: Cluster and Label</vt:lpstr>
      <vt:lpstr>PowerPoint Presentation</vt:lpstr>
      <vt:lpstr>Graph Based Methods</vt:lpstr>
      <vt:lpstr>Graph Regularization</vt:lpstr>
      <vt:lpstr>Graph Regularization</vt:lpstr>
      <vt:lpstr>Co-training</vt:lpstr>
      <vt:lpstr>Co-training Algorithm</vt:lpstr>
      <vt:lpstr>Co-training Algorithm Blum &amp; Mitchell’98</vt:lpstr>
      <vt:lpstr>Semi-Supervised SVMs</vt:lpstr>
      <vt:lpstr>Semi-Supervised Learning</vt:lpstr>
      <vt:lpstr>Dimensionality Reduction using Nonlinear Manifold Learning </vt:lpstr>
      <vt:lpstr>Case study: Geodesic paths for nonlinear dimensionality reduction for “Swiss roll” dataset using 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Guestrin</dc:creator>
  <cp:lastModifiedBy>Abuomar, Dr. Osama Y.</cp:lastModifiedBy>
  <cp:revision>13</cp:revision>
  <dcterms:created xsi:type="dcterms:W3CDTF">2021-01-28T18:36:39Z</dcterms:created>
  <dcterms:modified xsi:type="dcterms:W3CDTF">2021-05-02T22:39:49Z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2021-01-28T00:00:00Z</vt:filetime>
  </property>
</Properties>
</file>