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68" r:id="rId3"/>
    <p:sldId id="260" r:id="rId4"/>
    <p:sldId id="263" r:id="rId5"/>
    <p:sldId id="261" r:id="rId6"/>
    <p:sldId id="262"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9ECF2-2ED1-44A1-BC86-134FCA06CDC1}" v="236" dt="2022-05-16T07:28:32.11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custT="1"/>
      <dgm:spPr/>
      <dgm:t>
        <a:bodyPr/>
        <a:lstStyle/>
        <a:p>
          <a:r>
            <a:rPr lang="en-US" sz="2700" dirty="0"/>
            <a:t>Step 1</a:t>
          </a:r>
        </a:p>
        <a:p>
          <a:r>
            <a:rPr lang="en-US" sz="3600" b="1" dirty="0"/>
            <a:t>Planning</a:t>
          </a:r>
          <a:r>
            <a:rPr lang="en-US" sz="2700" dirty="0"/>
            <a:t> </a:t>
          </a:r>
        </a:p>
        <a:p>
          <a:endParaRPr lang="en-US" sz="2700" dirty="0"/>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B6E26FFC-9977-4BBC-BEC7-3D6B63754E52}">
      <dgm:prSet phldrT="[Text]"/>
      <dgm:spPr/>
      <dgm:t>
        <a:bodyPr/>
        <a:lstStyle/>
        <a:p>
          <a:r>
            <a:rPr lang="en-US" dirty="0"/>
            <a:t>Step 2 </a:t>
          </a:r>
        </a:p>
        <a:p>
          <a:r>
            <a:rPr lang="en-US" b="1" dirty="0"/>
            <a:t>Organizing</a:t>
          </a:r>
          <a:r>
            <a:rPr lang="en-US" dirty="0"/>
            <a:t> </a:t>
          </a: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6D0E5D9F-7263-4526-A227-51301233F549}">
      <dgm:prSet phldrT="[Text]"/>
      <dgm:spPr/>
      <dgm:t>
        <a:bodyPr/>
        <a:lstStyle/>
        <a:p>
          <a:r>
            <a:rPr lang="en-US" dirty="0"/>
            <a:t>Step 3</a:t>
          </a:r>
        </a:p>
        <a:p>
          <a:r>
            <a:rPr lang="en-US" b="1" dirty="0"/>
            <a:t>Influencing</a:t>
          </a:r>
          <a:r>
            <a:rPr lang="en-US" dirty="0"/>
            <a:t> </a:t>
          </a: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E5E95E82-EF79-43CA-AA86-43B0E1CBCD3F}">
      <dgm:prSet phldrT="[Text]"/>
      <dgm:spPr/>
      <dgm:t>
        <a:bodyPr/>
        <a:lstStyle/>
        <a:p>
          <a:r>
            <a:rPr lang="en-US" dirty="0"/>
            <a:t>Step 4</a:t>
          </a:r>
        </a:p>
        <a:p>
          <a:r>
            <a:rPr lang="en-US" b="1" dirty="0"/>
            <a:t>Controlling </a:t>
          </a: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pt>
    <dgm:pt modelId="{98302F07-D6A9-46A5-9807-EBF6C9F5B2DD}" type="pres">
      <dgm:prSet presAssocID="{082E8A29-955A-4C7C-A174-3E9DCD4DC89B}" presName="node" presStyleLbl="node1" presStyleIdx="0" presStyleCnt="4" custLinFactX="-6835" custLinFactNeighborX="-100000" custLinFactNeighborY="-1170">
        <dgm:presLayoutVars>
          <dgm:bulletEnabled val="1"/>
        </dgm:presLayoutVars>
      </dgm:prSet>
      <dgm:spPr/>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dgm:presLayoutVars>
          <dgm:bulletEnabled val="1"/>
        </dgm:presLayoutVars>
      </dgm:prSet>
      <dgm:spPr/>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dgm:presLayoutVars>
          <dgm:bulletEnabled val="1"/>
        </dgm:presLayoutVars>
      </dgm:prSet>
      <dgm:spPr/>
    </dgm:pt>
  </dgm:ptLst>
  <dgm:cxnLst>
    <dgm:cxn modelId="{0676BA07-1135-49D0-993A-27A9F99FC0CD}" type="presOf" srcId="{B6E26FFC-9977-4BBC-BEC7-3D6B63754E52}" destId="{DAD9059A-916A-4916-A2A8-B42491568DD3}" srcOrd="0" destOrd="0" presId="urn:microsoft.com/office/officeart/2005/8/layout/hList6"/>
    <dgm:cxn modelId="{5351B217-259B-4E6A-85F5-2E408BEB0764}" type="presOf" srcId="{082E8A29-955A-4C7C-A174-3E9DCD4DC89B}" destId="{98302F07-D6A9-46A5-9807-EBF6C9F5B2DD}" srcOrd="0" destOrd="0" presId="urn:microsoft.com/office/officeart/2005/8/layout/hList6"/>
    <dgm:cxn modelId="{77BD0D2D-7C4E-49B3-9A72-0FD33F32D294}" type="presOf" srcId="{6D0E5D9F-7263-4526-A227-51301233F549}" destId="{25A33852-3C4B-4406-8856-3A4D6201948C}" srcOrd="0" destOrd="0" presId="urn:microsoft.com/office/officeart/2005/8/layout/hList6"/>
    <dgm:cxn modelId="{17E73148-9C08-4999-B21E-F3C5A0E3FC0C}" srcId="{CF9055CF-8DEB-4A02-949A-DE72B6AC5D37}" destId="{B6E26FFC-9977-4BBC-BEC7-3D6B63754E52}" srcOrd="1" destOrd="0" parTransId="{5CEFBD89-2F4F-4B51-A98A-0F3C86494166}" sibTransId="{48634C00-2335-4923-9072-EB7482323D9C}"/>
    <dgm:cxn modelId="{2986897A-7787-444F-B6C8-41F3823EF3C1}" srcId="{CF9055CF-8DEB-4A02-949A-DE72B6AC5D37}" destId="{082E8A29-955A-4C7C-A174-3E9DCD4DC89B}" srcOrd="0" destOrd="0" parTransId="{BA7938E6-8DFA-40B7-B4C4-EACC6D85FC31}" sibTransId="{C2176686-D23E-48EB-9D1B-1A1B46236638}"/>
    <dgm:cxn modelId="{A76240AD-13F6-40C0-BD9B-102D5EC0AE51}" srcId="{CF9055CF-8DEB-4A02-949A-DE72B6AC5D37}" destId="{E5E95E82-EF79-43CA-AA86-43B0E1CBCD3F}" srcOrd="3" destOrd="0" parTransId="{FD76A3AE-1B6C-45A0-8E84-63160283749F}" sibTransId="{BF76010C-5523-4E13-B3E7-886DCE6AEBD4}"/>
    <dgm:cxn modelId="{C8C462C6-33A3-4E8B-91FE-36DBE92F1C4A}" srcId="{CF9055CF-8DEB-4A02-949A-DE72B6AC5D37}" destId="{6D0E5D9F-7263-4526-A227-51301233F549}" srcOrd="2" destOrd="0" parTransId="{23416D07-25F8-426C-BC65-639E6BCF4D6D}" sibTransId="{DE289E29-1989-4D8E-8AA6-F030105B3F13}"/>
    <dgm:cxn modelId="{2FA258D4-5B38-426D-B0D7-CD8F217A1137}" type="presOf" srcId="{E5E95E82-EF79-43CA-AA86-43B0E1CBCD3F}" destId="{86146B22-5360-4D1B-AC91-3378F10134EE}" srcOrd="0" destOrd="0" presId="urn:microsoft.com/office/officeart/2005/8/layout/hList6"/>
    <dgm:cxn modelId="{24179AE2-AA7E-4702-A358-E95F80152CCA}" type="presOf" srcId="{CF9055CF-8DEB-4A02-949A-DE72B6AC5D37}" destId="{6F1872F4-A030-4D64-A17C-72EA1ABBD62E}" srcOrd="0" destOrd="0" presId="urn:microsoft.com/office/officeart/2005/8/layout/hList6"/>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854037"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0" rIns="171450" bIns="0" numCol="1" spcCol="1270" anchor="ctr" anchorCtr="0">
          <a:noAutofit/>
        </a:bodyPr>
        <a:lstStyle/>
        <a:p>
          <a:pPr marL="0" lvl="0" indent="0" algn="ctr" defTabSz="1200150">
            <a:lnSpc>
              <a:spcPct val="90000"/>
            </a:lnSpc>
            <a:spcBef>
              <a:spcPct val="0"/>
            </a:spcBef>
            <a:spcAft>
              <a:spcPct val="35000"/>
            </a:spcAft>
            <a:buNone/>
          </a:pPr>
          <a:r>
            <a:rPr lang="en-US" sz="2700" kern="1200" dirty="0"/>
            <a:t>Step 1</a:t>
          </a:r>
        </a:p>
        <a:p>
          <a:pPr marL="0" lvl="0" indent="0" algn="ctr" defTabSz="1200150">
            <a:lnSpc>
              <a:spcPct val="90000"/>
            </a:lnSpc>
            <a:spcBef>
              <a:spcPct val="0"/>
            </a:spcBef>
            <a:spcAft>
              <a:spcPct val="35000"/>
            </a:spcAft>
            <a:buNone/>
          </a:pPr>
          <a:r>
            <a:rPr lang="en-US" sz="3600" b="1" kern="1200" dirty="0"/>
            <a:t>Planning</a:t>
          </a:r>
          <a:r>
            <a:rPr lang="en-US" sz="2700" kern="1200" dirty="0"/>
            <a:t> </a:t>
          </a:r>
        </a:p>
        <a:p>
          <a:pPr marL="0" lvl="0" indent="0" algn="ctr" defTabSz="1200150">
            <a:lnSpc>
              <a:spcPct val="90000"/>
            </a:lnSpc>
            <a:spcBef>
              <a:spcPct val="0"/>
            </a:spcBef>
            <a:spcAft>
              <a:spcPct val="35000"/>
            </a:spcAft>
            <a:buNone/>
          </a:pPr>
          <a:endParaRPr lang="en-US" sz="2700" kern="1200" dirty="0"/>
        </a:p>
      </dsp:txBody>
      <dsp:txXfrm rot="5400000">
        <a:off x="1" y="797242"/>
        <a:ext cx="2278137" cy="2391727"/>
      </dsp:txXfrm>
    </dsp:sp>
    <dsp:sp modelId="{DAD9059A-916A-4916-A2A8-B42491568DD3}">
      <dsp:nvSpPr>
        <dsp:cNvPr id="0" name=""/>
        <dsp:cNvSpPr/>
      </dsp:nvSpPr>
      <dsp:spPr>
        <a:xfrm rot="16200000">
          <a:off x="1597281"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9182" bIns="0" numCol="1" spcCol="1270" anchor="ctr" anchorCtr="0">
          <a:noAutofit/>
        </a:bodyPr>
        <a:lstStyle/>
        <a:p>
          <a:pPr marL="0" lvl="0" indent="0" algn="ctr" defTabSz="1377950">
            <a:lnSpc>
              <a:spcPct val="90000"/>
            </a:lnSpc>
            <a:spcBef>
              <a:spcPct val="0"/>
            </a:spcBef>
            <a:spcAft>
              <a:spcPct val="35000"/>
            </a:spcAft>
            <a:buNone/>
          </a:pPr>
          <a:r>
            <a:rPr lang="en-US" sz="3100" kern="1200" dirty="0"/>
            <a:t>Step 2 </a:t>
          </a:r>
        </a:p>
        <a:p>
          <a:pPr marL="0" lvl="0" indent="0" algn="ctr" defTabSz="1377950">
            <a:lnSpc>
              <a:spcPct val="90000"/>
            </a:lnSpc>
            <a:spcBef>
              <a:spcPct val="0"/>
            </a:spcBef>
            <a:spcAft>
              <a:spcPct val="35000"/>
            </a:spcAft>
            <a:buNone/>
          </a:pPr>
          <a:r>
            <a:rPr lang="en-US" sz="3100" b="1" kern="1200" dirty="0"/>
            <a:t>Organizing</a:t>
          </a:r>
          <a:r>
            <a:rPr lang="en-US" sz="3100" kern="1200" dirty="0"/>
            <a:t> </a:t>
          </a:r>
        </a:p>
      </dsp:txBody>
      <dsp:txXfrm rot="5400000">
        <a:off x="2451319" y="797242"/>
        <a:ext cx="2278137" cy="2391727"/>
      </dsp:txXfrm>
    </dsp:sp>
    <dsp:sp modelId="{25A33852-3C4B-4406-8856-3A4D6201948C}">
      <dsp:nvSpPr>
        <dsp:cNvPr id="0" name=""/>
        <dsp:cNvSpPr/>
      </dsp:nvSpPr>
      <dsp:spPr>
        <a:xfrm rot="16200000">
          <a:off x="4046280"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9182" bIns="0" numCol="1" spcCol="1270" anchor="ctr" anchorCtr="0">
          <a:noAutofit/>
        </a:bodyPr>
        <a:lstStyle/>
        <a:p>
          <a:pPr marL="0" lvl="0" indent="0" algn="ctr" defTabSz="1377950">
            <a:lnSpc>
              <a:spcPct val="90000"/>
            </a:lnSpc>
            <a:spcBef>
              <a:spcPct val="0"/>
            </a:spcBef>
            <a:spcAft>
              <a:spcPct val="35000"/>
            </a:spcAft>
            <a:buNone/>
          </a:pPr>
          <a:r>
            <a:rPr lang="en-US" sz="3100" kern="1200" dirty="0"/>
            <a:t>Step 3</a:t>
          </a:r>
        </a:p>
        <a:p>
          <a:pPr marL="0" lvl="0" indent="0" algn="ctr" defTabSz="1377950">
            <a:lnSpc>
              <a:spcPct val="90000"/>
            </a:lnSpc>
            <a:spcBef>
              <a:spcPct val="0"/>
            </a:spcBef>
            <a:spcAft>
              <a:spcPct val="35000"/>
            </a:spcAft>
            <a:buNone/>
          </a:pPr>
          <a:r>
            <a:rPr lang="en-US" sz="3100" b="1" kern="1200" dirty="0"/>
            <a:t>Influencing</a:t>
          </a:r>
          <a:r>
            <a:rPr lang="en-US" sz="3100" kern="1200" dirty="0"/>
            <a:t> </a:t>
          </a:r>
        </a:p>
      </dsp:txBody>
      <dsp:txXfrm rot="5400000">
        <a:off x="4900318" y="797242"/>
        <a:ext cx="2278137" cy="2391727"/>
      </dsp:txXfrm>
    </dsp:sp>
    <dsp:sp modelId="{86146B22-5360-4D1B-AC91-3378F10134EE}">
      <dsp:nvSpPr>
        <dsp:cNvPr id="0" name=""/>
        <dsp:cNvSpPr/>
      </dsp:nvSpPr>
      <dsp:spPr>
        <a:xfrm rot="16200000">
          <a:off x="6495278"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9182" bIns="0" numCol="1" spcCol="1270" anchor="ctr" anchorCtr="0">
          <a:noAutofit/>
        </a:bodyPr>
        <a:lstStyle/>
        <a:p>
          <a:pPr marL="0" lvl="0" indent="0" algn="ctr" defTabSz="1377950">
            <a:lnSpc>
              <a:spcPct val="90000"/>
            </a:lnSpc>
            <a:spcBef>
              <a:spcPct val="0"/>
            </a:spcBef>
            <a:spcAft>
              <a:spcPct val="35000"/>
            </a:spcAft>
            <a:buNone/>
          </a:pPr>
          <a:r>
            <a:rPr lang="en-US" sz="3100" kern="1200" dirty="0"/>
            <a:t>Step 4</a:t>
          </a:r>
        </a:p>
        <a:p>
          <a:pPr marL="0" lvl="0" indent="0" algn="ctr" defTabSz="1377950">
            <a:lnSpc>
              <a:spcPct val="90000"/>
            </a:lnSpc>
            <a:spcBef>
              <a:spcPct val="0"/>
            </a:spcBef>
            <a:spcAft>
              <a:spcPct val="35000"/>
            </a:spcAft>
            <a:buNone/>
          </a:pPr>
          <a:r>
            <a:rPr lang="en-US" sz="3100" b="1" kern="1200" dirty="0"/>
            <a:t>Controlling </a:t>
          </a:r>
        </a:p>
      </dsp:txBody>
      <dsp:txXfrm rot="5400000">
        <a:off x="7349316" y="797242"/>
        <a:ext cx="2278137" cy="239172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5/17/2022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5/17/2022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5/17/2022</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5/17/2022</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5/17/2022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5/17/2022</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5/17/2022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5/17/2022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5/17/2022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5/17/2022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5/17/2022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5/17/2022</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97763" y="1766560"/>
            <a:ext cx="6746033" cy="2387600"/>
          </a:xfrm>
        </p:spPr>
        <p:txBody>
          <a:bodyPr/>
          <a:lstStyle/>
          <a:p>
            <a:r>
              <a:rPr lang="en-US" dirty="0"/>
              <a:t>Online library  Marketplace            </a:t>
            </a:r>
          </a:p>
        </p:txBody>
      </p:sp>
      <p:sp>
        <p:nvSpPr>
          <p:cNvPr id="3" name="Subtitle 2"/>
          <p:cNvSpPr>
            <a:spLocks noGrp="1"/>
          </p:cNvSpPr>
          <p:nvPr>
            <p:ph type="subTitle" idx="1"/>
          </p:nvPr>
        </p:nvSpPr>
        <p:spPr/>
        <p:txBody>
          <a:bodyPr/>
          <a:lstStyle/>
          <a:p>
            <a:r>
              <a:rPr lang="en-US" dirty="0"/>
              <a:t>Under supervision </a:t>
            </a:r>
          </a:p>
          <a:p>
            <a:r>
              <a:rPr lang="en-US" dirty="0"/>
              <a:t>Dr: </a:t>
            </a:r>
            <a:r>
              <a:rPr lang="en-US" dirty="0" err="1"/>
              <a:t>Doaa</a:t>
            </a:r>
            <a:r>
              <a:rPr lang="en-US" dirty="0"/>
              <a:t> Saleh </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AD73AFB-6438-5296-E008-D898BA9DBC9E}"/>
              </a:ext>
            </a:extLst>
          </p:cNvPr>
          <p:cNvGraphicFramePr>
            <a:graphicFrameLocks noGrp="1"/>
          </p:cNvGraphicFramePr>
          <p:nvPr>
            <p:extLst>
              <p:ext uri="{D42A27DB-BD31-4B8C-83A1-F6EECF244321}">
                <p14:modId xmlns:p14="http://schemas.microsoft.com/office/powerpoint/2010/main" val="4279106030"/>
              </p:ext>
            </p:extLst>
          </p:nvPr>
        </p:nvGraphicFramePr>
        <p:xfrm>
          <a:off x="2354424" y="841238"/>
          <a:ext cx="7483151" cy="5175524"/>
        </p:xfrm>
        <a:graphic>
          <a:graphicData uri="http://schemas.openxmlformats.org/drawingml/2006/table">
            <a:tbl>
              <a:tblPr firstRow="1" bandRow="1">
                <a:tableStyleId>{9D7B26C5-4107-4FEC-AEDC-1716B250A1EF}</a:tableStyleId>
              </a:tblPr>
              <a:tblGrid>
                <a:gridCol w="1823063">
                  <a:extLst>
                    <a:ext uri="{9D8B030D-6E8A-4147-A177-3AD203B41FA5}">
                      <a16:colId xmlns:a16="http://schemas.microsoft.com/office/drawing/2014/main" val="2025450173"/>
                    </a:ext>
                  </a:extLst>
                </a:gridCol>
                <a:gridCol w="5660088">
                  <a:extLst>
                    <a:ext uri="{9D8B030D-6E8A-4147-A177-3AD203B41FA5}">
                      <a16:colId xmlns:a16="http://schemas.microsoft.com/office/drawing/2014/main" val="2283206071"/>
                    </a:ext>
                  </a:extLst>
                </a:gridCol>
              </a:tblGrid>
              <a:tr h="819337">
                <a:tc>
                  <a:txBody>
                    <a:bodyPr/>
                    <a:lstStyle/>
                    <a:p>
                      <a:r>
                        <a:rPr lang="en-US" dirty="0"/>
                        <a:t>ID  </a:t>
                      </a:r>
                    </a:p>
                  </a:txBody>
                  <a:tcPr/>
                </a:tc>
                <a:tc>
                  <a:txBody>
                    <a:bodyPr/>
                    <a:lstStyle/>
                    <a:p>
                      <a:r>
                        <a:rPr lang="en-US" dirty="0"/>
                        <a:t>Name </a:t>
                      </a:r>
                    </a:p>
                  </a:txBody>
                  <a:tcPr/>
                </a:tc>
                <a:extLst>
                  <a:ext uri="{0D108BD9-81ED-4DB2-BD59-A6C34878D82A}">
                    <a16:rowId xmlns:a16="http://schemas.microsoft.com/office/drawing/2014/main" val="1140840439"/>
                  </a:ext>
                </a:extLst>
              </a:tr>
              <a:tr h="495071">
                <a:tc>
                  <a:txBody>
                    <a:bodyPr/>
                    <a:lstStyle/>
                    <a:p>
                      <a:r>
                        <a:rPr lang="en-GB" sz="1800" kern="1200" dirty="0">
                          <a:solidFill>
                            <a:schemeClr val="tx2">
                              <a:lumMod val="95000"/>
                              <a:lumOff val="5000"/>
                            </a:schemeClr>
                          </a:solidFill>
                          <a:effectLst/>
                          <a:latin typeface="+mn-lt"/>
                          <a:ea typeface="+mn-ea"/>
                          <a:cs typeface="+mn-cs"/>
                        </a:rPr>
                        <a:t>20200603</a:t>
                      </a:r>
                      <a:endParaRPr lang="en-US" dirty="0">
                        <a:solidFill>
                          <a:schemeClr val="tx2">
                            <a:lumMod val="95000"/>
                            <a:lumOff val="5000"/>
                          </a:schemeClr>
                        </a:solidFill>
                      </a:endParaRPr>
                    </a:p>
                  </a:txBody>
                  <a:tcPr/>
                </a:tc>
                <a:tc>
                  <a:txBody>
                    <a:bodyPr/>
                    <a:lstStyle/>
                    <a:p>
                      <a:r>
                        <a:rPr lang="en-GB" sz="1800" kern="1200" dirty="0">
                          <a:solidFill>
                            <a:schemeClr val="tx2">
                              <a:lumMod val="95000"/>
                              <a:lumOff val="5000"/>
                            </a:schemeClr>
                          </a:solidFill>
                          <a:effectLst/>
                          <a:latin typeface="+mn-lt"/>
                          <a:ea typeface="+mn-ea"/>
                          <a:cs typeface="+mn-cs"/>
                        </a:rPr>
                        <a:t>Noor </a:t>
                      </a:r>
                      <a:r>
                        <a:rPr lang="en-GB" sz="1800" kern="1200" dirty="0" err="1">
                          <a:solidFill>
                            <a:schemeClr val="tx2">
                              <a:lumMod val="95000"/>
                              <a:lumOff val="5000"/>
                            </a:schemeClr>
                          </a:solidFill>
                          <a:effectLst/>
                          <a:latin typeface="+mn-lt"/>
                          <a:ea typeface="+mn-ea"/>
                          <a:cs typeface="+mn-cs"/>
                        </a:rPr>
                        <a:t>Eldeen</a:t>
                      </a:r>
                      <a:r>
                        <a:rPr lang="en-GB" sz="1800" kern="1200" dirty="0">
                          <a:solidFill>
                            <a:schemeClr val="tx2">
                              <a:lumMod val="95000"/>
                              <a:lumOff val="5000"/>
                            </a:schemeClr>
                          </a:solidFill>
                          <a:effectLst/>
                          <a:latin typeface="+mn-lt"/>
                          <a:ea typeface="+mn-ea"/>
                          <a:cs typeface="+mn-cs"/>
                        </a:rPr>
                        <a:t> Nizar</a:t>
                      </a:r>
                      <a:endParaRPr lang="en-US" dirty="0">
                        <a:solidFill>
                          <a:schemeClr val="tx2">
                            <a:lumMod val="95000"/>
                            <a:lumOff val="5000"/>
                          </a:schemeClr>
                        </a:solidFill>
                      </a:endParaRPr>
                    </a:p>
                  </a:txBody>
                  <a:tcPr/>
                </a:tc>
                <a:extLst>
                  <a:ext uri="{0D108BD9-81ED-4DB2-BD59-A6C34878D82A}">
                    <a16:rowId xmlns:a16="http://schemas.microsoft.com/office/drawing/2014/main" val="2094447553"/>
                  </a:ext>
                </a:extLst>
              </a:tr>
              <a:tr h="485191">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20200838</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Abdelrahman Hesham </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291841507"/>
                  </a:ext>
                </a:extLst>
              </a:tr>
              <a:tr h="541175">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20200279</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Abdelrahman Ahmed Ali</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06500634"/>
                  </a:ext>
                </a:extLst>
              </a:tr>
              <a:tr h="466531">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20200026</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a:solidFill>
                            <a:schemeClr val="tx2">
                              <a:lumMod val="95000"/>
                              <a:lumOff val="5000"/>
                            </a:schemeClr>
                          </a:solidFill>
                          <a:effectLst/>
                          <a:latin typeface="Arial" panose="020B0604020202020204" pitchFamily="34" charset="0"/>
                          <a:ea typeface="Arial" panose="020B0604020202020204" pitchFamily="34" charset="0"/>
                        </a:rPr>
                        <a:t>Ahmed Abdelhameed Hassan</a:t>
                      </a:r>
                      <a:endParaRPr lang="en-US" sz="180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3292150"/>
                  </a:ext>
                </a:extLst>
              </a:tr>
              <a:tr h="531845">
                <a:tc>
                  <a:txBody>
                    <a:bodyPr/>
                    <a:lstStyle/>
                    <a:p>
                      <a:pPr marL="0" marR="0">
                        <a:lnSpc>
                          <a:spcPct val="115000"/>
                        </a:lnSpc>
                        <a:spcBef>
                          <a:spcPts val="0"/>
                        </a:spcBef>
                        <a:spcAft>
                          <a:spcPts val="0"/>
                        </a:spcAft>
                      </a:pPr>
                      <a:r>
                        <a:rPr lang="en-GB" sz="1800">
                          <a:solidFill>
                            <a:schemeClr val="tx2">
                              <a:lumMod val="95000"/>
                              <a:lumOff val="5000"/>
                            </a:schemeClr>
                          </a:solidFill>
                          <a:effectLst/>
                          <a:latin typeface="Arial" panose="020B0604020202020204" pitchFamily="34" charset="0"/>
                          <a:ea typeface="Arial" panose="020B0604020202020204" pitchFamily="34" charset="0"/>
                        </a:rPr>
                        <a:t>20200583</a:t>
                      </a:r>
                      <a:endParaRPr lang="en-US" sz="180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Nabil </a:t>
                      </a:r>
                      <a:r>
                        <a:rPr lang="en-GB" sz="1800" dirty="0" err="1">
                          <a:solidFill>
                            <a:schemeClr val="tx2">
                              <a:lumMod val="95000"/>
                              <a:lumOff val="5000"/>
                            </a:schemeClr>
                          </a:solidFill>
                          <a:effectLst/>
                          <a:latin typeface="Arial" panose="020B0604020202020204" pitchFamily="34" charset="0"/>
                          <a:ea typeface="Arial" panose="020B0604020202020204" pitchFamily="34" charset="0"/>
                        </a:rPr>
                        <a:t>Sherif</a:t>
                      </a:r>
                      <a:r>
                        <a:rPr lang="en-GB" sz="1800" dirty="0">
                          <a:solidFill>
                            <a:schemeClr val="tx2">
                              <a:lumMod val="95000"/>
                              <a:lumOff val="5000"/>
                            </a:schemeClr>
                          </a:solidFill>
                          <a:effectLst/>
                          <a:latin typeface="Arial" panose="020B0604020202020204" pitchFamily="34" charset="0"/>
                          <a:ea typeface="Arial" panose="020B0604020202020204" pitchFamily="34" charset="0"/>
                        </a:rPr>
                        <a:t> Nabil Ibrahim Darwish </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69570886"/>
                  </a:ext>
                </a:extLst>
              </a:tr>
              <a:tr h="531845">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20201038</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dirty="0" err="1">
                          <a:solidFill>
                            <a:schemeClr val="tx2">
                              <a:lumMod val="95000"/>
                              <a:lumOff val="5000"/>
                            </a:schemeClr>
                          </a:solidFill>
                          <a:effectLst/>
                          <a:latin typeface="Arial" panose="020B0604020202020204" pitchFamily="34" charset="0"/>
                          <a:ea typeface="Arial" panose="020B0604020202020204" pitchFamily="34" charset="0"/>
                        </a:rPr>
                        <a:t>Eman</a:t>
                      </a:r>
                      <a:r>
                        <a:rPr lang="en-GB" sz="1800" dirty="0">
                          <a:solidFill>
                            <a:schemeClr val="tx2">
                              <a:lumMod val="95000"/>
                              <a:lumOff val="5000"/>
                            </a:schemeClr>
                          </a:solidFill>
                          <a:effectLst/>
                          <a:latin typeface="Arial" panose="020B0604020202020204" pitchFamily="34" charset="0"/>
                          <a:ea typeface="Arial" panose="020B0604020202020204" pitchFamily="34" charset="0"/>
                        </a:rPr>
                        <a:t> Ibrahim Shaban Gad</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244386601"/>
                  </a:ext>
                </a:extLst>
              </a:tr>
              <a:tr h="485192">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20201061</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a:solidFill>
                            <a:schemeClr val="tx2">
                              <a:lumMod val="95000"/>
                              <a:lumOff val="5000"/>
                            </a:schemeClr>
                          </a:solidFill>
                          <a:effectLst/>
                          <a:latin typeface="Arial" panose="020B0604020202020204" pitchFamily="34" charset="0"/>
                          <a:ea typeface="Arial" panose="020B0604020202020204" pitchFamily="34" charset="0"/>
                        </a:rPr>
                        <a:t>Dina Ahmed Abdelrady</a:t>
                      </a:r>
                      <a:endParaRPr lang="en-US" sz="180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153857390"/>
                  </a:ext>
                </a:extLst>
              </a:tr>
              <a:tr h="819337">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20200201</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GB" sz="1800" dirty="0">
                          <a:solidFill>
                            <a:schemeClr val="tx2">
                              <a:lumMod val="95000"/>
                              <a:lumOff val="5000"/>
                            </a:schemeClr>
                          </a:solidFill>
                          <a:effectLst/>
                          <a:latin typeface="Arial" panose="020B0604020202020204" pitchFamily="34" charset="0"/>
                          <a:ea typeface="Arial" panose="020B0604020202020204" pitchFamily="34" charset="0"/>
                        </a:rPr>
                        <a:t>Ziad Abdallah Sayed</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87436391"/>
                  </a:ext>
                </a:extLst>
              </a:tr>
            </a:tbl>
          </a:graphicData>
        </a:graphic>
      </p:graphicFrame>
    </p:spTree>
    <p:extLst>
      <p:ext uri="{BB962C8B-B14F-4D97-AF65-F5344CB8AC3E}">
        <p14:creationId xmlns:p14="http://schemas.microsoft.com/office/powerpoint/2010/main" val="20185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670" y="430832"/>
            <a:ext cx="9628632" cy="1362113"/>
          </a:xfrm>
        </p:spPr>
        <p:txBody>
          <a:bodyPr anchor="ctr">
            <a:normAutofit/>
          </a:bodyPr>
          <a:lstStyle/>
          <a:p>
            <a:pPr marL="457200" indent="-457200">
              <a:buFont typeface="Wingdings" panose="05000000000000000000" pitchFamily="2" charset="2"/>
              <a:buChar char="Ø"/>
            </a:pPr>
            <a:r>
              <a:rPr lang="en-US" sz="3600" b="1" dirty="0"/>
              <a:t>Introduction. </a:t>
            </a:r>
          </a:p>
        </p:txBody>
      </p:sp>
      <p:sp>
        <p:nvSpPr>
          <p:cNvPr id="14" name="Content Placeholder 2"/>
          <p:cNvSpPr>
            <a:spLocks noGrp="1"/>
          </p:cNvSpPr>
          <p:nvPr>
            <p:ph sz="half" idx="2"/>
          </p:nvPr>
        </p:nvSpPr>
        <p:spPr>
          <a:xfrm>
            <a:off x="24670" y="2091461"/>
            <a:ext cx="10728338" cy="4637657"/>
          </a:xfrm>
        </p:spPr>
        <p:txBody>
          <a:bodyPr>
            <a:normAutofit/>
          </a:bodyPr>
          <a:lstStyle/>
          <a:p>
            <a:pPr marR="0">
              <a:lnSpc>
                <a:spcPct val="115000"/>
              </a:lnSpc>
              <a:spcBef>
                <a:spcPts val="1200"/>
              </a:spcBef>
              <a:spcAft>
                <a:spcPts val="1200"/>
              </a:spcAft>
              <a:buFont typeface="Wingdings" panose="05000000000000000000" pitchFamily="2" charset="2"/>
              <a:buChar char="q"/>
            </a:pPr>
            <a:r>
              <a:rPr lang="en-GB" sz="1800" dirty="0">
                <a:solidFill>
                  <a:schemeClr val="tx2">
                    <a:lumMod val="95000"/>
                    <a:lumOff val="5000"/>
                  </a:schemeClr>
                </a:solidFill>
                <a:effectLst/>
                <a:latin typeface="Arial" panose="020B0604020202020204" pitchFamily="34" charset="0"/>
                <a:ea typeface="Arial" panose="020B0604020202020204" pitchFamily="34" charset="0"/>
              </a:rPr>
              <a:t>An Online library Marketplace system's goal is to run a virtual library more efficiently and at a lower cost than traditional physical libraries, saving people time. Because the system is almost completely automated, it simplifies all of the library's operations. The software handles book purchases, book lending, categorizing, circulation recording, and stock checking. Such software reduces the human </a:t>
            </a:r>
            <a:r>
              <a:rPr lang="ar-EG" sz="1800" dirty="0">
                <a:solidFill>
                  <a:schemeClr val="tx2">
                    <a:lumMod val="95000"/>
                    <a:lumOff val="5000"/>
                  </a:schemeClr>
                </a:solidFill>
                <a:effectLst/>
                <a:latin typeface="Arial" panose="020B0604020202020204" pitchFamily="34" charset="0"/>
                <a:ea typeface="Arial" panose="020B0604020202020204" pitchFamily="34" charset="0"/>
              </a:rPr>
              <a:t>labor</a:t>
            </a:r>
            <a:r>
              <a:rPr lang="en-GB" sz="1800" dirty="0">
                <a:solidFill>
                  <a:schemeClr val="tx2">
                    <a:lumMod val="95000"/>
                    <a:lumOff val="5000"/>
                  </a:schemeClr>
                </a:solidFill>
                <a:effectLst/>
                <a:latin typeface="Arial" panose="020B0604020202020204" pitchFamily="34" charset="0"/>
                <a:ea typeface="Arial" panose="020B0604020202020204" pitchFamily="34" charset="0"/>
              </a:rPr>
              <a:t> factor and reduces the likelihood of errors. </a:t>
            </a:r>
          </a:p>
          <a:p>
            <a:pPr marL="0" marR="0" indent="0">
              <a:lnSpc>
                <a:spcPct val="115000"/>
              </a:lnSpc>
              <a:spcBef>
                <a:spcPts val="1200"/>
              </a:spcBef>
              <a:spcAft>
                <a:spcPts val="1200"/>
              </a:spcAft>
              <a:buNone/>
            </a:pP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p>
            <a:pPr marR="0">
              <a:lnSpc>
                <a:spcPct val="115000"/>
              </a:lnSpc>
              <a:spcBef>
                <a:spcPts val="1200"/>
              </a:spcBef>
              <a:spcAft>
                <a:spcPts val="1200"/>
              </a:spcAft>
              <a:buFont typeface="Wingdings" panose="05000000000000000000" pitchFamily="2" charset="2"/>
              <a:buChar char="q"/>
            </a:pPr>
            <a:r>
              <a:rPr lang="en-GB" sz="1800" dirty="0">
                <a:solidFill>
                  <a:schemeClr val="tx2">
                    <a:lumMod val="95000"/>
                    <a:lumOff val="5000"/>
                  </a:schemeClr>
                </a:solidFill>
                <a:effectLst/>
                <a:latin typeface="Arial" panose="020B0604020202020204" pitchFamily="34" charset="0"/>
                <a:ea typeface="Arial" panose="020B0604020202020204" pitchFamily="34" charset="0"/>
              </a:rPr>
              <a:t>The marketplace section connects users with each other, By making the selling, trading, and buying process as easy as possible for the users by allowing a secure and reliable transaction. A user can search for a book and view the list of books that are available in the library.</a:t>
            </a:r>
            <a:endParaRPr lang="en-US" sz="1800" dirty="0">
              <a:solidFill>
                <a:schemeClr val="tx2">
                  <a:lumMod val="95000"/>
                  <a:lumOff val="5000"/>
                </a:schemeClr>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 y="345045"/>
            <a:ext cx="9628632" cy="1362113"/>
          </a:xfrm>
        </p:spPr>
        <p:txBody>
          <a:bodyPr>
            <a:normAutofit/>
          </a:bodyPr>
          <a:lstStyle/>
          <a:p>
            <a:pPr marL="457200" indent="-457200">
              <a:buFont typeface="Wingdings" panose="05000000000000000000" pitchFamily="2" charset="2"/>
              <a:buChar char="Ø"/>
            </a:pPr>
            <a:r>
              <a:rPr lang="en-US" sz="3600" b="1" dirty="0"/>
              <a:t>Project steps </a:t>
            </a: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582563616"/>
              </p:ext>
            </p:extLst>
          </p:nvPr>
        </p:nvGraphicFramePr>
        <p:xfrm>
          <a:off x="1279525" y="2190750"/>
          <a:ext cx="9629775" cy="398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1954"/>
            <a:ext cx="9628632" cy="1362113"/>
          </a:xfrm>
        </p:spPr>
        <p:txBody>
          <a:bodyPr/>
          <a:lstStyle/>
          <a:p>
            <a:pPr marL="571500" indent="-571500">
              <a:buFont typeface="Wingdings" panose="05000000000000000000" pitchFamily="2" charset="2"/>
              <a:buChar char="Ø"/>
            </a:pPr>
            <a:r>
              <a:rPr lang="en-US" sz="3600" b="1" dirty="0"/>
              <a:t>Planning</a:t>
            </a:r>
            <a:r>
              <a:rPr lang="en-US" dirty="0"/>
              <a:t> </a:t>
            </a:r>
          </a:p>
        </p:txBody>
      </p:sp>
      <p:sp>
        <p:nvSpPr>
          <p:cNvPr id="4" name="Content Placeholder 3">
            <a:extLst>
              <a:ext uri="{FF2B5EF4-FFF2-40B4-BE49-F238E27FC236}">
                <a16:creationId xmlns:a16="http://schemas.microsoft.com/office/drawing/2014/main" id="{7BDAFE9E-4B28-1009-4864-1980216D8667}"/>
              </a:ext>
            </a:extLst>
          </p:cNvPr>
          <p:cNvSpPr>
            <a:spLocks noGrp="1"/>
          </p:cNvSpPr>
          <p:nvPr>
            <p:ph idx="1"/>
          </p:nvPr>
        </p:nvSpPr>
        <p:spPr>
          <a:xfrm>
            <a:off x="195943" y="2043404"/>
            <a:ext cx="9628632" cy="4674637"/>
          </a:xfrm>
        </p:spPr>
        <p:txBody>
          <a:bodyPr>
            <a:normAutofit/>
          </a:bodyPr>
          <a:lstStyle/>
          <a:p>
            <a:pPr>
              <a:buFont typeface="Wingdings" panose="05000000000000000000" pitchFamily="2" charset="2"/>
              <a:buChar char="q"/>
            </a:pPr>
            <a:r>
              <a:rPr lang="en-GB" sz="1900" dirty="0">
                <a:solidFill>
                  <a:schemeClr val="tx2">
                    <a:lumMod val="95000"/>
                    <a:lumOff val="5000"/>
                  </a:schemeClr>
                </a:solidFill>
                <a:effectLst/>
                <a:latin typeface="Arial Rounded MT Bold" panose="020F0704030504030204" pitchFamily="34" charset="0"/>
                <a:ea typeface="Arial" panose="020B0604020202020204" pitchFamily="34" charset="0"/>
              </a:rPr>
              <a:t>Our plan for the online library bookstore is to allow a broad audience to enjoy a reliable and safe environment to communicate, sell, trade, and buy books.</a:t>
            </a:r>
          </a:p>
          <a:p>
            <a:pPr marL="0" indent="0">
              <a:buNone/>
            </a:pPr>
            <a:r>
              <a:rPr lang="en-GB" sz="1800" b="1" dirty="0">
                <a:solidFill>
                  <a:schemeClr val="tx2">
                    <a:lumMod val="95000"/>
                    <a:lumOff val="5000"/>
                  </a:schemeClr>
                </a:solidFill>
                <a:effectLst/>
                <a:latin typeface="Arial" panose="020B0604020202020204" pitchFamily="34" charset="0"/>
                <a:ea typeface="Arial" panose="020B0604020202020204" pitchFamily="34" charset="0"/>
              </a:rPr>
              <a:t> For reaching our target </a:t>
            </a:r>
          </a:p>
          <a:p>
            <a:pPr marL="0" indent="0">
              <a:buNone/>
            </a:pPr>
            <a:endParaRPr lang="en-US" dirty="0"/>
          </a:p>
        </p:txBody>
      </p:sp>
      <p:sp>
        <p:nvSpPr>
          <p:cNvPr id="5" name="TextBox 4">
            <a:extLst>
              <a:ext uri="{FF2B5EF4-FFF2-40B4-BE49-F238E27FC236}">
                <a16:creationId xmlns:a16="http://schemas.microsoft.com/office/drawing/2014/main" id="{CD24C689-C297-1936-6F21-7DA88164AA13}"/>
              </a:ext>
            </a:extLst>
          </p:cNvPr>
          <p:cNvSpPr txBox="1"/>
          <p:nvPr/>
        </p:nvSpPr>
        <p:spPr>
          <a:xfrm>
            <a:off x="769494" y="3214396"/>
            <a:ext cx="8350899" cy="3330399"/>
          </a:xfrm>
          <a:prstGeom prst="rect">
            <a:avLst/>
          </a:prstGeom>
          <a:noFill/>
        </p:spPr>
        <p:txBody>
          <a:bodyPr wrap="square">
            <a:spAutoFit/>
          </a:bodyPr>
          <a:lstStyle/>
          <a:p>
            <a:pPr>
              <a:lnSpc>
                <a:spcPct val="200000"/>
              </a:lnSpc>
              <a:buFont typeface="Wingdings" panose="05000000000000000000" pitchFamily="2" charset="2"/>
              <a:buChar char="ü"/>
            </a:pPr>
            <a:r>
              <a:rPr lang="en-GB" sz="1800" dirty="0">
                <a:effectLst/>
                <a:latin typeface="Arial" panose="020B0604020202020204" pitchFamily="34" charset="0"/>
                <a:ea typeface="Arial" panose="020B0604020202020204" pitchFamily="34" charset="0"/>
              </a:rPr>
              <a:t> we will utilize News Paper advertisements.</a:t>
            </a:r>
          </a:p>
          <a:p>
            <a:pPr>
              <a:lnSpc>
                <a:spcPct val="200000"/>
              </a:lnSpc>
              <a:buFont typeface="Wingdings" panose="05000000000000000000" pitchFamily="2" charset="2"/>
              <a:buChar char="ü"/>
            </a:pPr>
            <a:r>
              <a:rPr lang="en-GB" sz="1800" dirty="0">
                <a:effectLst/>
                <a:latin typeface="Arial" panose="020B0604020202020204" pitchFamily="34" charset="0"/>
                <a:ea typeface="Arial" panose="020B0604020202020204" pitchFamily="34" charset="0"/>
              </a:rPr>
              <a:t> We Will also attract sponsors and popular authors.</a:t>
            </a:r>
          </a:p>
          <a:p>
            <a:pPr>
              <a:lnSpc>
                <a:spcPct val="200000"/>
              </a:lnSpc>
              <a:buFont typeface="Wingdings" panose="05000000000000000000" pitchFamily="2" charset="2"/>
              <a:buChar char="ü"/>
            </a:pPr>
            <a:r>
              <a:rPr lang="en-GB" sz="1800" dirty="0">
                <a:latin typeface="Arial" panose="020B0604020202020204" pitchFamily="34" charset="0"/>
                <a:ea typeface="Arial" panose="020B0604020202020204" pitchFamily="34" charset="0"/>
              </a:rPr>
              <a:t> held events on two scales international events or weekly.</a:t>
            </a:r>
          </a:p>
          <a:p>
            <a:pPr>
              <a:lnSpc>
                <a:spcPct val="200000"/>
              </a:lnSpc>
              <a:buFont typeface="Wingdings" panose="05000000000000000000" pitchFamily="2" charset="2"/>
              <a:buChar char="ü"/>
            </a:pPr>
            <a:r>
              <a:rPr lang="en-GB" sz="1800" dirty="0">
                <a:effectLst/>
                <a:latin typeface="Arial" panose="020B0604020202020204" pitchFamily="34" charset="0"/>
                <a:ea typeface="Arial" panose="020B0604020202020204" pitchFamily="34" charset="0"/>
              </a:rPr>
              <a:t> we will create a platform to give talks about future books.</a:t>
            </a:r>
          </a:p>
          <a:p>
            <a:pPr>
              <a:lnSpc>
                <a:spcPct val="200000"/>
              </a:lnSpc>
              <a:buFont typeface="Wingdings" panose="05000000000000000000" pitchFamily="2" charset="2"/>
              <a:buChar char="ü"/>
            </a:pPr>
            <a:r>
              <a:rPr lang="en-GB" sz="1800" dirty="0">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we will deal with a company that will supply a team to help us.</a:t>
            </a:r>
          </a:p>
          <a:p>
            <a:pPr>
              <a:lnSpc>
                <a:spcPct val="200000"/>
              </a:lnSpc>
              <a:buFont typeface="Wingdings" panose="05000000000000000000" pitchFamily="2" charset="2"/>
              <a:buChar char="ü"/>
            </a:pPr>
            <a:r>
              <a:rPr lang="en-GB" sz="1800" dirty="0">
                <a:effectLst/>
                <a:latin typeface="Arial" panose="020B0604020202020204" pitchFamily="34" charset="0"/>
                <a:ea typeface="Arial" panose="020B0604020202020204" pitchFamily="34" charset="0"/>
              </a:rPr>
              <a:t> create an environment for our managers to focus on high-level issues.</a:t>
            </a:r>
          </a:p>
        </p:txBody>
      </p:sp>
      <p:pic>
        <p:nvPicPr>
          <p:cNvPr id="7" name="Graphic 6" descr="Business Growth outline">
            <a:extLst>
              <a:ext uri="{FF2B5EF4-FFF2-40B4-BE49-F238E27FC236}">
                <a16:creationId xmlns:a16="http://schemas.microsoft.com/office/drawing/2014/main" id="{2B15F3D4-4E59-FA6B-543D-BF33D686E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8126" y="2897154"/>
            <a:ext cx="1390821" cy="1441580"/>
          </a:xfrm>
          <a:prstGeom prst="rect">
            <a:avLst/>
          </a:prstGeom>
        </p:spPr>
      </p:pic>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343"/>
            <a:ext cx="10908792" cy="1362113"/>
          </a:xfrm>
        </p:spPr>
        <p:txBody>
          <a:bodyPr/>
          <a:lstStyle/>
          <a:p>
            <a:pPr marL="457200" indent="-457200">
              <a:buFont typeface="Wingdings" panose="05000000000000000000" pitchFamily="2" charset="2"/>
              <a:buChar char="Ø"/>
            </a:pPr>
            <a:r>
              <a:rPr lang="en-US" sz="3600" b="1" dirty="0"/>
              <a:t>Organizing</a:t>
            </a:r>
            <a:r>
              <a:rPr lang="en-US" dirty="0"/>
              <a:t> </a:t>
            </a:r>
          </a:p>
        </p:txBody>
      </p:sp>
      <p:sp>
        <p:nvSpPr>
          <p:cNvPr id="3" name="Content Placeholder 2"/>
          <p:cNvSpPr>
            <a:spLocks noGrp="1"/>
          </p:cNvSpPr>
          <p:nvPr>
            <p:ph sz="half" idx="1"/>
          </p:nvPr>
        </p:nvSpPr>
        <p:spPr>
          <a:xfrm>
            <a:off x="0" y="1862782"/>
            <a:ext cx="10974106" cy="3986784"/>
          </a:xfrm>
        </p:spPr>
        <p:txBody>
          <a:bodyPr>
            <a:normAutofit/>
          </a:bodyPr>
          <a:lstStyle/>
          <a:p>
            <a:r>
              <a:rPr lang="en-US" b="1" dirty="0">
                <a:solidFill>
                  <a:schemeClr val="tx1">
                    <a:lumMod val="50000"/>
                  </a:schemeClr>
                </a:solidFill>
              </a:rPr>
              <a:t>Organizing is a function that follows the planning function, where a manager can begin to organize. Involves creating an organizational structure and deploying people to reach their goals.</a:t>
            </a:r>
          </a:p>
          <a:p>
            <a:endParaRPr lang="en-US" dirty="0"/>
          </a:p>
          <a:p>
            <a:r>
              <a:rPr lang="en-US" b="1" dirty="0"/>
              <a:t> The process of the Organizing involves</a:t>
            </a:r>
          </a:p>
          <a:p>
            <a:pPr marL="0" indent="0">
              <a:buNone/>
            </a:pPr>
            <a:r>
              <a:rPr lang="en-US" dirty="0"/>
              <a:t>     </a:t>
            </a:r>
          </a:p>
        </p:txBody>
      </p:sp>
      <p:pic>
        <p:nvPicPr>
          <p:cNvPr id="33" name="Content Placeholder 32" descr="Room with laptops and chairs">
            <a:extLst>
              <a:ext uri="{FF2B5EF4-FFF2-40B4-BE49-F238E27FC236}">
                <a16:creationId xmlns:a16="http://schemas.microsoft.com/office/drawing/2014/main" id="{64998895-5599-6CF4-4099-C3DEC686F0B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3125" y="4215544"/>
            <a:ext cx="3067050" cy="1903444"/>
          </a:xfrm>
        </p:spPr>
      </p:pic>
      <p:sp>
        <p:nvSpPr>
          <p:cNvPr id="8" name="TextBox 7">
            <a:extLst>
              <a:ext uri="{FF2B5EF4-FFF2-40B4-BE49-F238E27FC236}">
                <a16:creationId xmlns:a16="http://schemas.microsoft.com/office/drawing/2014/main" id="{F30ADB74-003D-0E5E-7399-8187E9793CF1}"/>
              </a:ext>
            </a:extLst>
          </p:cNvPr>
          <p:cNvSpPr txBox="1"/>
          <p:nvPr/>
        </p:nvSpPr>
        <p:spPr>
          <a:xfrm>
            <a:off x="681136" y="4057323"/>
            <a:ext cx="6732036" cy="2331087"/>
          </a:xfrm>
          <a:prstGeom prst="rect">
            <a:avLst/>
          </a:prstGeom>
          <a:noFill/>
        </p:spPr>
        <p:txBody>
          <a:bodyPr wrap="square">
            <a:spAutoFit/>
          </a:bodyPr>
          <a:lstStyle/>
          <a:p>
            <a:pPr marL="342900" marR="0" lvl="0" indent="-342900">
              <a:lnSpc>
                <a:spcPct val="200000"/>
              </a:lnSpc>
              <a:spcBef>
                <a:spcPts val="0"/>
              </a:spcBef>
              <a:spcAft>
                <a:spcPts val="0"/>
              </a:spcAft>
              <a:buFont typeface="Wingdings" panose="05000000000000000000" pitchFamily="2" charset="2"/>
              <a:buChar char="ü"/>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Identification of activities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Wingdings" panose="05000000000000000000" pitchFamily="2" charset="2"/>
              <a:buChar char="ü"/>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Functional organizing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Clarifying the functionality</a:t>
            </a:r>
          </a:p>
          <a:p>
            <a:pPr marL="285750" indent="-285750">
              <a:lnSpc>
                <a:spcPct val="200000"/>
              </a:lnSpc>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rPr>
              <a:t>Facilitates administration </a:t>
            </a:r>
            <a:endParaRPr lang="en-US" sz="2000" dirty="0">
              <a:solidFill>
                <a:schemeClr val="tx2">
                  <a:lumMod val="95000"/>
                  <a:lumOff val="5000"/>
                </a:schemeClr>
              </a:solidFill>
              <a:latin typeface="Arial Rounded MT Bold" panose="020F07040305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352"/>
            <a:ext cx="9628632" cy="1362113"/>
          </a:xfrm>
        </p:spPr>
        <p:txBody>
          <a:bodyPr/>
          <a:lstStyle/>
          <a:p>
            <a:pPr marL="457200" indent="-457200">
              <a:buFont typeface="Wingdings" panose="05000000000000000000" pitchFamily="2" charset="2"/>
              <a:buChar char="Ø"/>
            </a:pPr>
            <a:r>
              <a:rPr lang="en-US" sz="3600" b="1" dirty="0"/>
              <a:t>Influencing</a:t>
            </a:r>
            <a:r>
              <a:rPr lang="en-US" dirty="0"/>
              <a:t> </a:t>
            </a:r>
          </a:p>
        </p:txBody>
      </p:sp>
      <p:sp>
        <p:nvSpPr>
          <p:cNvPr id="15" name="Content Placeholder 14">
            <a:extLst>
              <a:ext uri="{FF2B5EF4-FFF2-40B4-BE49-F238E27FC236}">
                <a16:creationId xmlns:a16="http://schemas.microsoft.com/office/drawing/2014/main" id="{49898DA3-36AC-090B-C47C-D058BD96C2EC}"/>
              </a:ext>
            </a:extLst>
          </p:cNvPr>
          <p:cNvSpPr>
            <a:spLocks noGrp="1"/>
          </p:cNvSpPr>
          <p:nvPr>
            <p:ph sz="half" idx="1"/>
          </p:nvPr>
        </p:nvSpPr>
        <p:spPr>
          <a:xfrm>
            <a:off x="121297" y="1989287"/>
            <a:ext cx="8397552" cy="3986784"/>
          </a:xfrm>
        </p:spPr>
        <p:txBody>
          <a:bodyPr>
            <a:normAutofit/>
          </a:bodyPr>
          <a:lstStyle/>
          <a:p>
            <a:pPr marR="0">
              <a:lnSpc>
                <a:spcPct val="107000"/>
              </a:lnSpc>
              <a:spcBef>
                <a:spcPts val="0"/>
              </a:spcBef>
              <a:spcAft>
                <a:spcPts val="800"/>
              </a:spcAft>
              <a:buFont typeface="Wingdings" panose="05000000000000000000" pitchFamily="2" charset="2"/>
              <a:buChar char="q"/>
            </a:pPr>
            <a:r>
              <a:rPr lang="en-US" b="1" spc="1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Influencing is a process of transforming the behaviors of employees </a:t>
            </a:r>
            <a:r>
              <a:rPr lang="en-US" b="1" dirty="0">
                <a:latin typeface="Calibri" panose="020F0502020204030204" pitchFamily="34" charset="0"/>
                <a:ea typeface="Calibri" panose="020F0502020204030204" pitchFamily="34" charset="0"/>
                <a:cs typeface="Arial" panose="020B0604020202020204" pitchFamily="34" charset="0"/>
              </a:rPr>
              <a:t> to </a:t>
            </a:r>
            <a:r>
              <a:rPr lang="en-US" b="1" spc="1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create a productive environment in any organization  </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000" b="1"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The process of the influencing subsystem involves</a:t>
            </a:r>
            <a:endParaRPr lang="en-US" sz="2000" b="1" dirty="0">
              <a:solidFill>
                <a:schemeClr val="tx1">
                  <a:lumMod val="50000"/>
                </a:schemeClr>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28" name="Content Placeholder 27" descr="Classroom with solid fill">
            <a:extLst>
              <a:ext uri="{FF2B5EF4-FFF2-40B4-BE49-F238E27FC236}">
                <a16:creationId xmlns:a16="http://schemas.microsoft.com/office/drawing/2014/main" id="{2027A561-BE98-259A-B16B-BD153D828BC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5543" y="4819261"/>
            <a:ext cx="463492" cy="331237"/>
          </a:xfrm>
        </p:spPr>
      </p:pic>
      <p:sp>
        <p:nvSpPr>
          <p:cNvPr id="18" name="TextBox 17">
            <a:extLst>
              <a:ext uri="{FF2B5EF4-FFF2-40B4-BE49-F238E27FC236}">
                <a16:creationId xmlns:a16="http://schemas.microsoft.com/office/drawing/2014/main" id="{6F6D5E29-D810-75AD-F5D0-A817A4193065}"/>
              </a:ext>
            </a:extLst>
          </p:cNvPr>
          <p:cNvSpPr txBox="1"/>
          <p:nvPr/>
        </p:nvSpPr>
        <p:spPr>
          <a:xfrm>
            <a:off x="816655" y="3364324"/>
            <a:ext cx="6643395" cy="3055324"/>
          </a:xfrm>
          <a:prstGeom prst="rect">
            <a:avLst/>
          </a:prstGeom>
          <a:noFill/>
        </p:spPr>
        <p:txBody>
          <a:bodyPr wrap="square">
            <a:spAutoFit/>
          </a:bodyPr>
          <a:lstStyle/>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Leadership</a:t>
            </a:r>
          </a:p>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Motivation</a:t>
            </a:r>
            <a:endParaRPr lang="en-US" sz="1600" dirty="0">
              <a:solidFill>
                <a:schemeClr val="tx2">
                  <a:lumMod val="95000"/>
                  <a:lumOff val="5000"/>
                </a:schemeClr>
              </a:solidFill>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Consider groups</a:t>
            </a:r>
            <a:endParaRPr lang="en-US" sz="1600" dirty="0">
              <a:solidFill>
                <a:schemeClr val="tx2">
                  <a:lumMod val="95000"/>
                  <a:lumOff val="5000"/>
                </a:schemeClr>
              </a:solidFill>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Communication</a:t>
            </a:r>
            <a:endParaRPr lang="en-US" sz="1600" dirty="0">
              <a:solidFill>
                <a:schemeClr val="tx2">
                  <a:lumMod val="95000"/>
                  <a:lumOff val="5000"/>
                </a:schemeClr>
              </a:solidFill>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Encouraging creativity and innovation</a:t>
            </a:r>
            <a:endParaRPr lang="en-US" sz="1600" dirty="0">
              <a:solidFill>
                <a:schemeClr val="tx2">
                  <a:lumMod val="95000"/>
                  <a:lumOff val="5000"/>
                </a:schemeClr>
              </a:solidFill>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5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Building a company culture.  </a:t>
            </a:r>
            <a:endParaRPr lang="en-US" sz="16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34" name="Graphic 33" descr="Thought outline">
            <a:extLst>
              <a:ext uri="{FF2B5EF4-FFF2-40B4-BE49-F238E27FC236}">
                <a16:creationId xmlns:a16="http://schemas.microsoft.com/office/drawing/2014/main" id="{08824CBF-B0F6-DEDA-B1A4-0300E62C3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941391" y="4613958"/>
            <a:ext cx="1964441" cy="1362113"/>
          </a:xfrm>
          <a:prstGeom prst="rect">
            <a:avLst/>
          </a:prstGeom>
        </p:spPr>
      </p:pic>
      <p:sp>
        <p:nvSpPr>
          <p:cNvPr id="42" name="TextBox 41">
            <a:extLst>
              <a:ext uri="{FF2B5EF4-FFF2-40B4-BE49-F238E27FC236}">
                <a16:creationId xmlns:a16="http://schemas.microsoft.com/office/drawing/2014/main" id="{FA82B5BC-2031-5805-C7E6-80070F43E9E5}"/>
              </a:ext>
            </a:extLst>
          </p:cNvPr>
          <p:cNvSpPr txBox="1"/>
          <p:nvPr/>
        </p:nvSpPr>
        <p:spPr>
          <a:xfrm>
            <a:off x="8155408" y="6135991"/>
            <a:ext cx="4898572" cy="369332"/>
          </a:xfrm>
          <a:prstGeom prst="rect">
            <a:avLst/>
          </a:prstGeom>
          <a:noFill/>
        </p:spPr>
        <p:txBody>
          <a:bodyPr wrap="square">
            <a:spAutoFit/>
          </a:bodyPr>
          <a:lstStyle/>
          <a:p>
            <a:r>
              <a:rPr lang="en-US" b="1" dirty="0">
                <a:solidFill>
                  <a:schemeClr val="accent1">
                    <a:lumMod val="50000"/>
                  </a:schemeClr>
                </a:solidFill>
                <a:latin typeface="Calibri" panose="020F0502020204030204" pitchFamily="34" charset="0"/>
                <a:cs typeface="Calibri" panose="020F0502020204030204" pitchFamily="34" charset="0"/>
              </a:rPr>
              <a:t>The header plays a magic role, why ?? </a:t>
            </a:r>
            <a:endParaRPr lang="en-US" dirty="0">
              <a:solidFill>
                <a:schemeClr val="accent1">
                  <a:lumMod val="50000"/>
                </a:schemeClr>
              </a:solidFill>
            </a:endParaRPr>
          </a:p>
        </p:txBody>
      </p:sp>
    </p:spTree>
    <p:extLst>
      <p:ext uri="{BB962C8B-B14F-4D97-AF65-F5344CB8AC3E}">
        <p14:creationId xmlns:p14="http://schemas.microsoft.com/office/powerpoint/2010/main" val="8883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690"/>
            <a:ext cx="9628632" cy="1362113"/>
          </a:xfrm>
        </p:spPr>
        <p:txBody>
          <a:bodyPr/>
          <a:lstStyle/>
          <a:p>
            <a:pPr marL="457200" indent="-457200">
              <a:buFont typeface="Wingdings" panose="05000000000000000000" pitchFamily="2" charset="2"/>
              <a:buChar char="Ø"/>
            </a:pPr>
            <a:r>
              <a:rPr lang="en-US" sz="3600" b="1" dirty="0"/>
              <a:t>Controlling</a:t>
            </a:r>
            <a:r>
              <a:rPr lang="en-US" dirty="0"/>
              <a:t> </a:t>
            </a:r>
          </a:p>
        </p:txBody>
      </p:sp>
      <p:sp>
        <p:nvSpPr>
          <p:cNvPr id="5" name="Content Placeholder 4">
            <a:extLst>
              <a:ext uri="{FF2B5EF4-FFF2-40B4-BE49-F238E27FC236}">
                <a16:creationId xmlns:a16="http://schemas.microsoft.com/office/drawing/2014/main" id="{FEC889BE-2206-92B1-A05F-129A2EF2738B}"/>
              </a:ext>
            </a:extLst>
          </p:cNvPr>
          <p:cNvSpPr>
            <a:spLocks noGrp="1"/>
          </p:cNvSpPr>
          <p:nvPr>
            <p:ph sz="half" idx="1"/>
          </p:nvPr>
        </p:nvSpPr>
        <p:spPr>
          <a:xfrm>
            <a:off x="0" y="1781803"/>
            <a:ext cx="11793894" cy="3986784"/>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R="0">
              <a:lnSpc>
                <a:spcPct val="107000"/>
              </a:lnSpc>
              <a:spcBef>
                <a:spcPts val="0"/>
              </a:spcBef>
              <a:spcAft>
                <a:spcPts val="0"/>
              </a:spcAft>
              <a:buFont typeface="Wingdings" panose="05000000000000000000" pitchFamily="2" charset="2"/>
              <a:buChar char="q"/>
            </a:pP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Control is a primary goal-oriented function of management in an organization. It is a process of comparing the actual performance with the set standards of the company to ensure that activities are performed according to the plans and if not then taking corrective action.</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Calibri" panose="020F0502020204030204" pitchFamily="34" charset="0"/>
              </a:rPr>
              <a:t>The process of the Controlling subsystem involves</a:t>
            </a:r>
          </a:p>
          <a:p>
            <a:pPr marL="0" marR="0" indent="0">
              <a:lnSpc>
                <a:spcPct val="107000"/>
              </a:lnSpc>
              <a:spcBef>
                <a:spcPts val="0"/>
              </a:spcBef>
              <a:spcAft>
                <a:spcPts val="800"/>
              </a:spcAft>
              <a:buNone/>
            </a:pP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8C3BD314-4108-2BB1-886D-721C204A4AD3}"/>
              </a:ext>
            </a:extLst>
          </p:cNvPr>
          <p:cNvSpPr txBox="1"/>
          <p:nvPr/>
        </p:nvSpPr>
        <p:spPr>
          <a:xfrm>
            <a:off x="613489" y="4220609"/>
            <a:ext cx="7011954" cy="1676741"/>
          </a:xfrm>
          <a:prstGeom prst="rect">
            <a:avLst/>
          </a:prstGeom>
          <a:noFill/>
        </p:spPr>
        <p:txBody>
          <a:bodyPr wrap="square">
            <a:spAutoFit/>
          </a:bodyPr>
          <a:lstStyle/>
          <a:p>
            <a:pPr marL="285750" marR="0" lvl="0" indent="-285750">
              <a:lnSpc>
                <a:spcPct val="200000"/>
              </a:lnSpc>
              <a:spcBef>
                <a:spcPts val="0"/>
              </a:spcBef>
              <a:spcAft>
                <a:spcPts val="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Measuring Performance.</a:t>
            </a:r>
            <a:endParaRPr lang="en-US"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200000"/>
              </a:lnSpc>
              <a:spcBef>
                <a:spcPts val="0"/>
              </a:spcBef>
              <a:spcAft>
                <a:spcPts val="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Comparing Measured Performance to Standards.</a:t>
            </a:r>
            <a:endParaRPr lang="en-US"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200000"/>
              </a:lnSpc>
              <a:spcBef>
                <a:spcPts val="0"/>
              </a:spcBef>
              <a:spcAft>
                <a:spcPts val="800"/>
              </a:spcAft>
              <a:buFont typeface="Wingdings" panose="05000000000000000000" pitchFamily="2" charset="2"/>
              <a:buChar char="ü"/>
            </a:pPr>
            <a:r>
              <a:rPr lang="en-US" sz="1800" dirty="0">
                <a:solidFill>
                  <a:schemeClr val="tx2">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Taking Corrective Action</a:t>
            </a:r>
            <a:endParaRPr lang="en-US" sz="1800" dirty="0">
              <a:solidFill>
                <a:schemeClr val="tx2">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Graphic 16" descr="Checklist outline">
            <a:extLst>
              <a:ext uri="{FF2B5EF4-FFF2-40B4-BE49-F238E27FC236}">
                <a16:creationId xmlns:a16="http://schemas.microsoft.com/office/drawing/2014/main" id="{36847EF6-2954-7586-B05A-F36631F0F8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9519" y="3834351"/>
            <a:ext cx="1595533" cy="1834104"/>
          </a:xfrm>
          <a:prstGeom prst="rect">
            <a:avLst/>
          </a:prstGeom>
        </p:spPr>
      </p:pic>
      <p:pic>
        <p:nvPicPr>
          <p:cNvPr id="18" name="Graphic 17" descr="Blackboard outline">
            <a:extLst>
              <a:ext uri="{FF2B5EF4-FFF2-40B4-BE49-F238E27FC236}">
                <a16:creationId xmlns:a16="http://schemas.microsoft.com/office/drawing/2014/main" id="{21B22456-C10C-49CF-346D-4E07F2DBA5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1432" y="3834351"/>
            <a:ext cx="914400" cy="914400"/>
          </a:xfrm>
          <a:prstGeom prst="rect">
            <a:avLst/>
          </a:prstGeom>
        </p:spPr>
      </p:pic>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5786AB-32D9-BE67-AFF2-59C1CAF609A6}"/>
              </a:ext>
            </a:extLst>
          </p:cNvPr>
          <p:cNvGrpSpPr/>
          <p:nvPr/>
        </p:nvGrpSpPr>
        <p:grpSpPr>
          <a:xfrm>
            <a:off x="3584765" y="1159092"/>
            <a:ext cx="2893957" cy="3986213"/>
            <a:chOff x="-615819" y="-662474"/>
            <a:chExt cx="2893957" cy="3986213"/>
          </a:xfrm>
          <a:scene3d>
            <a:camera prst="orthographicFront"/>
            <a:lightRig rig="flat" dir="t"/>
          </a:scene3d>
        </p:grpSpPr>
        <p:sp>
          <p:nvSpPr>
            <p:cNvPr id="3" name="Flowchart: Manual Operation 2">
              <a:extLst>
                <a:ext uri="{FF2B5EF4-FFF2-40B4-BE49-F238E27FC236}">
                  <a16:creationId xmlns:a16="http://schemas.microsoft.com/office/drawing/2014/main" id="{71428F74-8B58-9FE1-FF9D-662B6264261C}"/>
                </a:ext>
              </a:extLst>
            </p:cNvPr>
            <p:cNvSpPr/>
            <p:nvPr/>
          </p:nvSpPr>
          <p:spPr>
            <a:xfrm rot="16200000">
              <a:off x="-1469857" y="191564"/>
              <a:ext cx="3986213" cy="2278137"/>
            </a:xfrm>
            <a:prstGeom prst="flowChartManualOperatio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 name="Flowchart: Manual Operation 4">
              <a:extLst>
                <a:ext uri="{FF2B5EF4-FFF2-40B4-BE49-F238E27FC236}">
                  <a16:creationId xmlns:a16="http://schemas.microsoft.com/office/drawing/2014/main" id="{1E41991E-3EFF-0B83-3A31-80A80944B7B5}"/>
                </a:ext>
              </a:extLst>
            </p:cNvPr>
            <p:cNvSpPr txBox="1"/>
            <p:nvPr/>
          </p:nvSpPr>
          <p:spPr>
            <a:xfrm rot="21600000">
              <a:off x="1" y="797242"/>
              <a:ext cx="2278137" cy="239172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1450" tIns="0" rIns="171450" bIns="0" numCol="1" spcCol="1270" anchor="ctr" anchorCtr="0">
              <a:noAutofit/>
            </a:bodyPr>
            <a:lstStyle/>
            <a:p>
              <a:pPr marL="0" lvl="0" indent="0" algn="ctr" defTabSz="1200150">
                <a:lnSpc>
                  <a:spcPct val="90000"/>
                </a:lnSpc>
                <a:spcBef>
                  <a:spcPct val="0"/>
                </a:spcBef>
                <a:spcAft>
                  <a:spcPct val="35000"/>
                </a:spcAft>
                <a:buNone/>
              </a:pPr>
              <a:r>
                <a:rPr lang="en-US" sz="2700" kern="1200" dirty="0"/>
                <a:t> </a:t>
              </a:r>
            </a:p>
            <a:p>
              <a:pPr marL="0" lvl="0" indent="0" algn="ctr" defTabSz="1200150">
                <a:lnSpc>
                  <a:spcPct val="90000"/>
                </a:lnSpc>
                <a:spcBef>
                  <a:spcPct val="0"/>
                </a:spcBef>
                <a:spcAft>
                  <a:spcPct val="35000"/>
                </a:spcAft>
                <a:buNone/>
              </a:pPr>
              <a:endParaRPr lang="en-US" sz="2700" kern="1200" dirty="0"/>
            </a:p>
          </p:txBody>
        </p:sp>
      </p:grpSp>
      <p:grpSp>
        <p:nvGrpSpPr>
          <p:cNvPr id="5" name="Group 4">
            <a:extLst>
              <a:ext uri="{FF2B5EF4-FFF2-40B4-BE49-F238E27FC236}">
                <a16:creationId xmlns:a16="http://schemas.microsoft.com/office/drawing/2014/main" id="{F43B1A2B-E977-1BFB-B98D-88B7E29317BB}"/>
              </a:ext>
            </a:extLst>
          </p:cNvPr>
          <p:cNvGrpSpPr/>
          <p:nvPr/>
        </p:nvGrpSpPr>
        <p:grpSpPr>
          <a:xfrm rot="10800000">
            <a:off x="5879842" y="1159092"/>
            <a:ext cx="4862716" cy="3986213"/>
            <a:chOff x="1" y="270587"/>
            <a:chExt cx="4862716" cy="3986213"/>
          </a:xfrm>
          <a:scene3d>
            <a:camera prst="orthographicFront"/>
            <a:lightRig rig="flat" dir="t"/>
          </a:scene3d>
        </p:grpSpPr>
        <p:sp>
          <p:nvSpPr>
            <p:cNvPr id="6" name="Flowchart: Manual Operation 5">
              <a:extLst>
                <a:ext uri="{FF2B5EF4-FFF2-40B4-BE49-F238E27FC236}">
                  <a16:creationId xmlns:a16="http://schemas.microsoft.com/office/drawing/2014/main" id="{C7E5F1FB-3F5B-3CB0-6266-75FA011690FF}"/>
                </a:ext>
              </a:extLst>
            </p:cNvPr>
            <p:cNvSpPr/>
            <p:nvPr/>
          </p:nvSpPr>
          <p:spPr>
            <a:xfrm rot="16200000">
              <a:off x="1730542" y="1124625"/>
              <a:ext cx="3986213" cy="2278137"/>
            </a:xfrm>
            <a:prstGeom prst="flowChartManualOperatio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US" dirty="0"/>
            </a:p>
          </p:txBody>
        </p:sp>
        <p:sp>
          <p:nvSpPr>
            <p:cNvPr id="7" name="Flowchart: Manual Operation 4">
              <a:extLst>
                <a:ext uri="{FF2B5EF4-FFF2-40B4-BE49-F238E27FC236}">
                  <a16:creationId xmlns:a16="http://schemas.microsoft.com/office/drawing/2014/main" id="{817BF8C5-998E-1595-D701-23FC3EBA7816}"/>
                </a:ext>
              </a:extLst>
            </p:cNvPr>
            <p:cNvSpPr txBox="1"/>
            <p:nvPr/>
          </p:nvSpPr>
          <p:spPr>
            <a:xfrm rot="21600000">
              <a:off x="1" y="797242"/>
              <a:ext cx="2278137" cy="239172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1450" tIns="0" rIns="171450" bIns="0" numCol="1" spcCol="1270" anchor="ctr" anchorCtr="0">
              <a:noAutofit/>
            </a:bodyPr>
            <a:lstStyle/>
            <a:p>
              <a:pPr marL="0" lvl="0" indent="0" algn="ctr" defTabSz="1200150">
                <a:lnSpc>
                  <a:spcPct val="90000"/>
                </a:lnSpc>
                <a:spcBef>
                  <a:spcPct val="0"/>
                </a:spcBef>
                <a:spcAft>
                  <a:spcPct val="35000"/>
                </a:spcAft>
                <a:buNone/>
              </a:pPr>
              <a:endParaRPr lang="en-US" sz="2700" kern="1200" dirty="0"/>
            </a:p>
          </p:txBody>
        </p:sp>
      </p:grpSp>
      <p:sp>
        <p:nvSpPr>
          <p:cNvPr id="14" name="TextBox 13">
            <a:extLst>
              <a:ext uri="{FF2B5EF4-FFF2-40B4-BE49-F238E27FC236}">
                <a16:creationId xmlns:a16="http://schemas.microsoft.com/office/drawing/2014/main" id="{D56868FB-A6F6-A624-715E-689C2BFD645F}"/>
              </a:ext>
            </a:extLst>
          </p:cNvPr>
          <p:cNvSpPr txBox="1"/>
          <p:nvPr/>
        </p:nvSpPr>
        <p:spPr>
          <a:xfrm>
            <a:off x="3584765" y="2026838"/>
            <a:ext cx="6097554" cy="383823"/>
          </a:xfrm>
          <a:prstGeom prst="rect">
            <a:avLst/>
          </a:prstGeom>
          <a:noFill/>
        </p:spPr>
        <p:txBody>
          <a:bodyPr wrap="square">
            <a:spAutoFit/>
          </a:bodyPr>
          <a:lstStyle/>
          <a:p>
            <a:pPr marL="0" marR="0">
              <a:lnSpc>
                <a:spcPct val="115000"/>
              </a:lnSpc>
              <a:spcBef>
                <a:spcPts val="0"/>
              </a:spcBef>
              <a:spcAft>
                <a:spcPts val="0"/>
              </a:spcAft>
            </a:pPr>
            <a:r>
              <a:rPr lang="en-GB" sz="1800" b="1" dirty="0">
                <a:solidFill>
                  <a:schemeClr val="tx2">
                    <a:lumMod val="85000"/>
                    <a:lumOff val="15000"/>
                  </a:schemeClr>
                </a:solidFill>
                <a:effectLst/>
                <a:latin typeface="Arial" panose="020B0604020202020204" pitchFamily="34" charset="0"/>
                <a:ea typeface="Arial" panose="020B0604020202020204" pitchFamily="34" charset="0"/>
              </a:rPr>
              <a:t>Preserve the past        Open the Future</a:t>
            </a:r>
            <a:r>
              <a:rPr lang="en-GB"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p:txBody>
      </p:sp>
      <p:sp>
        <p:nvSpPr>
          <p:cNvPr id="18" name="TextBox 17">
            <a:extLst>
              <a:ext uri="{FF2B5EF4-FFF2-40B4-BE49-F238E27FC236}">
                <a16:creationId xmlns:a16="http://schemas.microsoft.com/office/drawing/2014/main" id="{6D6CB4A5-18AA-89B5-FEC8-E2A4773354F1}"/>
              </a:ext>
            </a:extLst>
          </p:cNvPr>
          <p:cNvSpPr txBox="1"/>
          <p:nvPr/>
        </p:nvSpPr>
        <p:spPr>
          <a:xfrm>
            <a:off x="5209553" y="4422349"/>
            <a:ext cx="7944238" cy="383823"/>
          </a:xfrm>
          <a:prstGeom prst="rect">
            <a:avLst/>
          </a:prstGeom>
          <a:noFill/>
        </p:spPr>
        <p:txBody>
          <a:bodyPr wrap="square">
            <a:spAutoFit/>
          </a:bodyPr>
          <a:lstStyle/>
          <a:p>
            <a:pPr marL="0" marR="0">
              <a:lnSpc>
                <a:spcPct val="115000"/>
              </a:lnSpc>
              <a:spcBef>
                <a:spcPts val="0"/>
              </a:spcBef>
              <a:spcAft>
                <a:spcPts val="0"/>
              </a:spcAft>
            </a:pPr>
            <a:r>
              <a:rPr lang="en-GB" dirty="0">
                <a:highlight>
                  <a:srgbClr val="C0C0C0"/>
                </a:highlight>
                <a:latin typeface="Arial" panose="020B0604020202020204" pitchFamily="34" charset="0"/>
                <a:ea typeface="Arial" panose="020B0604020202020204" pitchFamily="34" charset="0"/>
              </a:rPr>
              <a:t>Thank You</a:t>
            </a:r>
            <a:r>
              <a:rPr lang="en-GB" sz="1800" dirty="0">
                <a:effectLst/>
                <a:highlight>
                  <a:srgbClr val="C0C0C0"/>
                </a:highlight>
                <a:latin typeface="Arial" panose="020B0604020202020204" pitchFamily="34" charset="0"/>
                <a:ea typeface="Arial" panose="020B0604020202020204" pitchFamily="34" charset="0"/>
              </a:rPr>
              <a:t>.</a:t>
            </a:r>
            <a:endParaRPr lang="en-US" sz="1800" dirty="0">
              <a:effectLst/>
              <a:highlight>
                <a:srgbClr val="C0C0C0"/>
              </a:highligh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317</TotalTime>
  <Words>483</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Wingdings</vt:lpstr>
      <vt:lpstr>Educational subjects 16x9</vt:lpstr>
      <vt:lpstr>Online library  Marketplace            </vt:lpstr>
      <vt:lpstr>PowerPoint Presentation</vt:lpstr>
      <vt:lpstr>Introduction. </vt:lpstr>
      <vt:lpstr>Project steps </vt:lpstr>
      <vt:lpstr>Planning </vt:lpstr>
      <vt:lpstr>Organizing </vt:lpstr>
      <vt:lpstr>Influencing </vt:lpstr>
      <vt:lpstr>Controlling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ايمان ابراهيم شعبان جاد</dc:creator>
  <cp:lastModifiedBy>نبيل شريف نبيل ابراهيم درويش</cp:lastModifiedBy>
  <cp:revision>9</cp:revision>
  <dcterms:created xsi:type="dcterms:W3CDTF">2022-05-14T15:20:50Z</dcterms:created>
  <dcterms:modified xsi:type="dcterms:W3CDTF">2022-05-17T17:41:29Z</dcterms:modified>
</cp:coreProperties>
</file>