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11.svg" ContentType="image/svg+xml"/>
  <Override PartName="/ppt/media/image13.svg" ContentType="image/svg+xml"/>
  <Override PartName="/ppt/media/image15.svg" ContentType="image/svg+xml"/>
  <Override PartName="/ppt/media/image17.svg" ContentType="image/svg+xml"/>
  <Override PartName="/ppt/media/image19.svg" ContentType="image/svg+xml"/>
  <Override PartName="/ppt/media/image23.svg" ContentType="image/svg+xml"/>
  <Override PartName="/ppt/media/image25.svg" ContentType="image/svg+xml"/>
  <Override PartName="/ppt/media/image27.svg" ContentType="image/svg+xml"/>
  <Override PartName="/ppt/media/image29.svg" ContentType="image/svg+xml"/>
  <Override PartName="/ppt/media/image31.svg" ContentType="image/svg+xml"/>
  <Override PartName="/ppt/media/image33.svg" ContentType="image/svg+xml"/>
  <Override PartName="/ppt/media/image35.svg" ContentType="image/svg+xml"/>
  <Override PartName="/ppt/media/image38.svg" ContentType="image/svg+xml"/>
  <Override PartName="/ppt/media/image40.svg" ContentType="image/svg+xml"/>
  <Override PartName="/ppt/media/image43.svg" ContentType="image/svg+xml"/>
  <Override PartName="/ppt/media/image45.svg" ContentType="image/svg+xml"/>
  <Override PartName="/ppt/media/image47.svg" ContentType="image/svg+xml"/>
  <Override PartName="/ppt/media/image49.svg" ContentType="image/svg+xml"/>
  <Override PartName="/ppt/media/image54.svg" ContentType="image/svg+xml"/>
  <Override PartName="/ppt/media/image56.svg" ContentType="image/svg+xml"/>
  <Override PartName="/ppt/media/image58.svg" ContentType="image/svg+xml"/>
  <Override PartName="/ppt/media/image60.svg" ContentType="image/svg+xml"/>
  <Override PartName="/ppt/media/image62.svg" ContentType="image/svg+xml"/>
  <Override PartName="/ppt/media/image64.svg" ContentType="image/svg+xml"/>
  <Override PartName="/ppt/media/image66.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3"/>
    <p:sldId id="257" r:id="rId4"/>
    <p:sldId id="259" r:id="rId5"/>
    <p:sldId id="258" r:id="rId6"/>
    <p:sldId id="260" r:id="rId7"/>
    <p:sldId id="261" r:id="rId8"/>
    <p:sldId id="262" r:id="rId9"/>
    <p:sldId id="264" r:id="rId10"/>
    <p:sldId id="266" r:id="rId11"/>
    <p:sldId id="267" r:id="rId13"/>
    <p:sldId id="268" r:id="rId14"/>
    <p:sldId id="284" r:id="rId15"/>
    <p:sldId id="269" r:id="rId16"/>
    <p:sldId id="270" r:id="rId17"/>
    <p:sldId id="271" r:id="rId18"/>
    <p:sldId id="272" r:id="rId19"/>
    <p:sldId id="273" r:id="rId20"/>
    <p:sldId id="275" r:id="rId21"/>
    <p:sldId id="274" r:id="rId22"/>
    <p:sldId id="276" r:id="rId23"/>
    <p:sldId id="277" r:id="rId24"/>
    <p:sldId id="286" r:id="rId25"/>
    <p:sldId id="279" r:id="rId26"/>
    <p:sldId id="280" r:id="rId27"/>
    <p:sldId id="285" r:id="rId28"/>
    <p:sldId id="281" r:id="rId29"/>
    <p:sldId id="282" r:id="rId30"/>
    <p:sldId id="283"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20" userDrawn="1">
          <p15:clr>
            <a:srgbClr val="A4A3A4"/>
          </p15:clr>
        </p15:guide>
        <p15:guide id="2" pos="383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820"/>
        <p:guide pos="3839"/>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notesMaster" Target="notesMasters/notesMaster1.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多模态联合学习不确定性</a:t>
            </a:r>
            <a:r>
              <a:rPr lang="zh-CN" altLang="en-US"/>
              <a:t>更小</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9" Type="http://schemas.openxmlformats.org/officeDocument/2006/relationships/image" Target="../media/image20.png"/><Relationship Id="rId8" Type="http://schemas.openxmlformats.org/officeDocument/2006/relationships/image" Target="../media/image19.svg"/><Relationship Id="rId7" Type="http://schemas.openxmlformats.org/officeDocument/2006/relationships/image" Target="../media/image18.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1.svg"/><Relationship Id="rId3" Type="http://schemas.openxmlformats.org/officeDocument/2006/relationships/image" Target="../media/image10.png"/><Relationship Id="rId2" Type="http://schemas.openxmlformats.org/officeDocument/2006/relationships/image" Target="../media/image13.svg"/><Relationship Id="rId13" Type="http://schemas.openxmlformats.org/officeDocument/2006/relationships/notesSlide" Target="../notesSlides/notesSlide2.xml"/><Relationship Id="rId12" Type="http://schemas.openxmlformats.org/officeDocument/2006/relationships/slideLayout" Target="../slideLayouts/slideLayout2.xml"/><Relationship Id="rId11" Type="http://schemas.openxmlformats.org/officeDocument/2006/relationships/tags" Target="../tags/tag73.xml"/><Relationship Id="rId10" Type="http://schemas.openxmlformats.org/officeDocument/2006/relationships/image" Target="../media/image21.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9" Type="http://schemas.openxmlformats.org/officeDocument/2006/relationships/image" Target="../media/image28.png"/><Relationship Id="rId8" Type="http://schemas.openxmlformats.org/officeDocument/2006/relationships/image" Target="../media/image27.svg"/><Relationship Id="rId7" Type="http://schemas.openxmlformats.org/officeDocument/2006/relationships/image" Target="../media/image26.png"/><Relationship Id="rId6" Type="http://schemas.openxmlformats.org/officeDocument/2006/relationships/image" Target="../media/image25.svg"/><Relationship Id="rId5" Type="http://schemas.openxmlformats.org/officeDocument/2006/relationships/image" Target="../media/image24.png"/><Relationship Id="rId4" Type="http://schemas.openxmlformats.org/officeDocument/2006/relationships/image" Target="../media/image23.svg"/><Relationship Id="rId3" Type="http://schemas.openxmlformats.org/officeDocument/2006/relationships/image" Target="../media/image22.png"/><Relationship Id="rId2" Type="http://schemas.openxmlformats.org/officeDocument/2006/relationships/image" Target="../media/image15.svg"/><Relationship Id="rId15" Type="http://schemas.openxmlformats.org/officeDocument/2006/relationships/notesSlide" Target="../notesSlides/notesSlide3.xml"/><Relationship Id="rId14" Type="http://schemas.openxmlformats.org/officeDocument/2006/relationships/slideLayout" Target="../slideLayouts/slideLayout2.xml"/><Relationship Id="rId13" Type="http://schemas.openxmlformats.org/officeDocument/2006/relationships/tags" Target="../tags/tag74.xml"/><Relationship Id="rId12" Type="http://schemas.openxmlformats.org/officeDocument/2006/relationships/image" Target="../media/image31.svg"/><Relationship Id="rId11" Type="http://schemas.openxmlformats.org/officeDocument/2006/relationships/image" Target="../media/image30.png"/><Relationship Id="rId10" Type="http://schemas.openxmlformats.org/officeDocument/2006/relationships/image" Target="../media/image29.svg"/><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tags" Target="../tags/tag75.xml"/><Relationship Id="rId7" Type="http://schemas.openxmlformats.org/officeDocument/2006/relationships/image" Target="../media/image36.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 Id="rId3" Type="http://schemas.openxmlformats.org/officeDocument/2006/relationships/image" Target="../media/image32.png"/><Relationship Id="rId2" Type="http://schemas.openxmlformats.org/officeDocument/2006/relationships/image" Target="../media/image15.svg"/><Relationship Id="rId10" Type="http://schemas.openxmlformats.org/officeDocument/2006/relationships/notesSlide" Target="../notesSlides/notesSlide4.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7" Type="http://schemas.openxmlformats.org/officeDocument/2006/relationships/notesSlide" Target="../notesSlides/notesSlide5.xml"/><Relationship Id="rId6" Type="http://schemas.openxmlformats.org/officeDocument/2006/relationships/slideLayout" Target="../slideLayouts/slideLayout2.xml"/><Relationship Id="rId5" Type="http://schemas.openxmlformats.org/officeDocument/2006/relationships/tags" Target="../tags/tag76.xml"/><Relationship Id="rId4" Type="http://schemas.openxmlformats.org/officeDocument/2006/relationships/image" Target="../media/image40.svg"/><Relationship Id="rId3" Type="http://schemas.openxmlformats.org/officeDocument/2006/relationships/image" Target="../media/image39.png"/><Relationship Id="rId2" Type="http://schemas.openxmlformats.org/officeDocument/2006/relationships/image" Target="../media/image38.svg"/><Relationship Id="rId1" Type="http://schemas.openxmlformats.org/officeDocument/2006/relationships/image" Target="../media/image37.png"/></Relationships>
</file>

<file path=ppt/slides/_rels/slide14.xml.rels><?xml version="1.0" encoding="UTF-8" standalone="yes"?>
<Relationships xmlns="http://schemas.openxmlformats.org/package/2006/relationships"><Relationship Id="rId9" Type="http://schemas.openxmlformats.org/officeDocument/2006/relationships/image" Target="../media/image49.svg"/><Relationship Id="rId8" Type="http://schemas.openxmlformats.org/officeDocument/2006/relationships/image" Target="../media/image48.png"/><Relationship Id="rId7" Type="http://schemas.openxmlformats.org/officeDocument/2006/relationships/image" Target="../media/image47.svg"/><Relationship Id="rId6" Type="http://schemas.openxmlformats.org/officeDocument/2006/relationships/image" Target="../media/image46.png"/><Relationship Id="rId5" Type="http://schemas.openxmlformats.org/officeDocument/2006/relationships/image" Target="../media/image45.svg"/><Relationship Id="rId4" Type="http://schemas.openxmlformats.org/officeDocument/2006/relationships/image" Target="../media/image44.png"/><Relationship Id="rId3" Type="http://schemas.openxmlformats.org/officeDocument/2006/relationships/image" Target="../media/image43.svg"/><Relationship Id="rId2" Type="http://schemas.openxmlformats.org/officeDocument/2006/relationships/image" Target="../media/image42.png"/><Relationship Id="rId12" Type="http://schemas.openxmlformats.org/officeDocument/2006/relationships/notesSlide" Target="../notesSlides/notesSlide6.xml"/><Relationship Id="rId11" Type="http://schemas.openxmlformats.org/officeDocument/2006/relationships/slideLayout" Target="../slideLayouts/slideLayout2.xml"/><Relationship Id="rId10" Type="http://schemas.openxmlformats.org/officeDocument/2006/relationships/tags" Target="../tags/tag77.xml"/><Relationship Id="rId1" Type="http://schemas.openxmlformats.org/officeDocument/2006/relationships/image" Target="../media/image41.pn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50.pn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51.png"/></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9.xml"/><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image" Target="../media/image54.svg"/><Relationship Id="rId3" Type="http://schemas.openxmlformats.org/officeDocument/2006/relationships/image" Target="../media/image53.png"/><Relationship Id="rId2" Type="http://schemas.openxmlformats.org/officeDocument/2006/relationships/image" Target="../media/image52.png"/><Relationship Id="rId1" Type="http://schemas.openxmlformats.org/officeDocument/2006/relationships/image" Target="../media/image51.png"/></Relationships>
</file>

<file path=ppt/slides/_rels/slide18.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2.xml"/><Relationship Id="rId7" Type="http://schemas.openxmlformats.org/officeDocument/2006/relationships/tags" Target="../tags/tag81.xml"/><Relationship Id="rId6" Type="http://schemas.openxmlformats.org/officeDocument/2006/relationships/image" Target="../media/image60.svg"/><Relationship Id="rId5" Type="http://schemas.openxmlformats.org/officeDocument/2006/relationships/image" Target="../media/image59.png"/><Relationship Id="rId4" Type="http://schemas.openxmlformats.org/officeDocument/2006/relationships/image" Target="../media/image58.svg"/><Relationship Id="rId3" Type="http://schemas.openxmlformats.org/officeDocument/2006/relationships/image" Target="../media/image57.png"/><Relationship Id="rId2" Type="http://schemas.openxmlformats.org/officeDocument/2006/relationships/image" Target="../media/image56.svg"/><Relationship Id="rId1" Type="http://schemas.openxmlformats.org/officeDocument/2006/relationships/image" Target="../media/image55.png"/></Relationships>
</file>

<file path=ppt/slides/_rels/slide19.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image" Target="../media/image66.svg"/><Relationship Id="rId7" Type="http://schemas.openxmlformats.org/officeDocument/2006/relationships/image" Target="../media/image65.png"/><Relationship Id="rId6" Type="http://schemas.openxmlformats.org/officeDocument/2006/relationships/image" Target="../media/image64.svg"/><Relationship Id="rId5" Type="http://schemas.openxmlformats.org/officeDocument/2006/relationships/image" Target="../media/image63.png"/><Relationship Id="rId4" Type="http://schemas.openxmlformats.org/officeDocument/2006/relationships/image" Target="../media/image62.svg"/><Relationship Id="rId3" Type="http://schemas.openxmlformats.org/officeDocument/2006/relationships/image" Target="../media/image61.png"/><Relationship Id="rId2" Type="http://schemas.openxmlformats.org/officeDocument/2006/relationships/image" Target="../media/image60.svg"/><Relationship Id="rId11" Type="http://schemas.openxmlformats.org/officeDocument/2006/relationships/notesSlide" Target="../notesSlides/notesSlide11.xml"/><Relationship Id="rId10" Type="http://schemas.openxmlformats.org/officeDocument/2006/relationships/slideLayout" Target="../slideLayouts/slideLayout2.xml"/><Relationship Id="rId1" Type="http://schemas.openxmlformats.org/officeDocument/2006/relationships/image" Target="../media/image5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tags" Target="../tags/tag83.xml"/><Relationship Id="rId1" Type="http://schemas.openxmlformats.org/officeDocument/2006/relationships/image" Target="../media/image67.png"/></Relationships>
</file>

<file path=ppt/slides/_rels/slide21.xml.rels><?xml version="1.0" encoding="UTF-8" standalone="yes"?>
<Relationships xmlns="http://schemas.openxmlformats.org/package/2006/relationships"><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84.xml"/><Relationship Id="rId3" Type="http://schemas.openxmlformats.org/officeDocument/2006/relationships/image" Target="../media/image29.svg"/><Relationship Id="rId2" Type="http://schemas.openxmlformats.org/officeDocument/2006/relationships/image" Target="../media/image28.png"/><Relationship Id="rId1" Type="http://schemas.openxmlformats.org/officeDocument/2006/relationships/image" Target="../media/image68.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tags" Target="../tags/tag85.xml"/><Relationship Id="rId1" Type="http://schemas.openxmlformats.org/officeDocument/2006/relationships/image" Target="../media/image69.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70.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tags" Target="../tags/tag87.xml"/><Relationship Id="rId1" Type="http://schemas.openxmlformats.org/officeDocument/2006/relationships/image" Target="../media/image71.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72.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image" Target="../media/image74.png"/><Relationship Id="rId1"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90.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9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8.xml"/></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4.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0.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1.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9" Type="http://schemas.openxmlformats.org/officeDocument/2006/relationships/image" Target="../media/image14.png"/><Relationship Id="rId8" Type="http://schemas.openxmlformats.org/officeDocument/2006/relationships/image" Target="../media/image13.svg"/><Relationship Id="rId7" Type="http://schemas.openxmlformats.org/officeDocument/2006/relationships/image" Target="../media/image12.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 Id="rId3" Type="http://schemas.openxmlformats.org/officeDocument/2006/relationships/image" Target="../media/image8.png"/><Relationship Id="rId2" Type="http://schemas.openxmlformats.org/officeDocument/2006/relationships/image" Target="../media/image7.svg"/><Relationship Id="rId13" Type="http://schemas.openxmlformats.org/officeDocument/2006/relationships/notesSlide" Target="../notesSlides/notesSlide1.xml"/><Relationship Id="rId12" Type="http://schemas.openxmlformats.org/officeDocument/2006/relationships/slideLayout" Target="../slideLayouts/slideLayout2.xml"/><Relationship Id="rId11" Type="http://schemas.openxmlformats.org/officeDocument/2006/relationships/tags" Target="../tags/tag72.xml"/><Relationship Id="rId10" Type="http://schemas.openxmlformats.org/officeDocument/2006/relationships/image" Target="../media/image15.sv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1537335"/>
            <a:ext cx="9799200" cy="2570400"/>
          </a:xfrm>
        </p:spPr>
        <p:txBody>
          <a:bodyPr>
            <a:noAutofit/>
          </a:bodyPr>
          <a:p>
            <a:pPr algn="l"/>
            <a:r>
              <a:rPr lang="en-US" altLang="zh-CN"/>
              <a:t>MMPareto:</a:t>
            </a:r>
            <a:br>
              <a:rPr lang="en-US" altLang="zh-CN" sz="4000"/>
            </a:br>
            <a:br>
              <a:rPr lang="en-US" altLang="zh-CN" sz="2400"/>
            </a:br>
            <a:r>
              <a:rPr lang="en-US" altLang="zh-CN" sz="4000"/>
              <a:t>Boosting Multimodal Learning with Innocent Unimodal Assistance</a:t>
            </a:r>
            <a:endParaRPr lang="en-US" altLang="zh-CN" sz="4000"/>
          </a:p>
        </p:txBody>
      </p:sp>
    </p:spTree>
    <p:custDataLst>
      <p:tags r:id="rId2"/>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数学</a:t>
            </a:r>
            <a:r>
              <a:rPr lang="zh-CN" altLang="en-US">
                <a:latin typeface="华文楷体" panose="02010600040101010101" charset="-122"/>
                <a:ea typeface="华文楷体" panose="02010600040101010101" charset="-122"/>
              </a:rPr>
              <a:t>建模</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 name="文本框 2"/>
          <p:cNvSpPr txBox="1"/>
          <p:nvPr/>
        </p:nvSpPr>
        <p:spPr>
          <a:xfrm>
            <a:off x="626745" y="1571625"/>
            <a:ext cx="10930890" cy="441960"/>
          </a:xfrm>
          <a:prstGeom prst="rect">
            <a:avLst/>
          </a:prstGeom>
          <a:noFill/>
        </p:spPr>
        <p:txBody>
          <a:bodyPr wrap="square" rtlCol="0">
            <a:noAutofit/>
          </a:bodyPr>
          <a:p>
            <a:pPr marL="342900" indent="-342900">
              <a:buSzPct val="75000"/>
              <a:buFont typeface="Wingdings" panose="05000000000000000000" charset="0"/>
              <a:buChar char="l"/>
            </a:pPr>
            <a:r>
              <a:rPr lang="zh-CN" altLang="en-US" sz="2400" b="1">
                <a:latin typeface="华文楷体" panose="02010600040101010101" charset="-122"/>
                <a:ea typeface="华文楷体" panose="02010600040101010101" charset="-122"/>
                <a:cs typeface="华文楷体" panose="02010600040101010101" charset="-122"/>
                <a:sym typeface="+mn-ea"/>
              </a:rPr>
              <a:t>什么原因导致了</a:t>
            </a:r>
            <a:r>
              <a:rPr lang="en-US" altLang="zh-CN" sz="2400" b="1">
                <a:latin typeface="华文楷体" panose="02010600040101010101" charset="-122"/>
                <a:ea typeface="华文楷体" panose="02010600040101010101" charset="-122"/>
                <a:cs typeface="华文楷体" panose="02010600040101010101" charset="-122"/>
                <a:sym typeface="+mn-ea"/>
              </a:rPr>
              <a:t>Pareto</a:t>
            </a:r>
            <a:r>
              <a:rPr lang="zh-CN" altLang="en-US" sz="2400" b="1">
                <a:latin typeface="华文楷体" panose="02010600040101010101" charset="-122"/>
                <a:ea typeface="华文楷体" panose="02010600040101010101" charset="-122"/>
                <a:cs typeface="华文楷体" panose="02010600040101010101" charset="-122"/>
                <a:sym typeface="+mn-ea"/>
              </a:rPr>
              <a:t>方法应用到多模态学习之中就无法达到预期效果</a:t>
            </a:r>
            <a:endParaRPr lang="zh-CN" altLang="en-US" sz="2400" b="1">
              <a:latin typeface="华文楷体" panose="02010600040101010101" charset="-122"/>
              <a:ea typeface="华文楷体" panose="02010600040101010101" charset="-122"/>
              <a:cs typeface="华文楷体" panose="02010600040101010101" charset="-122"/>
              <a:sym typeface="+mn-ea"/>
            </a:endParaRPr>
          </a:p>
          <a:p>
            <a:pPr indent="457200">
              <a:buSzPct val="75000"/>
              <a:buFont typeface="Wingdings" panose="05000000000000000000" charset="0"/>
              <a:buNone/>
            </a:pPr>
            <a:endParaRPr lang="zh-CN" altLang="en-US"/>
          </a:p>
          <a:p>
            <a:pPr indent="457200">
              <a:buSzPct val="75000"/>
              <a:buFont typeface="Wingdings" panose="05000000000000000000" charset="0"/>
              <a:buNone/>
            </a:pPr>
            <a:endParaRPr lang="zh-CN" altLang="en-US"/>
          </a:p>
        </p:txBody>
      </p:sp>
      <p:pic>
        <p:nvPicPr>
          <p:cNvPr id="17" name="图片 16" descr="CodeCogsEqn (6)"/>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73380" y="4157345"/>
            <a:ext cx="3076575" cy="304800"/>
          </a:xfrm>
          <a:prstGeom prst="rect">
            <a:avLst/>
          </a:prstGeom>
        </p:spPr>
      </p:pic>
      <p:pic>
        <p:nvPicPr>
          <p:cNvPr id="18" name="图片 17" descr="CodeCogsEqn (5)"/>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7655" y="3340735"/>
            <a:ext cx="3162300" cy="304800"/>
          </a:xfrm>
          <a:prstGeom prst="rect">
            <a:avLst/>
          </a:prstGeom>
        </p:spPr>
      </p:pic>
      <p:sp>
        <p:nvSpPr>
          <p:cNvPr id="21" name="右大括号 20"/>
          <p:cNvSpPr/>
          <p:nvPr/>
        </p:nvSpPr>
        <p:spPr>
          <a:xfrm>
            <a:off x="3561080" y="3455035"/>
            <a:ext cx="75565" cy="908050"/>
          </a:xfrm>
          <a:prstGeom prst="rightBrace">
            <a:avLst/>
          </a:prstGeom>
        </p:spPr>
        <p:style>
          <a:lnRef idx="2">
            <a:prstClr val="black"/>
          </a:lnRef>
          <a:fillRef idx="0">
            <a:srgbClr val="FFFFFF"/>
          </a:fillRef>
          <a:effectRef idx="0">
            <a:srgbClr val="FFFFFF"/>
          </a:effectRef>
          <a:fontRef idx="minor">
            <a:schemeClr val="tx1"/>
          </a:fontRef>
        </p:style>
        <p:txBody>
          <a:bodyPr rtlCol="0" anchor="ctr"/>
          <a:p>
            <a:pPr algn="ctr"/>
            <a:endParaRPr lang="zh-CN" altLang="en-US"/>
          </a:p>
        </p:txBody>
      </p:sp>
      <p:sp>
        <p:nvSpPr>
          <p:cNvPr id="23" name="文本框 22"/>
          <p:cNvSpPr txBox="1"/>
          <p:nvPr/>
        </p:nvSpPr>
        <p:spPr>
          <a:xfrm>
            <a:off x="3747770" y="3724910"/>
            <a:ext cx="1273810" cy="368300"/>
          </a:xfrm>
          <a:prstGeom prst="rect">
            <a:avLst/>
          </a:prstGeom>
          <a:noFill/>
        </p:spPr>
        <p:txBody>
          <a:bodyPr wrap="square" rtlCol="0">
            <a:spAutoFit/>
          </a:bodyPr>
          <a:p>
            <a:r>
              <a:rPr lang="zh-CN" altLang="en-US"/>
              <a:t>假设</a:t>
            </a:r>
            <a:endParaRPr lang="zh-CN" altLang="en-US"/>
          </a:p>
        </p:txBody>
      </p:sp>
      <p:sp>
        <p:nvSpPr>
          <p:cNvPr id="24" name="左大括号 23"/>
          <p:cNvSpPr/>
          <p:nvPr/>
        </p:nvSpPr>
        <p:spPr>
          <a:xfrm>
            <a:off x="4393565" y="2658745"/>
            <a:ext cx="238125" cy="2500630"/>
          </a:xfrm>
          <a:prstGeom prst="leftBrace">
            <a:avLst/>
          </a:prstGeom>
        </p:spPr>
        <p:style>
          <a:lnRef idx="2">
            <a:prstClr val="black"/>
          </a:lnRef>
          <a:fillRef idx="0">
            <a:srgbClr val="FFFFFF"/>
          </a:fillRef>
          <a:effectRef idx="0">
            <a:srgbClr val="FFFFFF"/>
          </a:effectRef>
          <a:fontRef idx="minor">
            <a:schemeClr val="tx1"/>
          </a:fontRef>
        </p:style>
        <p:txBody>
          <a:bodyPr rtlCol="0" anchor="ctr"/>
          <a:p>
            <a:pPr algn="ctr"/>
            <a:endParaRPr lang="zh-CN" altLang="en-US"/>
          </a:p>
        </p:txBody>
      </p:sp>
      <p:pic>
        <p:nvPicPr>
          <p:cNvPr id="25" name="图片 24" descr="CodeCogsEqn (10)"/>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737100" y="2446020"/>
            <a:ext cx="1593850" cy="376555"/>
          </a:xfrm>
          <a:prstGeom prst="rect">
            <a:avLst/>
          </a:prstGeom>
        </p:spPr>
      </p:pic>
      <p:pic>
        <p:nvPicPr>
          <p:cNvPr id="26" name="图片 25" descr="CodeCogsEqn (1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90745" y="4909820"/>
            <a:ext cx="2868930" cy="365760"/>
          </a:xfrm>
          <a:prstGeom prst="rect">
            <a:avLst/>
          </a:prstGeom>
        </p:spPr>
      </p:pic>
      <p:pic>
        <p:nvPicPr>
          <p:cNvPr id="27" name="图片 26"/>
          <p:cNvPicPr>
            <a:picLocks noChangeAspect="1"/>
          </p:cNvPicPr>
          <p:nvPr/>
        </p:nvPicPr>
        <p:blipFill>
          <a:blip r:embed="rId9"/>
          <a:stretch>
            <a:fillRect/>
          </a:stretch>
        </p:blipFill>
        <p:spPr>
          <a:xfrm>
            <a:off x="7738745" y="2271395"/>
            <a:ext cx="2145030" cy="1808480"/>
          </a:xfrm>
          <a:prstGeom prst="rect">
            <a:avLst/>
          </a:prstGeom>
        </p:spPr>
      </p:pic>
      <p:pic>
        <p:nvPicPr>
          <p:cNvPr id="29" name="图片 28"/>
          <p:cNvPicPr>
            <a:picLocks noChangeAspect="1"/>
          </p:cNvPicPr>
          <p:nvPr/>
        </p:nvPicPr>
        <p:blipFill>
          <a:blip r:embed="rId10"/>
          <a:stretch>
            <a:fillRect/>
          </a:stretch>
        </p:blipFill>
        <p:spPr>
          <a:xfrm>
            <a:off x="9883775" y="4079875"/>
            <a:ext cx="1957705" cy="1394460"/>
          </a:xfrm>
          <a:prstGeom prst="rect">
            <a:avLst/>
          </a:prstGeom>
        </p:spPr>
      </p:pic>
      <p:sp>
        <p:nvSpPr>
          <p:cNvPr id="30" name="圆角矩形 29"/>
          <p:cNvSpPr/>
          <p:nvPr/>
        </p:nvSpPr>
        <p:spPr>
          <a:xfrm>
            <a:off x="9077325" y="2777490"/>
            <a:ext cx="670560" cy="521970"/>
          </a:xfrm>
          <a:prstGeom prst="roundRect">
            <a:avLst/>
          </a:prstGeom>
        </p:spPr>
        <p:style>
          <a:lnRef idx="2">
            <a:schemeClr val="accent6"/>
          </a:lnRef>
          <a:fillRef idx="0">
            <a:srgbClr val="FFFFFF"/>
          </a:fillRef>
          <a:effectRef idx="0">
            <a:srgbClr val="FFFFFF"/>
          </a:effectRef>
          <a:fontRef idx="minor">
            <a:schemeClr val="tx1"/>
          </a:fontRef>
        </p:style>
        <p:txBody>
          <a:bodyPr rtlCol="0" anchor="ctr"/>
          <a:p>
            <a:pPr algn="ctr"/>
            <a:endParaRPr lang="zh-CN" altLang="en-US"/>
          </a:p>
        </p:txBody>
      </p:sp>
      <p:cxnSp>
        <p:nvCxnSpPr>
          <p:cNvPr id="32" name="直接箭头连接符 31"/>
          <p:cNvCxnSpPr/>
          <p:nvPr/>
        </p:nvCxnSpPr>
        <p:spPr>
          <a:xfrm>
            <a:off x="9412605" y="3299460"/>
            <a:ext cx="522605" cy="812800"/>
          </a:xfrm>
          <a:prstGeom prst="straightConnector1">
            <a:avLst/>
          </a:prstGeom>
          <a:ln w="31750" cap="rnd">
            <a:solidFill>
              <a:schemeClr val="accent6"/>
            </a:solidFill>
            <a:round/>
            <a:tailEnd type="arrow" w="med" len="med"/>
          </a:ln>
        </p:spPr>
        <p:style>
          <a:lnRef idx="0">
            <a:srgbClr val="FFFFFF"/>
          </a:lnRef>
          <a:fillRef idx="0">
            <a:srgbClr val="FFFFFF"/>
          </a:fillRef>
          <a:effectRef idx="0">
            <a:srgbClr val="FFFFFF"/>
          </a:effectRef>
          <a:fontRef idx="minor">
            <a:schemeClr val="tx1"/>
          </a:fontRef>
        </p:style>
      </p:cxnSp>
      <p:sp>
        <p:nvSpPr>
          <p:cNvPr id="33" name="文本框 32"/>
          <p:cNvSpPr txBox="1"/>
          <p:nvPr/>
        </p:nvSpPr>
        <p:spPr>
          <a:xfrm>
            <a:off x="4631690" y="2994660"/>
            <a:ext cx="277177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多模态的</a:t>
            </a:r>
            <a:r>
              <a:rPr lang="zh-CN" altLang="en-US">
                <a:latin typeface="华文楷体" panose="02010600040101010101" charset="-122"/>
                <a:ea typeface="华文楷体" panose="02010600040101010101" charset="-122"/>
              </a:rPr>
              <a:t>不确定性更小</a:t>
            </a:r>
            <a:endParaRPr lang="zh-CN" altLang="en-US">
              <a:latin typeface="华文楷体" panose="02010600040101010101" charset="-122"/>
              <a:ea typeface="华文楷体" panose="02010600040101010101" charset="-122"/>
            </a:endParaRPr>
          </a:p>
        </p:txBody>
      </p:sp>
      <p:sp>
        <p:nvSpPr>
          <p:cNvPr id="35" name="圆角矩形 34"/>
          <p:cNvSpPr/>
          <p:nvPr/>
        </p:nvSpPr>
        <p:spPr>
          <a:xfrm>
            <a:off x="373380" y="2013585"/>
            <a:ext cx="1136015" cy="352425"/>
          </a:xfrm>
          <a:prstGeom prst="roundRect">
            <a:avLst/>
          </a:prstGeom>
        </p:spPr>
        <p:style>
          <a:lnRef idx="0">
            <a:srgbClr val="FFFFFF"/>
          </a:lnRef>
          <a:fillRef idx="2">
            <a:prstClr val="black"/>
          </a:fillRef>
          <a:effectRef idx="0">
            <a:srgbClr val="FFFFFF"/>
          </a:effectRef>
          <a:fontRef idx="minor">
            <a:schemeClr val="lt1"/>
          </a:fontRef>
        </p:style>
        <p:txBody>
          <a:bodyPr rtlCol="0" anchor="ctr"/>
          <a:p>
            <a:pPr algn="ctr"/>
            <a:endParaRPr lang="zh-CN" altLang="en-US"/>
          </a:p>
        </p:txBody>
      </p:sp>
      <p:sp>
        <p:nvSpPr>
          <p:cNvPr id="34" name="文本框 33"/>
          <p:cNvSpPr txBox="1"/>
          <p:nvPr/>
        </p:nvSpPr>
        <p:spPr>
          <a:xfrm>
            <a:off x="373380" y="2013585"/>
            <a:ext cx="1463675" cy="368300"/>
          </a:xfrm>
          <a:prstGeom prst="rect">
            <a:avLst/>
          </a:prstGeom>
          <a:noFill/>
        </p:spPr>
        <p:txBody>
          <a:bodyPr wrap="square" rtlCol="0">
            <a:spAutoFit/>
          </a:bodyPr>
          <a:p>
            <a:r>
              <a:rPr lang="zh-CN" altLang="en-US">
                <a:solidFill>
                  <a:schemeClr val="bg1"/>
                </a:solidFill>
                <a:latin typeface="华文楷体" panose="02010600040101010101" charset="-122"/>
                <a:ea typeface="华文楷体" panose="02010600040101010101" charset="-122"/>
              </a:rPr>
              <a:t>前提条件</a:t>
            </a:r>
            <a:endParaRPr lang="zh-CN" altLang="en-US">
              <a:solidFill>
                <a:schemeClr val="bg1"/>
              </a:solidFill>
              <a:latin typeface="华文楷体" panose="02010600040101010101" charset="-122"/>
              <a:ea typeface="华文楷体" panose="02010600040101010101" charset="-122"/>
            </a:endParaRPr>
          </a:p>
        </p:txBody>
      </p:sp>
      <p:sp>
        <p:nvSpPr>
          <p:cNvPr id="36" name="文本框 35"/>
          <p:cNvSpPr txBox="1"/>
          <p:nvPr/>
        </p:nvSpPr>
        <p:spPr>
          <a:xfrm>
            <a:off x="4631690" y="5447665"/>
            <a:ext cx="317817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多模态的幅度</a:t>
            </a:r>
            <a:r>
              <a:rPr lang="zh-CN" altLang="en-US">
                <a:latin typeface="华文楷体" panose="02010600040101010101" charset="-122"/>
                <a:ea typeface="华文楷体" panose="02010600040101010101" charset="-122"/>
              </a:rPr>
              <a:t>更小</a:t>
            </a:r>
            <a:endParaRPr lang="zh-CN" altLang="en-US">
              <a:latin typeface="华文楷体" panose="02010600040101010101" charset="-122"/>
              <a:ea typeface="华文楷体" panose="02010600040101010101" charset="-122"/>
            </a:endParaRPr>
          </a:p>
        </p:txBody>
      </p:sp>
      <p:sp>
        <p:nvSpPr>
          <p:cNvPr id="37" name="文本框 36"/>
          <p:cNvSpPr txBox="1"/>
          <p:nvPr/>
        </p:nvSpPr>
        <p:spPr>
          <a:xfrm>
            <a:off x="8582660" y="4112260"/>
            <a:ext cx="1301115" cy="306705"/>
          </a:xfrm>
          <a:prstGeom prst="rect">
            <a:avLst/>
          </a:prstGeom>
          <a:noFill/>
        </p:spPr>
        <p:txBody>
          <a:bodyPr wrap="square" rtlCol="0">
            <a:spAutoFit/>
          </a:bodyPr>
          <a:p>
            <a:r>
              <a:rPr lang="zh-CN" altLang="en-US" sz="1400"/>
              <a:t>图</a:t>
            </a:r>
            <a:r>
              <a:rPr lang="en-US" altLang="zh-CN" sz="1400"/>
              <a:t>1</a:t>
            </a:r>
            <a:r>
              <a:rPr lang="zh-CN" altLang="en-US" sz="1400"/>
              <a:t>（</a:t>
            </a:r>
            <a:r>
              <a:rPr lang="en-US" altLang="zh-CN" sz="1400"/>
              <a:t>d</a:t>
            </a:r>
            <a:r>
              <a:rPr lang="zh-CN" altLang="en-US" sz="1400"/>
              <a:t>）</a:t>
            </a:r>
            <a:endParaRPr lang="zh-CN" altLang="en-US" sz="1400"/>
          </a:p>
        </p:txBody>
      </p:sp>
    </p:spTree>
    <p:custDataLst>
      <p:tags r:id="rId1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数学</a:t>
            </a:r>
            <a:r>
              <a:rPr lang="zh-CN" altLang="en-US">
                <a:latin typeface="华文楷体" panose="02010600040101010101" charset="-122"/>
                <a:ea typeface="华文楷体" panose="02010600040101010101" charset="-122"/>
              </a:rPr>
              <a:t>建模</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 name="文本框 2"/>
          <p:cNvSpPr txBox="1"/>
          <p:nvPr/>
        </p:nvSpPr>
        <p:spPr>
          <a:xfrm>
            <a:off x="626745" y="1571625"/>
            <a:ext cx="10930890" cy="441960"/>
          </a:xfrm>
          <a:prstGeom prst="rect">
            <a:avLst/>
          </a:prstGeom>
          <a:noFill/>
        </p:spPr>
        <p:txBody>
          <a:bodyPr wrap="square" rtlCol="0">
            <a:noAutofit/>
          </a:bodyPr>
          <a:p>
            <a:pPr marL="342900" indent="-342900">
              <a:buSzPct val="75000"/>
              <a:buFont typeface="Wingdings" panose="05000000000000000000" charset="0"/>
              <a:buChar char="l"/>
            </a:pPr>
            <a:r>
              <a:rPr lang="zh-CN" altLang="en-US" sz="2400" b="1">
                <a:latin typeface="华文楷体" panose="02010600040101010101" charset="-122"/>
                <a:ea typeface="华文楷体" panose="02010600040101010101" charset="-122"/>
                <a:cs typeface="华文楷体" panose="02010600040101010101" charset="-122"/>
                <a:sym typeface="+mn-ea"/>
              </a:rPr>
              <a:t>什么原因导致了</a:t>
            </a:r>
            <a:r>
              <a:rPr lang="en-US" altLang="zh-CN" sz="2400" b="1">
                <a:latin typeface="华文楷体" panose="02010600040101010101" charset="-122"/>
                <a:ea typeface="华文楷体" panose="02010600040101010101" charset="-122"/>
                <a:cs typeface="华文楷体" panose="02010600040101010101" charset="-122"/>
                <a:sym typeface="+mn-ea"/>
              </a:rPr>
              <a:t>Pareto</a:t>
            </a:r>
            <a:r>
              <a:rPr lang="zh-CN" altLang="en-US" sz="2400" b="1">
                <a:latin typeface="华文楷体" panose="02010600040101010101" charset="-122"/>
                <a:ea typeface="华文楷体" panose="02010600040101010101" charset="-122"/>
                <a:cs typeface="华文楷体" panose="02010600040101010101" charset="-122"/>
                <a:sym typeface="+mn-ea"/>
              </a:rPr>
              <a:t>方法应用到多模态学习之中就无法达到预期效果</a:t>
            </a:r>
            <a:endParaRPr lang="zh-CN" altLang="en-US" sz="2400" b="1">
              <a:latin typeface="华文楷体" panose="02010600040101010101" charset="-122"/>
              <a:ea typeface="华文楷体" panose="02010600040101010101" charset="-122"/>
              <a:cs typeface="华文楷体" panose="02010600040101010101" charset="-122"/>
              <a:sym typeface="+mn-ea"/>
            </a:endParaRPr>
          </a:p>
          <a:p>
            <a:pPr indent="457200">
              <a:buSzPct val="75000"/>
              <a:buFont typeface="Wingdings" panose="05000000000000000000" charset="0"/>
              <a:buNone/>
            </a:pPr>
            <a:endParaRPr lang="zh-CN" altLang="en-US"/>
          </a:p>
          <a:p>
            <a:pPr indent="457200">
              <a:buSzPct val="75000"/>
              <a:buFont typeface="Wingdings" panose="05000000000000000000" charset="0"/>
              <a:buNone/>
            </a:pPr>
            <a:endParaRPr lang="zh-CN" altLang="en-US"/>
          </a:p>
        </p:txBody>
      </p:sp>
      <p:sp>
        <p:nvSpPr>
          <p:cNvPr id="35" name="圆角矩形 34"/>
          <p:cNvSpPr/>
          <p:nvPr/>
        </p:nvSpPr>
        <p:spPr>
          <a:xfrm>
            <a:off x="373380" y="2013585"/>
            <a:ext cx="1136015" cy="352425"/>
          </a:xfrm>
          <a:prstGeom prst="roundRect">
            <a:avLst/>
          </a:prstGeom>
        </p:spPr>
        <p:style>
          <a:lnRef idx="0">
            <a:srgbClr val="FFFFFF"/>
          </a:lnRef>
          <a:fillRef idx="2">
            <a:prstClr val="black"/>
          </a:fillRef>
          <a:effectRef idx="0">
            <a:srgbClr val="FFFFFF"/>
          </a:effectRef>
          <a:fontRef idx="minor">
            <a:schemeClr val="lt1"/>
          </a:fontRef>
        </p:style>
        <p:txBody>
          <a:bodyPr rtlCol="0" anchor="ctr"/>
          <a:p>
            <a:pPr algn="ctr"/>
            <a:endParaRPr lang="zh-CN" altLang="en-US"/>
          </a:p>
        </p:txBody>
      </p:sp>
      <p:sp>
        <p:nvSpPr>
          <p:cNvPr id="34" name="文本框 33"/>
          <p:cNvSpPr txBox="1"/>
          <p:nvPr/>
        </p:nvSpPr>
        <p:spPr>
          <a:xfrm>
            <a:off x="373380" y="2013585"/>
            <a:ext cx="1463675" cy="368300"/>
          </a:xfrm>
          <a:prstGeom prst="rect">
            <a:avLst/>
          </a:prstGeom>
          <a:noFill/>
        </p:spPr>
        <p:txBody>
          <a:bodyPr wrap="square" rtlCol="0">
            <a:spAutoFit/>
          </a:bodyPr>
          <a:p>
            <a:r>
              <a:rPr lang="zh-CN" altLang="en-US">
                <a:solidFill>
                  <a:schemeClr val="bg1"/>
                </a:solidFill>
                <a:latin typeface="华文楷体" panose="02010600040101010101" charset="-122"/>
                <a:ea typeface="华文楷体" panose="02010600040101010101" charset="-122"/>
              </a:rPr>
              <a:t>数学推</a:t>
            </a:r>
            <a:r>
              <a:rPr lang="zh-CN" altLang="en-US">
                <a:solidFill>
                  <a:schemeClr val="bg1"/>
                </a:solidFill>
                <a:latin typeface="华文楷体" panose="02010600040101010101" charset="-122"/>
                <a:ea typeface="华文楷体" panose="02010600040101010101" charset="-122"/>
              </a:rPr>
              <a:t>导</a:t>
            </a:r>
            <a:endParaRPr lang="zh-CN" altLang="en-US">
              <a:solidFill>
                <a:schemeClr val="bg1"/>
              </a:solidFill>
              <a:latin typeface="华文楷体" panose="02010600040101010101" charset="-122"/>
              <a:ea typeface="华文楷体" panose="02010600040101010101" charset="-122"/>
            </a:endParaRPr>
          </a:p>
        </p:txBody>
      </p:sp>
      <p:pic>
        <p:nvPicPr>
          <p:cNvPr id="22" name="图片 21" descr="CodeCogsEqn (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778635" y="2546985"/>
            <a:ext cx="6781800" cy="523875"/>
          </a:xfrm>
          <a:prstGeom prst="rect">
            <a:avLst/>
          </a:prstGeom>
        </p:spPr>
      </p:pic>
      <p:sp>
        <p:nvSpPr>
          <p:cNvPr id="5" name="文本框 4"/>
          <p:cNvSpPr txBox="1"/>
          <p:nvPr/>
        </p:nvSpPr>
        <p:spPr>
          <a:xfrm>
            <a:off x="951865" y="2546985"/>
            <a:ext cx="975995" cy="460375"/>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rPr>
              <a:t>求解</a:t>
            </a:r>
            <a:endParaRPr lang="zh-CN" altLang="en-US" sz="2400">
              <a:latin typeface="华文楷体" panose="02010600040101010101" charset="-122"/>
              <a:ea typeface="华文楷体" panose="02010600040101010101" charset="-122"/>
            </a:endParaRPr>
          </a:p>
        </p:txBody>
      </p:sp>
      <p:pic>
        <p:nvPicPr>
          <p:cNvPr id="11" name="图片 10" descr="CodeCogsEqn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6800" y="3235960"/>
            <a:ext cx="4123690" cy="1689100"/>
          </a:xfrm>
          <a:prstGeom prst="rect">
            <a:avLst/>
          </a:prstGeom>
        </p:spPr>
      </p:pic>
      <p:pic>
        <p:nvPicPr>
          <p:cNvPr id="12" name="图片 11" descr="CodeCogsEqn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7750" y="5516245"/>
            <a:ext cx="4021455" cy="239395"/>
          </a:xfrm>
          <a:prstGeom prst="rect">
            <a:avLst/>
          </a:prstGeom>
        </p:spPr>
      </p:pic>
      <p:pic>
        <p:nvPicPr>
          <p:cNvPr id="13" name="图片 12" descr="CodeCogsEqn (4)"/>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47750" y="6065520"/>
            <a:ext cx="1644650" cy="534670"/>
          </a:xfrm>
          <a:prstGeom prst="rect">
            <a:avLst/>
          </a:prstGeom>
        </p:spPr>
      </p:pic>
      <p:pic>
        <p:nvPicPr>
          <p:cNvPr id="17" name="图片 16" descr="CodeCogsEqn (5)"/>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685790" y="4649470"/>
            <a:ext cx="5438775" cy="1200150"/>
          </a:xfrm>
          <a:prstGeom prst="rect">
            <a:avLst/>
          </a:prstGeom>
        </p:spPr>
      </p:pic>
      <p:pic>
        <p:nvPicPr>
          <p:cNvPr id="19" name="图片 18" descr="CodeCogsEqn (7)"/>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216650" y="3597910"/>
            <a:ext cx="4057650" cy="542925"/>
          </a:xfrm>
          <a:prstGeom prst="rect">
            <a:avLst/>
          </a:prstGeom>
        </p:spPr>
      </p:pic>
      <p:sp>
        <p:nvSpPr>
          <p:cNvPr id="20" name="文本框 19"/>
          <p:cNvSpPr txBox="1"/>
          <p:nvPr/>
        </p:nvSpPr>
        <p:spPr>
          <a:xfrm>
            <a:off x="354330" y="3094990"/>
            <a:ext cx="693420" cy="337185"/>
          </a:xfrm>
          <a:prstGeom prst="rect">
            <a:avLst/>
          </a:prstGeom>
          <a:noFill/>
        </p:spPr>
        <p:txBody>
          <a:bodyPr wrap="square" rtlCol="0">
            <a:spAutoFit/>
          </a:bodyPr>
          <a:p>
            <a:r>
              <a:rPr lang="zh-CN" altLang="en-US" sz="1600">
                <a:latin typeface="华文楷体" panose="02010600040101010101" charset="-122"/>
                <a:ea typeface="华文楷体" panose="02010600040101010101" charset="-122"/>
              </a:rPr>
              <a:t>首先</a:t>
            </a:r>
            <a:endParaRPr lang="zh-CN" altLang="en-US" sz="1600">
              <a:latin typeface="华文楷体" panose="02010600040101010101" charset="-122"/>
              <a:ea typeface="华文楷体" panose="02010600040101010101" charset="-122"/>
            </a:endParaRPr>
          </a:p>
        </p:txBody>
      </p:sp>
      <p:sp>
        <p:nvSpPr>
          <p:cNvPr id="21" name="文本框 20"/>
          <p:cNvSpPr txBox="1"/>
          <p:nvPr/>
        </p:nvSpPr>
        <p:spPr>
          <a:xfrm>
            <a:off x="354330" y="5467350"/>
            <a:ext cx="693420" cy="337185"/>
          </a:xfrm>
          <a:prstGeom prst="rect">
            <a:avLst/>
          </a:prstGeom>
          <a:noFill/>
        </p:spPr>
        <p:txBody>
          <a:bodyPr wrap="square" rtlCol="0">
            <a:spAutoFit/>
          </a:bodyPr>
          <a:p>
            <a:r>
              <a:rPr lang="zh-CN" altLang="en-US" sz="1600">
                <a:latin typeface="华文楷体" panose="02010600040101010101" charset="-122"/>
                <a:ea typeface="华文楷体" panose="02010600040101010101" charset="-122"/>
              </a:rPr>
              <a:t>求导</a:t>
            </a:r>
            <a:endParaRPr lang="zh-CN" altLang="en-US" sz="1600">
              <a:latin typeface="华文楷体" panose="02010600040101010101" charset="-122"/>
              <a:ea typeface="华文楷体" panose="02010600040101010101" charset="-122"/>
            </a:endParaRPr>
          </a:p>
        </p:txBody>
      </p:sp>
      <p:sp>
        <p:nvSpPr>
          <p:cNvPr id="23" name="文本框 22"/>
          <p:cNvSpPr txBox="1"/>
          <p:nvPr/>
        </p:nvSpPr>
        <p:spPr>
          <a:xfrm>
            <a:off x="373380" y="6164580"/>
            <a:ext cx="693420" cy="337185"/>
          </a:xfrm>
          <a:prstGeom prst="rect">
            <a:avLst/>
          </a:prstGeom>
          <a:noFill/>
        </p:spPr>
        <p:txBody>
          <a:bodyPr wrap="square" rtlCol="0">
            <a:spAutoFit/>
          </a:bodyPr>
          <a:p>
            <a:r>
              <a:rPr lang="zh-CN" altLang="en-US" sz="1600">
                <a:latin typeface="华文楷体" panose="02010600040101010101" charset="-122"/>
                <a:ea typeface="华文楷体" panose="02010600040101010101" charset="-122"/>
              </a:rPr>
              <a:t>求</a:t>
            </a:r>
            <a:r>
              <a:rPr lang="zh-CN" altLang="en-US" sz="1600">
                <a:latin typeface="华文楷体" panose="02010600040101010101" charset="-122"/>
                <a:ea typeface="华文楷体" panose="02010600040101010101" charset="-122"/>
              </a:rPr>
              <a:t>解</a:t>
            </a:r>
            <a:endParaRPr lang="zh-CN" altLang="en-US" sz="1600">
              <a:latin typeface="华文楷体" panose="02010600040101010101" charset="-122"/>
              <a:ea typeface="华文楷体" panose="02010600040101010101" charset="-122"/>
            </a:endParaRPr>
          </a:p>
        </p:txBody>
      </p:sp>
      <p:sp>
        <p:nvSpPr>
          <p:cNvPr id="26" name="圆角矩形 25"/>
          <p:cNvSpPr/>
          <p:nvPr/>
        </p:nvSpPr>
        <p:spPr>
          <a:xfrm>
            <a:off x="200025" y="3065780"/>
            <a:ext cx="11532235" cy="3638550"/>
          </a:xfrm>
          <a:prstGeom prst="roundRect">
            <a:avLst/>
          </a:prstGeom>
          <a:ln>
            <a:solidFill>
              <a:schemeClr val="tx1"/>
            </a:solidFill>
          </a:ln>
        </p:spPr>
        <p:style>
          <a:lnRef idx="2">
            <a:schemeClr val="accent1"/>
          </a:lnRef>
          <a:fillRef idx="0">
            <a:srgbClr val="FFFFFF"/>
          </a:fillRef>
          <a:effectRef idx="0">
            <a:srgbClr val="FFFFFF"/>
          </a:effectRef>
          <a:fontRef idx="minor">
            <a:schemeClr val="tx1"/>
          </a:fontRef>
        </p:style>
        <p:txBody>
          <a:bodyPr rtlCol="0" anchor="ctr"/>
          <a:p>
            <a:pPr algn="ctr"/>
            <a:endParaRPr lang="zh-CN" altLang="en-US"/>
          </a:p>
        </p:txBody>
      </p:sp>
      <p:sp>
        <p:nvSpPr>
          <p:cNvPr id="24" name="文本框 23"/>
          <p:cNvSpPr txBox="1"/>
          <p:nvPr/>
        </p:nvSpPr>
        <p:spPr>
          <a:xfrm>
            <a:off x="5619115" y="3260725"/>
            <a:ext cx="693420" cy="337185"/>
          </a:xfrm>
          <a:prstGeom prst="rect">
            <a:avLst/>
          </a:prstGeom>
          <a:noFill/>
        </p:spPr>
        <p:txBody>
          <a:bodyPr wrap="square" rtlCol="0">
            <a:spAutoFit/>
          </a:bodyPr>
          <a:p>
            <a:r>
              <a:rPr lang="zh-CN" altLang="en-US" sz="1600">
                <a:latin typeface="华文楷体" panose="02010600040101010101" charset="-122"/>
                <a:ea typeface="华文楷体" panose="02010600040101010101" charset="-122"/>
              </a:rPr>
              <a:t>范围</a:t>
            </a:r>
            <a:endParaRPr lang="zh-CN" altLang="en-US" sz="1600">
              <a:latin typeface="华文楷体" panose="02010600040101010101" charset="-122"/>
              <a:ea typeface="华文楷体" panose="02010600040101010101" charset="-122"/>
            </a:endParaRPr>
          </a:p>
        </p:txBody>
      </p:sp>
    </p:spTree>
    <p:custDataLst>
      <p:tags r:id="rId1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数学</a:t>
            </a:r>
            <a:r>
              <a:rPr lang="zh-CN" altLang="en-US">
                <a:latin typeface="华文楷体" panose="02010600040101010101" charset="-122"/>
                <a:ea typeface="华文楷体" panose="02010600040101010101" charset="-122"/>
              </a:rPr>
              <a:t>建模</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 name="文本框 2"/>
          <p:cNvSpPr txBox="1"/>
          <p:nvPr/>
        </p:nvSpPr>
        <p:spPr>
          <a:xfrm>
            <a:off x="626745" y="1571625"/>
            <a:ext cx="10930890" cy="441960"/>
          </a:xfrm>
          <a:prstGeom prst="rect">
            <a:avLst/>
          </a:prstGeom>
          <a:noFill/>
        </p:spPr>
        <p:txBody>
          <a:bodyPr wrap="square" rtlCol="0">
            <a:noAutofit/>
          </a:bodyPr>
          <a:p>
            <a:pPr marL="342900" indent="-342900">
              <a:buSzPct val="75000"/>
              <a:buFont typeface="Wingdings" panose="05000000000000000000" charset="0"/>
              <a:buChar char="l"/>
            </a:pPr>
            <a:r>
              <a:rPr lang="zh-CN" altLang="en-US" sz="2400" b="1">
                <a:latin typeface="华文楷体" panose="02010600040101010101" charset="-122"/>
                <a:ea typeface="华文楷体" panose="02010600040101010101" charset="-122"/>
                <a:cs typeface="华文楷体" panose="02010600040101010101" charset="-122"/>
                <a:sym typeface="+mn-ea"/>
              </a:rPr>
              <a:t>什么原因导致了</a:t>
            </a:r>
            <a:r>
              <a:rPr lang="en-US" altLang="zh-CN" sz="2400" b="1">
                <a:latin typeface="华文楷体" panose="02010600040101010101" charset="-122"/>
                <a:ea typeface="华文楷体" panose="02010600040101010101" charset="-122"/>
                <a:cs typeface="华文楷体" panose="02010600040101010101" charset="-122"/>
                <a:sym typeface="+mn-ea"/>
              </a:rPr>
              <a:t>Pareto</a:t>
            </a:r>
            <a:r>
              <a:rPr lang="zh-CN" altLang="en-US" sz="2400" b="1">
                <a:latin typeface="华文楷体" panose="02010600040101010101" charset="-122"/>
                <a:ea typeface="华文楷体" panose="02010600040101010101" charset="-122"/>
                <a:cs typeface="华文楷体" panose="02010600040101010101" charset="-122"/>
                <a:sym typeface="+mn-ea"/>
              </a:rPr>
              <a:t>方法应用到多模态学习之中就无法达到预期效果</a:t>
            </a:r>
            <a:endParaRPr lang="zh-CN" altLang="en-US" sz="2400" b="1">
              <a:latin typeface="华文楷体" panose="02010600040101010101" charset="-122"/>
              <a:ea typeface="华文楷体" panose="02010600040101010101" charset="-122"/>
              <a:cs typeface="华文楷体" panose="02010600040101010101" charset="-122"/>
              <a:sym typeface="+mn-ea"/>
            </a:endParaRPr>
          </a:p>
          <a:p>
            <a:pPr indent="457200">
              <a:buSzPct val="75000"/>
              <a:buFont typeface="Wingdings" panose="05000000000000000000" charset="0"/>
              <a:buNone/>
            </a:pPr>
            <a:endParaRPr lang="zh-CN" altLang="en-US"/>
          </a:p>
          <a:p>
            <a:pPr indent="457200">
              <a:buSzPct val="75000"/>
              <a:buFont typeface="Wingdings" panose="05000000000000000000" charset="0"/>
              <a:buNone/>
            </a:pPr>
            <a:endParaRPr lang="zh-CN" altLang="en-US"/>
          </a:p>
        </p:txBody>
      </p:sp>
      <p:sp>
        <p:nvSpPr>
          <p:cNvPr id="35" name="圆角矩形 34"/>
          <p:cNvSpPr/>
          <p:nvPr/>
        </p:nvSpPr>
        <p:spPr>
          <a:xfrm>
            <a:off x="373380" y="2013585"/>
            <a:ext cx="1136015" cy="352425"/>
          </a:xfrm>
          <a:prstGeom prst="roundRect">
            <a:avLst/>
          </a:prstGeom>
        </p:spPr>
        <p:style>
          <a:lnRef idx="0">
            <a:srgbClr val="FFFFFF"/>
          </a:lnRef>
          <a:fillRef idx="2">
            <a:prstClr val="black"/>
          </a:fillRef>
          <a:effectRef idx="0">
            <a:srgbClr val="FFFFFF"/>
          </a:effectRef>
          <a:fontRef idx="minor">
            <a:schemeClr val="lt1"/>
          </a:fontRef>
        </p:style>
        <p:txBody>
          <a:bodyPr rtlCol="0" anchor="ctr"/>
          <a:p>
            <a:pPr algn="ctr"/>
            <a:endParaRPr lang="zh-CN" altLang="en-US"/>
          </a:p>
        </p:txBody>
      </p:sp>
      <p:sp>
        <p:nvSpPr>
          <p:cNvPr id="34" name="文本框 33"/>
          <p:cNvSpPr txBox="1"/>
          <p:nvPr/>
        </p:nvSpPr>
        <p:spPr>
          <a:xfrm>
            <a:off x="373380" y="2013585"/>
            <a:ext cx="1463675" cy="368300"/>
          </a:xfrm>
          <a:prstGeom prst="rect">
            <a:avLst/>
          </a:prstGeom>
          <a:noFill/>
        </p:spPr>
        <p:txBody>
          <a:bodyPr wrap="square" rtlCol="0">
            <a:spAutoFit/>
          </a:bodyPr>
          <a:p>
            <a:r>
              <a:rPr lang="zh-CN" altLang="en-US">
                <a:solidFill>
                  <a:schemeClr val="bg1"/>
                </a:solidFill>
                <a:latin typeface="华文楷体" panose="02010600040101010101" charset="-122"/>
                <a:ea typeface="华文楷体" panose="02010600040101010101" charset="-122"/>
              </a:rPr>
              <a:t>数学推</a:t>
            </a:r>
            <a:r>
              <a:rPr lang="zh-CN" altLang="en-US">
                <a:solidFill>
                  <a:schemeClr val="bg1"/>
                </a:solidFill>
                <a:latin typeface="华文楷体" panose="02010600040101010101" charset="-122"/>
                <a:ea typeface="华文楷体" panose="02010600040101010101" charset="-122"/>
              </a:rPr>
              <a:t>导</a:t>
            </a:r>
            <a:endParaRPr lang="zh-CN" altLang="en-US">
              <a:solidFill>
                <a:schemeClr val="bg1"/>
              </a:solidFill>
              <a:latin typeface="华文楷体" panose="02010600040101010101" charset="-122"/>
              <a:ea typeface="华文楷体" panose="02010600040101010101" charset="-122"/>
            </a:endParaRPr>
          </a:p>
        </p:txBody>
      </p:sp>
      <p:pic>
        <p:nvPicPr>
          <p:cNvPr id="22" name="图片 21" descr="CodeCogsEqn (9)"/>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778635" y="2546985"/>
            <a:ext cx="6781800" cy="523875"/>
          </a:xfrm>
          <a:prstGeom prst="rect">
            <a:avLst/>
          </a:prstGeom>
        </p:spPr>
      </p:pic>
      <p:sp>
        <p:nvSpPr>
          <p:cNvPr id="5" name="文本框 4"/>
          <p:cNvSpPr txBox="1"/>
          <p:nvPr/>
        </p:nvSpPr>
        <p:spPr>
          <a:xfrm>
            <a:off x="951865" y="2546985"/>
            <a:ext cx="975995" cy="460375"/>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rPr>
              <a:t>求解</a:t>
            </a:r>
            <a:endParaRPr lang="zh-CN" altLang="en-US" sz="2400">
              <a:latin typeface="华文楷体" panose="02010600040101010101" charset="-122"/>
              <a:ea typeface="华文楷体" panose="02010600040101010101" charset="-122"/>
            </a:endParaRPr>
          </a:p>
        </p:txBody>
      </p:sp>
      <p:sp>
        <p:nvSpPr>
          <p:cNvPr id="6" name="文本框 5"/>
          <p:cNvSpPr txBox="1"/>
          <p:nvPr/>
        </p:nvSpPr>
        <p:spPr>
          <a:xfrm>
            <a:off x="2169160" y="3429000"/>
            <a:ext cx="7792720" cy="1198880"/>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cs typeface="华文楷体" panose="02010600040101010101" charset="-122"/>
              </a:rPr>
              <a:t>当</a:t>
            </a:r>
            <a:r>
              <a:rPr lang="en-US" altLang="zh-CN" sz="2400">
                <a:latin typeface="华文楷体" panose="02010600040101010101" charset="-122"/>
                <a:ea typeface="华文楷体" panose="02010600040101010101" charset="-122"/>
                <a:cs typeface="华文楷体" panose="02010600040101010101" charset="-122"/>
              </a:rPr>
              <a:t>                 </a:t>
            </a:r>
            <a:r>
              <a:rPr lang="zh-CN" altLang="en-US" sz="2400">
                <a:latin typeface="华文楷体" panose="02010600040101010101" charset="-122"/>
                <a:ea typeface="华文楷体" panose="02010600040101010101" charset="-122"/>
                <a:cs typeface="华文楷体" panose="02010600040101010101" charset="-122"/>
              </a:rPr>
              <a:t>时，显然</a:t>
            </a:r>
            <a:r>
              <a:rPr lang="en-US" altLang="zh-CN" sz="2400">
                <a:latin typeface="华文楷体" panose="02010600040101010101" charset="-122"/>
                <a:ea typeface="华文楷体" panose="02010600040101010101" charset="-122"/>
                <a:cs typeface="华文楷体" panose="02010600040101010101" charset="-122"/>
              </a:rPr>
              <a:t>   </a:t>
            </a:r>
            <a:endParaRPr lang="en-US" altLang="zh-CN" sz="2400">
              <a:latin typeface="华文楷体" panose="02010600040101010101" charset="-122"/>
              <a:ea typeface="华文楷体" panose="02010600040101010101" charset="-122"/>
              <a:cs typeface="华文楷体" panose="02010600040101010101" charset="-122"/>
            </a:endParaRPr>
          </a:p>
          <a:p>
            <a:endParaRPr lang="en-US" altLang="zh-CN" sz="2400">
              <a:latin typeface="华文楷体" panose="02010600040101010101" charset="-122"/>
              <a:ea typeface="华文楷体" panose="02010600040101010101" charset="-122"/>
              <a:cs typeface="华文楷体" panose="02010600040101010101" charset="-122"/>
            </a:endParaRPr>
          </a:p>
          <a:p>
            <a:r>
              <a:rPr lang="zh-CN" altLang="en-US" sz="2400">
                <a:latin typeface="华文楷体" panose="02010600040101010101" charset="-122"/>
                <a:ea typeface="华文楷体" panose="02010600040101010101" charset="-122"/>
                <a:cs typeface="华文楷体" panose="02010600040101010101" charset="-122"/>
              </a:rPr>
              <a:t>其他情况下</a:t>
            </a:r>
            <a:r>
              <a:rPr lang="en-US" altLang="zh-CN"/>
              <a:t>     </a:t>
            </a:r>
            <a:endParaRPr lang="en-US" altLang="zh-CN"/>
          </a:p>
        </p:txBody>
      </p:sp>
      <p:pic>
        <p:nvPicPr>
          <p:cNvPr id="8" name="图片 7" descr="CodeCogsEqn (1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13025" y="3429000"/>
            <a:ext cx="1238250" cy="523875"/>
          </a:xfrm>
          <a:prstGeom prst="rect">
            <a:avLst/>
          </a:prstGeom>
        </p:spPr>
      </p:pic>
      <p:pic>
        <p:nvPicPr>
          <p:cNvPr id="9" name="图片 8" descr="CodeCogsEqn (11)"/>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79060" y="3549015"/>
            <a:ext cx="976630" cy="202565"/>
          </a:xfrm>
          <a:prstGeom prst="rect">
            <a:avLst/>
          </a:prstGeom>
        </p:spPr>
      </p:pic>
      <p:pic>
        <p:nvPicPr>
          <p:cNvPr id="10" name="图片 9"/>
          <p:cNvPicPr>
            <a:picLocks noChangeAspect="1"/>
          </p:cNvPicPr>
          <p:nvPr/>
        </p:nvPicPr>
        <p:blipFill>
          <a:blip r:embed="rId7"/>
          <a:stretch>
            <a:fillRect/>
          </a:stretch>
        </p:blipFill>
        <p:spPr>
          <a:xfrm>
            <a:off x="3851275" y="4182745"/>
            <a:ext cx="5276215" cy="2021205"/>
          </a:xfrm>
          <a:prstGeom prst="rect">
            <a:avLst/>
          </a:prstGeom>
        </p:spPr>
      </p:pic>
      <p:sp>
        <p:nvSpPr>
          <p:cNvPr id="14" name="文本框 13"/>
          <p:cNvSpPr txBox="1"/>
          <p:nvPr/>
        </p:nvSpPr>
        <p:spPr>
          <a:xfrm>
            <a:off x="2298065" y="6272530"/>
            <a:ext cx="703453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可以看出多模态</a:t>
            </a:r>
            <a:r>
              <a:rPr lang="zh-CN" altLang="en-US">
                <a:latin typeface="华文楷体" panose="02010600040101010101" charset="-122"/>
                <a:ea typeface="华文楷体" panose="02010600040101010101" charset="-122"/>
              </a:rPr>
              <a:t>梯度得到的权重</a:t>
            </a:r>
            <a:r>
              <a:rPr lang="zh-CN" altLang="en-US">
                <a:latin typeface="华文楷体" panose="02010600040101010101" charset="-122"/>
                <a:ea typeface="华文楷体" panose="02010600040101010101" charset="-122"/>
              </a:rPr>
              <a:t>是更大的</a:t>
            </a:r>
            <a:endParaRPr lang="zh-CN" altLang="en-US">
              <a:latin typeface="华文楷体" panose="02010600040101010101" charset="-122"/>
              <a:ea typeface="华文楷体" panose="02010600040101010101" charset="-122"/>
            </a:endParaRPr>
          </a:p>
        </p:txBody>
      </p:sp>
    </p:spTree>
    <p:custDataLst>
      <p:tags r:id="rId8"/>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数学</a:t>
            </a:r>
            <a:r>
              <a:rPr lang="zh-CN" altLang="en-US">
                <a:latin typeface="华文楷体" panose="02010600040101010101" charset="-122"/>
                <a:ea typeface="华文楷体" panose="02010600040101010101" charset="-122"/>
              </a:rPr>
              <a:t>建模</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 name="文本框 2"/>
          <p:cNvSpPr txBox="1"/>
          <p:nvPr/>
        </p:nvSpPr>
        <p:spPr>
          <a:xfrm>
            <a:off x="626745" y="1571625"/>
            <a:ext cx="10930890" cy="441960"/>
          </a:xfrm>
          <a:prstGeom prst="rect">
            <a:avLst/>
          </a:prstGeom>
          <a:noFill/>
        </p:spPr>
        <p:txBody>
          <a:bodyPr wrap="square" rtlCol="0">
            <a:noAutofit/>
          </a:bodyPr>
          <a:p>
            <a:pPr marL="342900" indent="-342900">
              <a:buSzPct val="75000"/>
              <a:buFont typeface="Wingdings" panose="05000000000000000000" charset="0"/>
              <a:buChar char="l"/>
            </a:pPr>
            <a:r>
              <a:rPr lang="zh-CN" altLang="en-US" sz="2400" b="1">
                <a:latin typeface="华文楷体" panose="02010600040101010101" charset="-122"/>
                <a:ea typeface="华文楷体" panose="02010600040101010101" charset="-122"/>
                <a:cs typeface="华文楷体" panose="02010600040101010101" charset="-122"/>
                <a:sym typeface="+mn-ea"/>
              </a:rPr>
              <a:t>什么原因导致了</a:t>
            </a:r>
            <a:r>
              <a:rPr lang="en-US" altLang="zh-CN" sz="2400" b="1">
                <a:latin typeface="华文楷体" panose="02010600040101010101" charset="-122"/>
                <a:ea typeface="华文楷体" panose="02010600040101010101" charset="-122"/>
                <a:cs typeface="华文楷体" panose="02010600040101010101" charset="-122"/>
                <a:sym typeface="+mn-ea"/>
              </a:rPr>
              <a:t>Pareto</a:t>
            </a:r>
            <a:r>
              <a:rPr lang="zh-CN" altLang="en-US" sz="2400" b="1">
                <a:latin typeface="华文楷体" panose="02010600040101010101" charset="-122"/>
                <a:ea typeface="华文楷体" panose="02010600040101010101" charset="-122"/>
                <a:cs typeface="华文楷体" panose="02010600040101010101" charset="-122"/>
                <a:sym typeface="+mn-ea"/>
              </a:rPr>
              <a:t>方法应用到多模态学习之中就无法达到预期效果</a:t>
            </a:r>
            <a:endParaRPr lang="zh-CN" altLang="en-US" sz="2400" b="1">
              <a:latin typeface="华文楷体" panose="02010600040101010101" charset="-122"/>
              <a:ea typeface="华文楷体" panose="02010600040101010101" charset="-122"/>
              <a:cs typeface="华文楷体" panose="02010600040101010101" charset="-122"/>
              <a:sym typeface="+mn-ea"/>
            </a:endParaRPr>
          </a:p>
          <a:p>
            <a:pPr indent="457200">
              <a:buSzPct val="75000"/>
              <a:buFont typeface="Wingdings" panose="05000000000000000000" charset="0"/>
              <a:buNone/>
            </a:pPr>
            <a:endParaRPr lang="zh-CN" altLang="en-US"/>
          </a:p>
          <a:p>
            <a:pPr indent="457200">
              <a:buSzPct val="75000"/>
              <a:buFont typeface="Wingdings" panose="05000000000000000000" charset="0"/>
              <a:buNone/>
            </a:pPr>
            <a:endParaRPr lang="zh-CN" altLang="en-US"/>
          </a:p>
        </p:txBody>
      </p:sp>
      <p:sp>
        <p:nvSpPr>
          <p:cNvPr id="35" name="圆角矩形 34"/>
          <p:cNvSpPr/>
          <p:nvPr/>
        </p:nvSpPr>
        <p:spPr>
          <a:xfrm>
            <a:off x="373380" y="2013585"/>
            <a:ext cx="1136015" cy="352425"/>
          </a:xfrm>
          <a:prstGeom prst="roundRect">
            <a:avLst/>
          </a:prstGeom>
        </p:spPr>
        <p:style>
          <a:lnRef idx="0">
            <a:srgbClr val="FFFFFF"/>
          </a:lnRef>
          <a:fillRef idx="2">
            <a:prstClr val="black"/>
          </a:fillRef>
          <a:effectRef idx="0">
            <a:srgbClr val="FFFFFF"/>
          </a:effectRef>
          <a:fontRef idx="minor">
            <a:schemeClr val="lt1"/>
          </a:fontRef>
        </p:style>
        <p:txBody>
          <a:bodyPr rtlCol="0" anchor="ctr"/>
          <a:p>
            <a:pPr algn="ctr"/>
            <a:endParaRPr lang="zh-CN" altLang="en-US"/>
          </a:p>
        </p:txBody>
      </p:sp>
      <p:pic>
        <p:nvPicPr>
          <p:cNvPr id="7" name="图片 6" descr="CodeCogsEqn (1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836545" y="2642235"/>
            <a:ext cx="7158355" cy="779145"/>
          </a:xfrm>
          <a:prstGeom prst="rect">
            <a:avLst/>
          </a:prstGeom>
        </p:spPr>
      </p:pic>
      <p:sp>
        <p:nvSpPr>
          <p:cNvPr id="8" name="文本框 7"/>
          <p:cNvSpPr txBox="1"/>
          <p:nvPr/>
        </p:nvSpPr>
        <p:spPr>
          <a:xfrm>
            <a:off x="608330" y="2823845"/>
            <a:ext cx="466344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无任何梯度集成策略</a:t>
            </a:r>
            <a:endParaRPr lang="zh-CN" altLang="en-US">
              <a:latin typeface="华文楷体" panose="02010600040101010101" charset="-122"/>
              <a:ea typeface="华文楷体" panose="02010600040101010101" charset="-122"/>
            </a:endParaRPr>
          </a:p>
        </p:txBody>
      </p:sp>
      <p:sp>
        <p:nvSpPr>
          <p:cNvPr id="10" name="文本框 9"/>
          <p:cNvSpPr txBox="1"/>
          <p:nvPr/>
        </p:nvSpPr>
        <p:spPr>
          <a:xfrm>
            <a:off x="297180" y="3380105"/>
            <a:ext cx="11417935" cy="368300"/>
          </a:xfrm>
          <a:prstGeom prst="rect">
            <a:avLst/>
          </a:prstGeom>
          <a:noFill/>
        </p:spPr>
        <p:txBody>
          <a:bodyPr wrap="square" rtlCol="0">
            <a:spAutoFit/>
          </a:bodyPr>
          <a:p>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p:txBody>
      </p:sp>
      <p:sp>
        <p:nvSpPr>
          <p:cNvPr id="11" name="文本框 10"/>
          <p:cNvSpPr txBox="1"/>
          <p:nvPr/>
        </p:nvSpPr>
        <p:spPr>
          <a:xfrm>
            <a:off x="373380" y="2013585"/>
            <a:ext cx="1463675" cy="368300"/>
          </a:xfrm>
          <a:prstGeom prst="rect">
            <a:avLst/>
          </a:prstGeom>
          <a:noFill/>
        </p:spPr>
        <p:txBody>
          <a:bodyPr wrap="square" rtlCol="0">
            <a:spAutoFit/>
          </a:bodyPr>
          <a:p>
            <a:r>
              <a:rPr lang="zh-CN" altLang="en-US">
                <a:solidFill>
                  <a:schemeClr val="bg1"/>
                </a:solidFill>
                <a:latin typeface="华文楷体" panose="02010600040101010101" charset="-122"/>
                <a:ea typeface="华文楷体" panose="02010600040101010101" charset="-122"/>
              </a:rPr>
              <a:t>数学推</a:t>
            </a:r>
            <a:r>
              <a:rPr lang="zh-CN" altLang="en-US">
                <a:solidFill>
                  <a:schemeClr val="bg1"/>
                </a:solidFill>
                <a:latin typeface="华文楷体" panose="02010600040101010101" charset="-122"/>
                <a:ea typeface="华文楷体" panose="02010600040101010101" charset="-122"/>
              </a:rPr>
              <a:t>导</a:t>
            </a:r>
            <a:endParaRPr lang="zh-CN" altLang="en-US">
              <a:solidFill>
                <a:schemeClr val="bg1"/>
              </a:solidFill>
              <a:latin typeface="华文楷体" panose="02010600040101010101" charset="-122"/>
              <a:ea typeface="华文楷体" panose="02010600040101010101" charset="-122"/>
            </a:endParaRPr>
          </a:p>
        </p:txBody>
      </p:sp>
      <p:sp>
        <p:nvSpPr>
          <p:cNvPr id="16" name="左大括号 15"/>
          <p:cNvSpPr/>
          <p:nvPr/>
        </p:nvSpPr>
        <p:spPr>
          <a:xfrm>
            <a:off x="251460" y="2961640"/>
            <a:ext cx="303530" cy="2748280"/>
          </a:xfrm>
          <a:prstGeom prst="leftBrace">
            <a:avLst/>
          </a:prstGeom>
        </p:spPr>
        <p:style>
          <a:lnRef idx="2">
            <a:prstClr val="black"/>
          </a:lnRef>
          <a:fillRef idx="0">
            <a:srgbClr val="FFFFFF"/>
          </a:fillRef>
          <a:effectRef idx="0">
            <a:srgbClr val="FFFFFF"/>
          </a:effectRef>
          <a:fontRef idx="minor">
            <a:schemeClr val="tx1"/>
          </a:fontRef>
        </p:style>
        <p:txBody>
          <a:bodyPr rtlCol="0" anchor="ctr"/>
          <a:p>
            <a:pPr algn="ctr"/>
            <a:endParaRPr lang="zh-CN" altLang="en-US"/>
          </a:p>
        </p:txBody>
      </p:sp>
      <p:sp>
        <p:nvSpPr>
          <p:cNvPr id="17" name="文本框 16"/>
          <p:cNvSpPr txBox="1"/>
          <p:nvPr/>
        </p:nvSpPr>
        <p:spPr>
          <a:xfrm>
            <a:off x="608330" y="5521325"/>
            <a:ext cx="4663440" cy="368300"/>
          </a:xfrm>
          <a:prstGeom prst="rect">
            <a:avLst/>
          </a:prstGeom>
          <a:noFill/>
        </p:spPr>
        <p:txBody>
          <a:bodyPr wrap="square" rtlCol="0">
            <a:spAutoFit/>
          </a:bodyPr>
          <a:p>
            <a:r>
              <a:rPr lang="en-US" altLang="zh-CN">
                <a:latin typeface="华文楷体" panose="02010600040101010101" charset="-122"/>
                <a:ea typeface="华文楷体" panose="02010600040101010101" charset="-122"/>
              </a:rPr>
              <a:t>Pareto</a:t>
            </a:r>
            <a:r>
              <a:rPr lang="zh-CN" altLang="en-US">
                <a:latin typeface="华文楷体" panose="02010600040101010101" charset="-122"/>
                <a:ea typeface="华文楷体" panose="02010600040101010101" charset="-122"/>
              </a:rPr>
              <a:t>梯度集成策略</a:t>
            </a:r>
            <a:endParaRPr lang="zh-CN" altLang="en-US">
              <a:latin typeface="华文楷体" panose="02010600040101010101" charset="-122"/>
              <a:ea typeface="华文楷体" panose="02010600040101010101" charset="-122"/>
            </a:endParaRPr>
          </a:p>
        </p:txBody>
      </p:sp>
      <p:pic>
        <p:nvPicPr>
          <p:cNvPr id="18" name="图片 17" descr="CodeCogsEqn (14)"/>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36545" y="5280660"/>
            <a:ext cx="7158990" cy="835025"/>
          </a:xfrm>
          <a:prstGeom prst="rect">
            <a:avLst/>
          </a:prstGeom>
        </p:spPr>
      </p:pic>
    </p:spTree>
    <p:custDataLst>
      <p:tags r:id="rId5"/>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数学</a:t>
            </a:r>
            <a:r>
              <a:rPr lang="zh-CN" altLang="en-US">
                <a:latin typeface="华文楷体" panose="02010600040101010101" charset="-122"/>
                <a:ea typeface="华文楷体" panose="02010600040101010101" charset="-122"/>
              </a:rPr>
              <a:t>建模</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 name="文本框 2"/>
          <p:cNvSpPr txBox="1"/>
          <p:nvPr/>
        </p:nvSpPr>
        <p:spPr>
          <a:xfrm>
            <a:off x="626745" y="1571625"/>
            <a:ext cx="10930890" cy="441960"/>
          </a:xfrm>
          <a:prstGeom prst="rect">
            <a:avLst/>
          </a:prstGeom>
          <a:noFill/>
        </p:spPr>
        <p:txBody>
          <a:bodyPr wrap="square" rtlCol="0">
            <a:noAutofit/>
          </a:bodyPr>
          <a:p>
            <a:pPr marL="342900" indent="-342900">
              <a:buSzPct val="75000"/>
              <a:buFont typeface="Wingdings" panose="05000000000000000000" charset="0"/>
              <a:buChar char="l"/>
            </a:pPr>
            <a:r>
              <a:rPr lang="zh-CN" altLang="en-US" sz="2400" b="1">
                <a:latin typeface="华文楷体" panose="02010600040101010101" charset="-122"/>
                <a:ea typeface="华文楷体" panose="02010600040101010101" charset="-122"/>
                <a:cs typeface="华文楷体" panose="02010600040101010101" charset="-122"/>
                <a:sym typeface="+mn-ea"/>
              </a:rPr>
              <a:t>什么原因导致了</a:t>
            </a:r>
            <a:r>
              <a:rPr lang="en-US" altLang="zh-CN" sz="2400" b="1">
                <a:latin typeface="华文楷体" panose="02010600040101010101" charset="-122"/>
                <a:ea typeface="华文楷体" panose="02010600040101010101" charset="-122"/>
                <a:cs typeface="华文楷体" panose="02010600040101010101" charset="-122"/>
                <a:sym typeface="+mn-ea"/>
              </a:rPr>
              <a:t>Pareto</a:t>
            </a:r>
            <a:r>
              <a:rPr lang="zh-CN" altLang="en-US" sz="2400" b="1">
                <a:latin typeface="华文楷体" panose="02010600040101010101" charset="-122"/>
                <a:ea typeface="华文楷体" panose="02010600040101010101" charset="-122"/>
                <a:cs typeface="华文楷体" panose="02010600040101010101" charset="-122"/>
                <a:sym typeface="+mn-ea"/>
              </a:rPr>
              <a:t>方法应用到多模态学习之中就无法达到预期效果</a:t>
            </a:r>
            <a:endParaRPr lang="zh-CN" altLang="en-US" sz="2400" b="1">
              <a:latin typeface="华文楷体" panose="02010600040101010101" charset="-122"/>
              <a:ea typeface="华文楷体" panose="02010600040101010101" charset="-122"/>
              <a:cs typeface="华文楷体" panose="02010600040101010101" charset="-122"/>
              <a:sym typeface="+mn-ea"/>
            </a:endParaRPr>
          </a:p>
          <a:p>
            <a:pPr indent="457200">
              <a:buSzPct val="75000"/>
              <a:buFont typeface="Wingdings" panose="05000000000000000000" charset="0"/>
              <a:buNone/>
            </a:pPr>
            <a:endParaRPr lang="zh-CN" altLang="en-US"/>
          </a:p>
          <a:p>
            <a:pPr indent="457200">
              <a:buSzPct val="75000"/>
              <a:buFont typeface="Wingdings" panose="05000000000000000000" charset="0"/>
              <a:buNone/>
            </a:pPr>
            <a:endParaRPr lang="zh-CN" altLang="en-US"/>
          </a:p>
        </p:txBody>
      </p:sp>
      <p:sp>
        <p:nvSpPr>
          <p:cNvPr id="35" name="圆角矩形 34"/>
          <p:cNvSpPr/>
          <p:nvPr/>
        </p:nvSpPr>
        <p:spPr>
          <a:xfrm>
            <a:off x="373380" y="2013585"/>
            <a:ext cx="1136015" cy="352425"/>
          </a:xfrm>
          <a:prstGeom prst="roundRect">
            <a:avLst/>
          </a:prstGeom>
        </p:spPr>
        <p:style>
          <a:lnRef idx="0">
            <a:srgbClr val="FFFFFF"/>
          </a:lnRef>
          <a:fillRef idx="2">
            <a:prstClr val="black"/>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9415780" y="4166870"/>
            <a:ext cx="4064000" cy="368300"/>
          </a:xfrm>
          <a:prstGeom prst="rect">
            <a:avLst/>
          </a:prstGeom>
          <a:noFill/>
        </p:spPr>
        <p:txBody>
          <a:bodyPr wrap="square" rtlCol="0">
            <a:spAutoFit/>
          </a:bodyPr>
          <a:p>
            <a:endParaRPr lang="zh-CN" altLang="en-US"/>
          </a:p>
        </p:txBody>
      </p:sp>
      <p:sp>
        <p:nvSpPr>
          <p:cNvPr id="10" name="文本框 9"/>
          <p:cNvSpPr txBox="1"/>
          <p:nvPr/>
        </p:nvSpPr>
        <p:spPr>
          <a:xfrm>
            <a:off x="733425" y="3975735"/>
            <a:ext cx="10018395" cy="92202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这里的</a:t>
            </a:r>
            <a:r>
              <a:rPr lang="en-US" altLang="zh-CN">
                <a:latin typeface="华文楷体" panose="02010600040101010101" charset="-122"/>
                <a:ea typeface="华文楷体" panose="02010600040101010101" charset="-122"/>
              </a:rPr>
              <a:t>			  </a:t>
            </a:r>
            <a:r>
              <a:rPr lang="zh-CN" altLang="en-US">
                <a:latin typeface="华文楷体" panose="02010600040101010101" charset="-122"/>
                <a:ea typeface="华文楷体" panose="02010600040101010101" charset="-122"/>
              </a:rPr>
              <a:t>的即为噪声项</a:t>
            </a: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a:p>
            <a:endParaRPr lang="en-US" altLang="zh-CN">
              <a:latin typeface="华文楷体" panose="02010600040101010101" charset="-122"/>
              <a:ea typeface="华文楷体" panose="02010600040101010101" charset="-122"/>
            </a:endParaRPr>
          </a:p>
          <a:p>
            <a:r>
              <a:rPr lang="zh-CN" altLang="en-US">
                <a:latin typeface="华文楷体" panose="02010600040101010101" charset="-122"/>
                <a:ea typeface="华文楷体" panose="02010600040101010101" charset="-122"/>
              </a:rPr>
              <a:t>同样的可以得到</a:t>
            </a:r>
            <a:r>
              <a:rPr lang="en-US" altLang="zh-CN">
                <a:latin typeface="华文楷体" panose="02010600040101010101" charset="-122"/>
                <a:ea typeface="华文楷体" panose="02010600040101010101" charset="-122"/>
              </a:rPr>
              <a:t>Pareto</a:t>
            </a:r>
            <a:r>
              <a:rPr lang="zh-CN" altLang="en-US">
                <a:latin typeface="华文楷体" panose="02010600040101010101" charset="-122"/>
                <a:ea typeface="华文楷体" panose="02010600040101010101" charset="-122"/>
              </a:rPr>
              <a:t>的噪声项为</a:t>
            </a:r>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p:txBody>
      </p:sp>
      <p:sp>
        <p:nvSpPr>
          <p:cNvPr id="5" name="文本框 4"/>
          <p:cNvSpPr txBox="1"/>
          <p:nvPr/>
        </p:nvSpPr>
        <p:spPr>
          <a:xfrm>
            <a:off x="373380" y="2013585"/>
            <a:ext cx="1463675" cy="368300"/>
          </a:xfrm>
          <a:prstGeom prst="rect">
            <a:avLst/>
          </a:prstGeom>
          <a:noFill/>
        </p:spPr>
        <p:txBody>
          <a:bodyPr wrap="square" rtlCol="0">
            <a:spAutoFit/>
          </a:bodyPr>
          <a:p>
            <a:r>
              <a:rPr lang="zh-CN" altLang="en-US">
                <a:solidFill>
                  <a:schemeClr val="bg1"/>
                </a:solidFill>
                <a:latin typeface="华文楷体" panose="02010600040101010101" charset="-122"/>
                <a:ea typeface="华文楷体" panose="02010600040101010101" charset="-122"/>
              </a:rPr>
              <a:t>数学推</a:t>
            </a:r>
            <a:r>
              <a:rPr lang="zh-CN" altLang="en-US">
                <a:solidFill>
                  <a:schemeClr val="bg1"/>
                </a:solidFill>
                <a:latin typeface="华文楷体" panose="02010600040101010101" charset="-122"/>
                <a:ea typeface="华文楷体" panose="02010600040101010101" charset="-122"/>
              </a:rPr>
              <a:t>导</a:t>
            </a:r>
            <a:endParaRPr lang="zh-CN" altLang="en-US">
              <a:solidFill>
                <a:schemeClr val="bg1"/>
              </a:solidFill>
              <a:latin typeface="华文楷体" panose="02010600040101010101" charset="-122"/>
              <a:ea typeface="华文楷体" panose="02010600040101010101" charset="-122"/>
            </a:endParaRPr>
          </a:p>
        </p:txBody>
      </p:sp>
      <p:pic>
        <p:nvPicPr>
          <p:cNvPr id="7" name="图片 6"/>
          <p:cNvPicPr>
            <a:picLocks noChangeAspect="1"/>
          </p:cNvPicPr>
          <p:nvPr/>
        </p:nvPicPr>
        <p:blipFill>
          <a:blip r:embed="rId1"/>
          <a:stretch>
            <a:fillRect/>
          </a:stretch>
        </p:blipFill>
        <p:spPr>
          <a:xfrm>
            <a:off x="733425" y="2592070"/>
            <a:ext cx="4661535" cy="951865"/>
          </a:xfrm>
          <a:prstGeom prst="rect">
            <a:avLst/>
          </a:prstGeom>
        </p:spPr>
      </p:pic>
      <p:pic>
        <p:nvPicPr>
          <p:cNvPr id="9" name="图片 8" descr="CodeCogsEqn (1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62735" y="3893820"/>
            <a:ext cx="2047875" cy="533400"/>
          </a:xfrm>
          <a:prstGeom prst="rect">
            <a:avLst/>
          </a:prstGeom>
        </p:spPr>
      </p:pic>
      <p:pic>
        <p:nvPicPr>
          <p:cNvPr id="11" name="图片 10" descr="CodeCogsEqn (16)"/>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444625" y="5270500"/>
            <a:ext cx="3238500" cy="542925"/>
          </a:xfrm>
          <a:prstGeom prst="rect">
            <a:avLst/>
          </a:prstGeom>
        </p:spPr>
      </p:pic>
      <p:pic>
        <p:nvPicPr>
          <p:cNvPr id="12" name="图片 11" descr="CodeCogsEqn (18)"/>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96000" y="2592070"/>
            <a:ext cx="4852035" cy="2216785"/>
          </a:xfrm>
          <a:prstGeom prst="rect">
            <a:avLst/>
          </a:prstGeom>
        </p:spPr>
      </p:pic>
      <p:pic>
        <p:nvPicPr>
          <p:cNvPr id="13" name="图片 12" descr="CodeCogsEqn (19)"/>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45095" y="4803775"/>
            <a:ext cx="1895475" cy="466725"/>
          </a:xfrm>
          <a:prstGeom prst="rect">
            <a:avLst/>
          </a:prstGeom>
        </p:spPr>
      </p:pic>
      <p:sp>
        <p:nvSpPr>
          <p:cNvPr id="14" name="文本框 13"/>
          <p:cNvSpPr txBox="1"/>
          <p:nvPr/>
        </p:nvSpPr>
        <p:spPr>
          <a:xfrm>
            <a:off x="6096000" y="5387340"/>
            <a:ext cx="5715635" cy="1198880"/>
          </a:xfrm>
          <a:prstGeom prst="rect">
            <a:avLst/>
          </a:prstGeom>
          <a:noFill/>
        </p:spPr>
        <p:txBody>
          <a:bodyPr wrap="square" rtlCol="0">
            <a:spAutoFit/>
          </a:bodyPr>
          <a:p>
            <a:r>
              <a:rPr lang="zh-CN" altLang="en-US">
                <a:latin typeface="华文楷体" panose="02010600040101010101" charset="-122"/>
                <a:ea typeface="华文楷体" panose="02010600040101010101" charset="-122"/>
                <a:cs typeface="华文楷体" panose="02010600040101010101" charset="-122"/>
              </a:rPr>
              <a:t>当</a:t>
            </a:r>
            <a:r>
              <a:rPr lang="en-US" altLang="zh-CN">
                <a:latin typeface="华文楷体" panose="02010600040101010101" charset="-122"/>
                <a:ea typeface="华文楷体" panose="02010600040101010101" charset="-122"/>
                <a:cs typeface="华文楷体" panose="02010600040101010101" charset="-122"/>
              </a:rPr>
              <a:t>k</a:t>
            </a:r>
            <a:r>
              <a:rPr lang="zh-CN" altLang="en-US">
                <a:latin typeface="华文楷体" panose="02010600040101010101" charset="-122"/>
                <a:ea typeface="华文楷体" panose="02010600040101010101" charset="-122"/>
                <a:cs typeface="华文楷体" panose="02010600040101010101" charset="-122"/>
              </a:rPr>
              <a:t>大于</a:t>
            </a:r>
            <a:r>
              <a:rPr lang="en-US" altLang="zh-CN">
                <a:latin typeface="华文楷体" panose="02010600040101010101" charset="-122"/>
                <a:ea typeface="华文楷体" panose="02010600040101010101" charset="-122"/>
                <a:cs typeface="华文楷体" panose="02010600040101010101" charset="-122"/>
              </a:rPr>
              <a:t>3</a:t>
            </a:r>
            <a:r>
              <a:rPr lang="zh-CN" altLang="en-US">
                <a:latin typeface="华文楷体" panose="02010600040101010101" charset="-122"/>
                <a:ea typeface="华文楷体" panose="02010600040101010101" charset="-122"/>
                <a:cs typeface="华文楷体" panose="02010600040101010101" charset="-122"/>
              </a:rPr>
              <a:t>时，</a:t>
            </a:r>
            <a:r>
              <a:rPr lang="en-US" altLang="zh-CN">
                <a:latin typeface="华文楷体" panose="02010600040101010101" charset="-122"/>
                <a:ea typeface="华文楷体" panose="02010600040101010101" charset="-122"/>
                <a:cs typeface="华文楷体" panose="02010600040101010101" charset="-122"/>
              </a:rPr>
              <a:t>Patero</a:t>
            </a:r>
            <a:r>
              <a:rPr lang="zh-CN" altLang="en-US">
                <a:latin typeface="华文楷体" panose="02010600040101010101" charset="-122"/>
                <a:ea typeface="华文楷体" panose="02010600040101010101" charset="-122"/>
                <a:cs typeface="华文楷体" panose="02010600040101010101" charset="-122"/>
              </a:rPr>
              <a:t>集成的噪声必定小于无梯度集成策略的噪声造成泛化的损害，若</a:t>
            </a:r>
            <a:r>
              <a:rPr lang="en-US" altLang="zh-CN">
                <a:latin typeface="华文楷体" panose="02010600040101010101" charset="-122"/>
                <a:ea typeface="华文楷体" panose="02010600040101010101" charset="-122"/>
                <a:cs typeface="华文楷体" panose="02010600040101010101" charset="-122"/>
              </a:rPr>
              <a:t>k</a:t>
            </a:r>
            <a:r>
              <a:rPr lang="zh-CN" altLang="en-US">
                <a:latin typeface="华文楷体" panose="02010600040101010101" charset="-122"/>
                <a:ea typeface="华文楷体" panose="02010600040101010101" charset="-122"/>
                <a:cs typeface="华文楷体" panose="02010600040101010101" charset="-122"/>
              </a:rPr>
              <a:t>小于等于</a:t>
            </a:r>
            <a:r>
              <a:rPr lang="en-US" altLang="zh-CN">
                <a:latin typeface="华文楷体" panose="02010600040101010101" charset="-122"/>
                <a:ea typeface="华文楷体" panose="02010600040101010101" charset="-122"/>
                <a:cs typeface="华文楷体" panose="02010600040101010101" charset="-122"/>
              </a:rPr>
              <a:t>3</a:t>
            </a:r>
            <a:r>
              <a:rPr lang="zh-CN" altLang="en-US">
                <a:latin typeface="华文楷体" panose="02010600040101010101" charset="-122"/>
                <a:ea typeface="华文楷体" panose="02010600040101010101" charset="-122"/>
                <a:cs typeface="华文楷体" panose="02010600040101010101" charset="-122"/>
              </a:rPr>
              <a:t>时，则当多模态权重在这个范围内时，</a:t>
            </a:r>
            <a:r>
              <a:rPr lang="en-US" altLang="zh-CN">
                <a:latin typeface="华文楷体" panose="02010600040101010101" charset="-122"/>
                <a:ea typeface="华文楷体" panose="02010600040101010101" charset="-122"/>
                <a:cs typeface="华文楷体" panose="02010600040101010101" charset="-122"/>
                <a:sym typeface="+mn-ea"/>
              </a:rPr>
              <a:t>Patero</a:t>
            </a:r>
            <a:r>
              <a:rPr lang="zh-CN" altLang="en-US">
                <a:latin typeface="华文楷体" panose="02010600040101010101" charset="-122"/>
                <a:ea typeface="华文楷体" panose="02010600040101010101" charset="-122"/>
                <a:cs typeface="华文楷体" panose="02010600040101010101" charset="-122"/>
                <a:sym typeface="+mn-ea"/>
              </a:rPr>
              <a:t>集成的噪声也小于无梯度集成策略的噪声造成泛化的损害</a:t>
            </a:r>
            <a:endParaRPr lang="zh-CN" altLang="en-US">
              <a:latin typeface="华文楷体" panose="02010600040101010101" charset="-122"/>
              <a:ea typeface="华文楷体" panose="02010600040101010101" charset="-122"/>
              <a:cs typeface="华文楷体" panose="02010600040101010101" charset="-122"/>
            </a:endParaRPr>
          </a:p>
        </p:txBody>
      </p:sp>
    </p:spTree>
    <p:custDataLst>
      <p:tags r:id="rId10"/>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数学</a:t>
            </a:r>
            <a:r>
              <a:rPr lang="zh-CN" altLang="en-US">
                <a:latin typeface="华文楷体" panose="02010600040101010101" charset="-122"/>
                <a:ea typeface="华文楷体" panose="02010600040101010101" charset="-122"/>
              </a:rPr>
              <a:t>建模</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 name="文本框 2"/>
          <p:cNvSpPr txBox="1"/>
          <p:nvPr/>
        </p:nvSpPr>
        <p:spPr>
          <a:xfrm>
            <a:off x="626745" y="1571625"/>
            <a:ext cx="10930890" cy="441960"/>
          </a:xfrm>
          <a:prstGeom prst="rect">
            <a:avLst/>
          </a:prstGeom>
          <a:noFill/>
        </p:spPr>
        <p:txBody>
          <a:bodyPr wrap="square" rtlCol="0">
            <a:noAutofit/>
          </a:bodyPr>
          <a:p>
            <a:pPr marL="342900" indent="-342900">
              <a:buSzPct val="75000"/>
              <a:buFont typeface="Wingdings" panose="05000000000000000000" charset="0"/>
              <a:buChar char="l"/>
            </a:pPr>
            <a:r>
              <a:rPr lang="zh-CN" altLang="en-US" sz="2400" b="1">
                <a:latin typeface="华文楷体" panose="02010600040101010101" charset="-122"/>
                <a:ea typeface="华文楷体" panose="02010600040101010101" charset="-122"/>
                <a:cs typeface="华文楷体" panose="02010600040101010101" charset="-122"/>
                <a:sym typeface="+mn-ea"/>
              </a:rPr>
              <a:t>什么原因导致了</a:t>
            </a:r>
            <a:r>
              <a:rPr lang="en-US" altLang="zh-CN" sz="2400" b="1">
                <a:latin typeface="华文楷体" panose="02010600040101010101" charset="-122"/>
                <a:ea typeface="华文楷体" panose="02010600040101010101" charset="-122"/>
                <a:cs typeface="华文楷体" panose="02010600040101010101" charset="-122"/>
                <a:sym typeface="+mn-ea"/>
              </a:rPr>
              <a:t>Pareto</a:t>
            </a:r>
            <a:r>
              <a:rPr lang="zh-CN" altLang="en-US" sz="2400" b="1">
                <a:latin typeface="华文楷体" panose="02010600040101010101" charset="-122"/>
                <a:ea typeface="华文楷体" panose="02010600040101010101" charset="-122"/>
                <a:cs typeface="华文楷体" panose="02010600040101010101" charset="-122"/>
                <a:sym typeface="+mn-ea"/>
              </a:rPr>
              <a:t>方法应用到多模态学习之中就无法达到预期效果</a:t>
            </a:r>
            <a:endParaRPr lang="zh-CN" altLang="en-US" sz="2400" b="1">
              <a:latin typeface="华文楷体" panose="02010600040101010101" charset="-122"/>
              <a:ea typeface="华文楷体" panose="02010600040101010101" charset="-122"/>
              <a:cs typeface="华文楷体" panose="02010600040101010101" charset="-122"/>
              <a:sym typeface="+mn-ea"/>
            </a:endParaRPr>
          </a:p>
          <a:p>
            <a:pPr indent="457200">
              <a:buSzPct val="75000"/>
              <a:buFont typeface="Wingdings" panose="05000000000000000000" charset="0"/>
              <a:buNone/>
            </a:pPr>
            <a:endParaRPr lang="zh-CN" altLang="en-US"/>
          </a:p>
          <a:p>
            <a:pPr indent="457200">
              <a:buSzPct val="75000"/>
              <a:buFont typeface="Wingdings" panose="05000000000000000000" charset="0"/>
              <a:buNone/>
            </a:pPr>
            <a:endParaRPr lang="zh-CN" altLang="en-US"/>
          </a:p>
        </p:txBody>
      </p:sp>
      <p:sp>
        <p:nvSpPr>
          <p:cNvPr id="35" name="圆角矩形 34"/>
          <p:cNvSpPr/>
          <p:nvPr/>
        </p:nvSpPr>
        <p:spPr>
          <a:xfrm>
            <a:off x="373380" y="2013585"/>
            <a:ext cx="1136015" cy="352425"/>
          </a:xfrm>
          <a:prstGeom prst="roundRect">
            <a:avLst/>
          </a:prstGeom>
        </p:spPr>
        <p:style>
          <a:lnRef idx="0">
            <a:srgbClr val="FFFFFF"/>
          </a:lnRef>
          <a:fillRef idx="2">
            <a:prstClr val="black"/>
          </a:fillRef>
          <a:effectRef idx="0">
            <a:srgbClr val="FFFFFF"/>
          </a:effectRef>
          <a:fontRef idx="minor">
            <a:schemeClr val="lt1"/>
          </a:fontRef>
        </p:style>
        <p:txBody>
          <a:bodyPr rtlCol="0" anchor="ctr"/>
          <a:p>
            <a:pPr algn="ctr"/>
            <a:endParaRPr lang="zh-CN" altLang="en-US"/>
          </a:p>
        </p:txBody>
      </p:sp>
      <p:sp>
        <p:nvSpPr>
          <p:cNvPr id="6" name="文本框 5"/>
          <p:cNvSpPr txBox="1"/>
          <p:nvPr/>
        </p:nvSpPr>
        <p:spPr>
          <a:xfrm>
            <a:off x="9415780" y="4166870"/>
            <a:ext cx="4064000" cy="368300"/>
          </a:xfrm>
          <a:prstGeom prst="rect">
            <a:avLst/>
          </a:prstGeom>
          <a:noFill/>
        </p:spPr>
        <p:txBody>
          <a:bodyPr wrap="square" rtlCol="0">
            <a:spAutoFit/>
          </a:bodyPr>
          <a:p>
            <a:endParaRPr lang="zh-CN" altLang="en-US"/>
          </a:p>
        </p:txBody>
      </p:sp>
      <p:sp>
        <p:nvSpPr>
          <p:cNvPr id="10" name="文本框 9"/>
          <p:cNvSpPr txBox="1"/>
          <p:nvPr/>
        </p:nvSpPr>
        <p:spPr>
          <a:xfrm>
            <a:off x="297180" y="3380105"/>
            <a:ext cx="11417935" cy="368300"/>
          </a:xfrm>
          <a:prstGeom prst="rect">
            <a:avLst/>
          </a:prstGeom>
          <a:noFill/>
        </p:spPr>
        <p:txBody>
          <a:bodyPr wrap="square" rtlCol="0">
            <a:spAutoFit/>
          </a:bodyPr>
          <a:p>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p:txBody>
      </p:sp>
      <p:sp>
        <p:nvSpPr>
          <p:cNvPr id="8" name="文本框 7"/>
          <p:cNvSpPr txBox="1"/>
          <p:nvPr/>
        </p:nvSpPr>
        <p:spPr>
          <a:xfrm>
            <a:off x="373380" y="2013585"/>
            <a:ext cx="1463675" cy="368300"/>
          </a:xfrm>
          <a:prstGeom prst="rect">
            <a:avLst/>
          </a:prstGeom>
          <a:noFill/>
        </p:spPr>
        <p:txBody>
          <a:bodyPr wrap="square" rtlCol="0">
            <a:spAutoFit/>
          </a:bodyPr>
          <a:p>
            <a:r>
              <a:rPr lang="zh-CN" altLang="en-US">
                <a:solidFill>
                  <a:schemeClr val="bg1"/>
                </a:solidFill>
                <a:latin typeface="华文楷体" panose="02010600040101010101" charset="-122"/>
                <a:ea typeface="华文楷体" panose="02010600040101010101" charset="-122"/>
              </a:rPr>
              <a:t>数学推</a:t>
            </a:r>
            <a:r>
              <a:rPr lang="zh-CN" altLang="en-US">
                <a:solidFill>
                  <a:schemeClr val="bg1"/>
                </a:solidFill>
                <a:latin typeface="华文楷体" panose="02010600040101010101" charset="-122"/>
                <a:ea typeface="华文楷体" panose="02010600040101010101" charset="-122"/>
              </a:rPr>
              <a:t>导</a:t>
            </a:r>
            <a:endParaRPr lang="zh-CN" altLang="en-US">
              <a:solidFill>
                <a:schemeClr val="bg1"/>
              </a:solidFill>
              <a:latin typeface="华文楷体" panose="02010600040101010101" charset="-122"/>
              <a:ea typeface="华文楷体" panose="02010600040101010101" charset="-122"/>
            </a:endParaRPr>
          </a:p>
        </p:txBody>
      </p:sp>
      <p:pic>
        <p:nvPicPr>
          <p:cNvPr id="5" name="图片 4"/>
          <p:cNvPicPr>
            <a:picLocks noChangeAspect="1"/>
          </p:cNvPicPr>
          <p:nvPr/>
        </p:nvPicPr>
        <p:blipFill>
          <a:blip r:embed="rId1"/>
          <a:stretch>
            <a:fillRect/>
          </a:stretch>
        </p:blipFill>
        <p:spPr>
          <a:xfrm>
            <a:off x="767715" y="2908935"/>
            <a:ext cx="4676775" cy="2390775"/>
          </a:xfrm>
          <a:prstGeom prst="rect">
            <a:avLst/>
          </a:prstGeom>
        </p:spPr>
      </p:pic>
      <p:sp>
        <p:nvSpPr>
          <p:cNvPr id="7" name="文本框 6"/>
          <p:cNvSpPr txBox="1"/>
          <p:nvPr/>
        </p:nvSpPr>
        <p:spPr>
          <a:xfrm>
            <a:off x="3043555" y="5482590"/>
            <a:ext cx="556260" cy="368300"/>
          </a:xfrm>
          <a:prstGeom prst="rect">
            <a:avLst/>
          </a:prstGeom>
          <a:noFill/>
        </p:spPr>
        <p:txBody>
          <a:bodyPr wrap="square" rtlCol="0">
            <a:spAutoFit/>
          </a:bodyPr>
          <a:p>
            <a:r>
              <a:rPr lang="zh-CN" altLang="en-US"/>
              <a:t>图</a:t>
            </a:r>
            <a:r>
              <a:rPr lang="en-US" altLang="zh-CN"/>
              <a:t>3</a:t>
            </a:r>
            <a:endParaRPr lang="en-US" altLang="zh-CN"/>
          </a:p>
        </p:txBody>
      </p:sp>
      <p:sp>
        <p:nvSpPr>
          <p:cNvPr id="9" name="文本框 8"/>
          <p:cNvSpPr txBox="1"/>
          <p:nvPr/>
        </p:nvSpPr>
        <p:spPr>
          <a:xfrm>
            <a:off x="6276975" y="2806065"/>
            <a:ext cx="4907915" cy="2676525"/>
          </a:xfrm>
          <a:prstGeom prst="rect">
            <a:avLst/>
          </a:prstGeom>
          <a:noFill/>
        </p:spPr>
        <p:txBody>
          <a:bodyPr wrap="square" rtlCol="0">
            <a:spAutoFit/>
          </a:bodyPr>
          <a:p>
            <a:r>
              <a:rPr lang="zh-CN" altLang="en-US" sz="2800">
                <a:latin typeface="华文楷体" panose="02010600040101010101" charset="-122"/>
                <a:ea typeface="华文楷体" panose="02010600040101010101" charset="-122"/>
                <a:cs typeface="华文楷体" panose="02010600040101010101" charset="-122"/>
              </a:rPr>
              <a:t>从图</a:t>
            </a:r>
            <a:r>
              <a:rPr lang="zh-CN" altLang="en-US" sz="2800">
                <a:latin typeface="华文楷体" panose="02010600040101010101" charset="-122"/>
                <a:ea typeface="华文楷体" panose="02010600040101010101" charset="-122"/>
                <a:cs typeface="华文楷体" panose="02010600040101010101" charset="-122"/>
              </a:rPr>
              <a:t>三来看，在</a:t>
            </a:r>
            <a:r>
              <a:rPr lang="en-US" altLang="zh-CN" sz="2800">
                <a:latin typeface="华文楷体" panose="02010600040101010101" charset="-122"/>
                <a:ea typeface="华文楷体" panose="02010600040101010101" charset="-122"/>
                <a:cs typeface="华文楷体" panose="02010600040101010101" charset="-122"/>
              </a:rPr>
              <a:t>k</a:t>
            </a:r>
            <a:r>
              <a:rPr lang="zh-CN" altLang="en-US" sz="2800">
                <a:latin typeface="华文楷体" panose="02010600040101010101" charset="-122"/>
                <a:ea typeface="华文楷体" panose="02010600040101010101" charset="-122"/>
                <a:cs typeface="华文楷体" panose="02010600040101010101" charset="-122"/>
              </a:rPr>
              <a:t>小于等于</a:t>
            </a:r>
            <a:r>
              <a:rPr lang="en-US" altLang="zh-CN" sz="2800">
                <a:latin typeface="华文楷体" panose="02010600040101010101" charset="-122"/>
                <a:ea typeface="华文楷体" panose="02010600040101010101" charset="-122"/>
                <a:cs typeface="华文楷体" panose="02010600040101010101" charset="-122"/>
              </a:rPr>
              <a:t>3</a:t>
            </a:r>
            <a:r>
              <a:rPr lang="zh-CN" altLang="en-US" sz="2800">
                <a:latin typeface="华文楷体" panose="02010600040101010101" charset="-122"/>
                <a:ea typeface="华文楷体" panose="02010600040101010101" charset="-122"/>
                <a:cs typeface="华文楷体" panose="02010600040101010101" charset="-122"/>
              </a:rPr>
              <a:t>时，多模态权重也是大概率是落到这个范围内。</a:t>
            </a:r>
            <a:endParaRPr lang="zh-CN" altLang="en-US" sz="2800">
              <a:latin typeface="华文楷体" panose="02010600040101010101" charset="-122"/>
              <a:ea typeface="华文楷体" panose="02010600040101010101" charset="-122"/>
              <a:cs typeface="华文楷体" panose="02010600040101010101" charset="-122"/>
            </a:endParaRPr>
          </a:p>
          <a:p>
            <a:r>
              <a:rPr lang="zh-CN" altLang="en-US" sz="2800">
                <a:latin typeface="华文楷体" panose="02010600040101010101" charset="-122"/>
                <a:ea typeface="华文楷体" panose="02010600040101010101" charset="-122"/>
                <a:cs typeface="华文楷体" panose="02010600040101010101" charset="-122"/>
              </a:rPr>
              <a:t>由以上所有的证明来看在训练过程中的大多数情况下，使用</a:t>
            </a:r>
            <a:r>
              <a:rPr lang="en-US" altLang="zh-CN" sz="2800">
                <a:latin typeface="华文楷体" panose="02010600040101010101" charset="-122"/>
                <a:ea typeface="华文楷体" panose="02010600040101010101" charset="-122"/>
                <a:cs typeface="华文楷体" panose="02010600040101010101" charset="-122"/>
              </a:rPr>
              <a:t>Pareto</a:t>
            </a:r>
            <a:r>
              <a:rPr lang="zh-CN" altLang="en-US" sz="2800">
                <a:latin typeface="华文楷体" panose="02010600040101010101" charset="-122"/>
                <a:ea typeface="华文楷体" panose="02010600040101010101" charset="-122"/>
                <a:cs typeface="华文楷体" panose="02010600040101010101" charset="-122"/>
              </a:rPr>
              <a:t>必定造成模型的</a:t>
            </a:r>
            <a:r>
              <a:rPr lang="zh-CN" altLang="en-US" sz="2800">
                <a:latin typeface="华文楷体" panose="02010600040101010101" charset="-122"/>
                <a:ea typeface="华文楷体" panose="02010600040101010101" charset="-122"/>
                <a:cs typeface="华文楷体" panose="02010600040101010101" charset="-122"/>
              </a:rPr>
              <a:t>损害</a:t>
            </a:r>
            <a:endParaRPr lang="zh-CN" altLang="en-US" sz="2800">
              <a:latin typeface="华文楷体" panose="02010600040101010101" charset="-122"/>
              <a:ea typeface="华文楷体" panose="02010600040101010101" charset="-122"/>
              <a:cs typeface="华文楷体" panose="02010600040101010101" charset="-122"/>
            </a:endParaRPr>
          </a:p>
        </p:txBody>
      </p:sp>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数学</a:t>
            </a:r>
            <a:r>
              <a:rPr lang="zh-CN" altLang="en-US">
                <a:latin typeface="华文楷体" panose="02010600040101010101" charset="-122"/>
                <a:ea typeface="华文楷体" panose="02010600040101010101" charset="-122"/>
              </a:rPr>
              <a:t>建模</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 name="文本框 2"/>
          <p:cNvSpPr txBox="1"/>
          <p:nvPr/>
        </p:nvSpPr>
        <p:spPr>
          <a:xfrm>
            <a:off x="626745" y="1571625"/>
            <a:ext cx="10930890" cy="441960"/>
          </a:xfrm>
          <a:prstGeom prst="rect">
            <a:avLst/>
          </a:prstGeom>
          <a:noFill/>
        </p:spPr>
        <p:txBody>
          <a:bodyPr wrap="square" rtlCol="0">
            <a:noAutofit/>
          </a:bodyPr>
          <a:p>
            <a:pPr marL="342900" indent="-342900">
              <a:buSzPct val="75000"/>
              <a:buFont typeface="Wingdings" panose="05000000000000000000" charset="0"/>
              <a:buChar char="l"/>
            </a:pPr>
            <a:r>
              <a:rPr lang="zh-CN" altLang="en-US" sz="2400" b="1">
                <a:latin typeface="华文楷体" panose="02010600040101010101" charset="-122"/>
                <a:ea typeface="华文楷体" panose="02010600040101010101" charset="-122"/>
                <a:cs typeface="华文楷体" panose="02010600040101010101" charset="-122"/>
                <a:sym typeface="+mn-ea"/>
              </a:rPr>
              <a:t>如何解决这个问题</a:t>
            </a:r>
            <a:br>
              <a:rPr lang="zh-CN" altLang="en-US" sz="2400" b="1">
                <a:latin typeface="华文楷体" panose="02010600040101010101" charset="-122"/>
                <a:ea typeface="华文楷体" panose="02010600040101010101" charset="-122"/>
                <a:cs typeface="华文楷体" panose="02010600040101010101" charset="-122"/>
                <a:sym typeface="+mn-ea"/>
              </a:rPr>
            </a:br>
            <a:endParaRPr lang="zh-CN" altLang="en-US" sz="2400">
              <a:solidFill>
                <a:srgbClr val="C00000"/>
              </a:solidFill>
              <a:latin typeface="华文楷体" panose="02010600040101010101" charset="-122"/>
              <a:ea typeface="华文楷体" panose="02010600040101010101" charset="-122"/>
              <a:cs typeface="华文楷体" panose="02010600040101010101" charset="-122"/>
            </a:endParaRPr>
          </a:p>
          <a:p>
            <a:pPr marL="342900" indent="-342900">
              <a:buSzPct val="75000"/>
              <a:buFont typeface="Wingdings" panose="05000000000000000000" charset="0"/>
              <a:buChar char="l"/>
            </a:pPr>
            <a:endParaRPr lang="zh-CN" altLang="en-US" sz="2400" b="1">
              <a:latin typeface="华文楷体" panose="02010600040101010101" charset="-122"/>
              <a:ea typeface="华文楷体" panose="02010600040101010101" charset="-122"/>
              <a:cs typeface="华文楷体" panose="02010600040101010101" charset="-122"/>
              <a:sym typeface="+mn-ea"/>
            </a:endParaRPr>
          </a:p>
          <a:p>
            <a:pPr indent="457200">
              <a:buSzPct val="75000"/>
              <a:buFont typeface="Wingdings" panose="05000000000000000000" charset="0"/>
              <a:buNone/>
            </a:pPr>
            <a:endParaRPr lang="zh-CN" altLang="en-US"/>
          </a:p>
          <a:p>
            <a:pPr indent="457200">
              <a:buSzPct val="75000"/>
              <a:buFont typeface="Wingdings" panose="05000000000000000000" charset="0"/>
              <a:buNone/>
            </a:pPr>
            <a:endParaRPr lang="zh-CN" altLang="en-US"/>
          </a:p>
        </p:txBody>
      </p:sp>
      <p:sp>
        <p:nvSpPr>
          <p:cNvPr id="6" name="文本框 5"/>
          <p:cNvSpPr txBox="1"/>
          <p:nvPr/>
        </p:nvSpPr>
        <p:spPr>
          <a:xfrm>
            <a:off x="9415780" y="4166870"/>
            <a:ext cx="4064000" cy="368300"/>
          </a:xfrm>
          <a:prstGeom prst="rect">
            <a:avLst/>
          </a:prstGeom>
          <a:noFill/>
        </p:spPr>
        <p:txBody>
          <a:bodyPr wrap="square" rtlCol="0">
            <a:spAutoFit/>
          </a:bodyPr>
          <a:p>
            <a:endParaRPr lang="zh-CN" altLang="en-US"/>
          </a:p>
        </p:txBody>
      </p:sp>
      <p:sp>
        <p:nvSpPr>
          <p:cNvPr id="7" name="文本框 6"/>
          <p:cNvSpPr txBox="1"/>
          <p:nvPr/>
        </p:nvSpPr>
        <p:spPr>
          <a:xfrm>
            <a:off x="1357630" y="2316480"/>
            <a:ext cx="959929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cs typeface="华文楷体" panose="02010600040101010101" charset="-122"/>
              </a:rPr>
              <a:t>在保留</a:t>
            </a:r>
            <a:r>
              <a:rPr lang="en-US" altLang="zh-CN">
                <a:latin typeface="华文楷体" panose="02010600040101010101" charset="-122"/>
                <a:ea typeface="华文楷体" panose="02010600040101010101" charset="-122"/>
                <a:cs typeface="华文楷体" panose="02010600040101010101" charset="-122"/>
              </a:rPr>
              <a:t>Pareto</a:t>
            </a:r>
            <a:r>
              <a:rPr lang="zh-CN" altLang="en-US">
                <a:latin typeface="华文楷体" panose="02010600040101010101" charset="-122"/>
                <a:ea typeface="华文楷体" panose="02010600040101010101" charset="-122"/>
                <a:cs typeface="华文楷体" panose="02010600040101010101" charset="-122"/>
              </a:rPr>
              <a:t>能够集成各个梯度的幅度和方向的思想下，将噪声增大，提高模型的</a:t>
            </a:r>
            <a:r>
              <a:rPr lang="zh-CN" altLang="en-US" b="1">
                <a:latin typeface="华文楷体" panose="02010600040101010101" charset="-122"/>
                <a:ea typeface="华文楷体" panose="02010600040101010101" charset="-122"/>
                <a:cs typeface="华文楷体" panose="02010600040101010101" charset="-122"/>
              </a:rPr>
              <a:t>泛化</a:t>
            </a:r>
            <a:r>
              <a:rPr lang="zh-CN" altLang="en-US">
                <a:latin typeface="华文楷体" panose="02010600040101010101" charset="-122"/>
                <a:ea typeface="华文楷体" panose="02010600040101010101" charset="-122"/>
                <a:cs typeface="华文楷体" panose="02010600040101010101" charset="-122"/>
              </a:rPr>
              <a:t>能力</a:t>
            </a:r>
            <a:endParaRPr lang="zh-CN" altLang="en-US">
              <a:latin typeface="华文楷体" panose="02010600040101010101" charset="-122"/>
              <a:ea typeface="华文楷体" panose="02010600040101010101" charset="-122"/>
              <a:cs typeface="华文楷体" panose="02010600040101010101" charset="-122"/>
            </a:endParaRPr>
          </a:p>
        </p:txBody>
      </p:sp>
      <p:pic>
        <p:nvPicPr>
          <p:cNvPr id="8" name="图片 7"/>
          <p:cNvPicPr>
            <a:picLocks noChangeAspect="1"/>
          </p:cNvPicPr>
          <p:nvPr/>
        </p:nvPicPr>
        <p:blipFill>
          <a:blip r:embed="rId1"/>
          <a:stretch>
            <a:fillRect/>
          </a:stretch>
        </p:blipFill>
        <p:spPr>
          <a:xfrm>
            <a:off x="2433320" y="2781935"/>
            <a:ext cx="7324725" cy="3343275"/>
          </a:xfrm>
          <a:prstGeom prst="rect">
            <a:avLst/>
          </a:prstGeom>
        </p:spPr>
      </p:pic>
      <p:sp>
        <p:nvSpPr>
          <p:cNvPr id="9" name="文本框 8"/>
          <p:cNvSpPr txBox="1"/>
          <p:nvPr/>
        </p:nvSpPr>
        <p:spPr>
          <a:xfrm>
            <a:off x="4912995" y="6377940"/>
            <a:ext cx="2489200" cy="306705"/>
          </a:xfrm>
          <a:prstGeom prst="rect">
            <a:avLst/>
          </a:prstGeom>
          <a:noFill/>
        </p:spPr>
        <p:txBody>
          <a:bodyPr wrap="square" rtlCol="0">
            <a:spAutoFit/>
          </a:bodyPr>
          <a:p>
            <a:r>
              <a:rPr lang="zh-CN" altLang="en-US" sz="1400"/>
              <a:t>图</a:t>
            </a:r>
            <a:r>
              <a:rPr lang="en-US" altLang="zh-CN" sz="1400"/>
              <a:t>2 MMPareto</a:t>
            </a:r>
            <a:r>
              <a:rPr lang="zh-CN" altLang="en-US" sz="1400"/>
              <a:t>的整体框架图</a:t>
            </a:r>
            <a:endParaRPr lang="zh-CN" altLang="en-US" sz="1400"/>
          </a:p>
        </p:txBody>
      </p:sp>
    </p:spTree>
    <p:custDataLst>
      <p:tags r:id="rId2"/>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数学</a:t>
            </a:r>
            <a:r>
              <a:rPr lang="zh-CN" altLang="en-US">
                <a:latin typeface="华文楷体" panose="02010600040101010101" charset="-122"/>
                <a:ea typeface="华文楷体" panose="02010600040101010101" charset="-122"/>
              </a:rPr>
              <a:t>建模</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 name="文本框 2"/>
          <p:cNvSpPr txBox="1"/>
          <p:nvPr/>
        </p:nvSpPr>
        <p:spPr>
          <a:xfrm>
            <a:off x="626745" y="1571625"/>
            <a:ext cx="10930890" cy="441960"/>
          </a:xfrm>
          <a:prstGeom prst="rect">
            <a:avLst/>
          </a:prstGeom>
          <a:noFill/>
        </p:spPr>
        <p:txBody>
          <a:bodyPr wrap="square" rtlCol="0">
            <a:noAutofit/>
          </a:bodyPr>
          <a:p>
            <a:pPr marL="342900" indent="-342900">
              <a:buSzPct val="75000"/>
              <a:buFont typeface="Wingdings" panose="05000000000000000000" charset="0"/>
              <a:buChar char="l"/>
            </a:pPr>
            <a:r>
              <a:rPr lang="zh-CN" altLang="en-US" sz="2400" b="1">
                <a:latin typeface="华文楷体" panose="02010600040101010101" charset="-122"/>
                <a:ea typeface="华文楷体" panose="02010600040101010101" charset="-122"/>
                <a:cs typeface="华文楷体" panose="02010600040101010101" charset="-122"/>
                <a:sym typeface="+mn-ea"/>
              </a:rPr>
              <a:t>如何解决这个问题</a:t>
            </a:r>
            <a:br>
              <a:rPr lang="zh-CN" altLang="en-US" sz="2400" b="1">
                <a:latin typeface="华文楷体" panose="02010600040101010101" charset="-122"/>
                <a:ea typeface="华文楷体" panose="02010600040101010101" charset="-122"/>
                <a:cs typeface="华文楷体" panose="02010600040101010101" charset="-122"/>
                <a:sym typeface="+mn-ea"/>
              </a:rPr>
            </a:br>
            <a:endParaRPr lang="zh-CN" altLang="en-US" sz="2400">
              <a:solidFill>
                <a:srgbClr val="C00000"/>
              </a:solidFill>
              <a:latin typeface="华文楷体" panose="02010600040101010101" charset="-122"/>
              <a:ea typeface="华文楷体" panose="02010600040101010101" charset="-122"/>
              <a:cs typeface="华文楷体" panose="02010600040101010101" charset="-122"/>
            </a:endParaRPr>
          </a:p>
          <a:p>
            <a:pPr marL="342900" indent="-342900">
              <a:buSzPct val="75000"/>
              <a:buFont typeface="Wingdings" panose="05000000000000000000" charset="0"/>
              <a:buChar char="l"/>
            </a:pPr>
            <a:endParaRPr lang="zh-CN" altLang="en-US" sz="2400" b="1">
              <a:latin typeface="华文楷体" panose="02010600040101010101" charset="-122"/>
              <a:ea typeface="华文楷体" panose="02010600040101010101" charset="-122"/>
              <a:cs typeface="华文楷体" panose="02010600040101010101" charset="-122"/>
              <a:sym typeface="+mn-ea"/>
            </a:endParaRPr>
          </a:p>
          <a:p>
            <a:pPr indent="457200">
              <a:buSzPct val="75000"/>
              <a:buFont typeface="Wingdings" panose="05000000000000000000" charset="0"/>
              <a:buNone/>
            </a:pPr>
            <a:endParaRPr lang="zh-CN" altLang="en-US"/>
          </a:p>
          <a:p>
            <a:pPr indent="457200">
              <a:buSzPct val="75000"/>
              <a:buFont typeface="Wingdings" panose="05000000000000000000" charset="0"/>
              <a:buNone/>
            </a:pPr>
            <a:endParaRPr lang="zh-CN" altLang="en-US"/>
          </a:p>
        </p:txBody>
      </p:sp>
      <p:sp>
        <p:nvSpPr>
          <p:cNvPr id="6" name="文本框 5"/>
          <p:cNvSpPr txBox="1"/>
          <p:nvPr/>
        </p:nvSpPr>
        <p:spPr>
          <a:xfrm>
            <a:off x="9415780" y="4166870"/>
            <a:ext cx="4064000" cy="368300"/>
          </a:xfrm>
          <a:prstGeom prst="rect">
            <a:avLst/>
          </a:prstGeom>
          <a:noFill/>
        </p:spPr>
        <p:txBody>
          <a:bodyPr wrap="square" rtlCol="0">
            <a:spAutoFit/>
          </a:bodyPr>
          <a:p>
            <a:endParaRPr lang="zh-CN" altLang="en-US"/>
          </a:p>
        </p:txBody>
      </p:sp>
      <p:sp>
        <p:nvSpPr>
          <p:cNvPr id="10" name="文本框 9"/>
          <p:cNvSpPr txBox="1"/>
          <p:nvPr/>
        </p:nvSpPr>
        <p:spPr>
          <a:xfrm>
            <a:off x="1371600" y="3493135"/>
            <a:ext cx="930275" cy="368300"/>
          </a:xfrm>
          <a:prstGeom prst="rect">
            <a:avLst/>
          </a:prstGeom>
          <a:noFill/>
        </p:spPr>
        <p:txBody>
          <a:bodyPr wrap="square" rtlCol="0">
            <a:spAutoFit/>
          </a:bodyPr>
          <a:p>
            <a:r>
              <a:rPr lang="en-US" altLang="zh-CN">
                <a:latin typeface="华文楷体" panose="02010600040101010101" charset="-122"/>
                <a:ea typeface="华文楷体" panose="02010600040101010101" charset="-122"/>
              </a:rPr>
              <a:t>       </a:t>
            </a:r>
            <a:endParaRPr lang="en-US" altLang="zh-CN">
              <a:latin typeface="华文楷体" panose="02010600040101010101" charset="-122"/>
              <a:ea typeface="华文楷体" panose="02010600040101010101" charset="-122"/>
            </a:endParaRPr>
          </a:p>
        </p:txBody>
      </p:sp>
      <p:sp>
        <p:nvSpPr>
          <p:cNvPr id="35" name="圆角矩形 34"/>
          <p:cNvSpPr/>
          <p:nvPr/>
        </p:nvSpPr>
        <p:spPr>
          <a:xfrm>
            <a:off x="373380" y="2013585"/>
            <a:ext cx="1136015" cy="352425"/>
          </a:xfrm>
          <a:prstGeom prst="roundRect">
            <a:avLst/>
          </a:prstGeom>
        </p:spPr>
        <p:style>
          <a:lnRef idx="0">
            <a:srgbClr val="FFFFFF"/>
          </a:lnRef>
          <a:fillRef idx="2">
            <a:prstClr val="black"/>
          </a:fillRef>
          <a:effectRef idx="0">
            <a:srgbClr val="FFFFFF"/>
          </a:effectRef>
          <a:fontRef idx="minor">
            <a:schemeClr val="lt1"/>
          </a:fontRef>
        </p:style>
        <p:txBody>
          <a:bodyPr rtlCol="0" anchor="ctr"/>
          <a:p>
            <a:pPr algn="ctr"/>
            <a:r>
              <a:rPr lang="zh-CN" altLang="en-US">
                <a:solidFill>
                  <a:schemeClr val="bg1"/>
                </a:solidFill>
                <a:latin typeface="华文楷体" panose="02010600040101010101" charset="-122"/>
                <a:ea typeface="华文楷体" panose="02010600040101010101" charset="-122"/>
                <a:sym typeface="+mn-ea"/>
              </a:rPr>
              <a:t>非冲突</a:t>
            </a:r>
            <a:endParaRPr lang="zh-CN" altLang="en-US">
              <a:solidFill>
                <a:schemeClr val="bg1"/>
              </a:solidFill>
              <a:latin typeface="华文楷体" panose="02010600040101010101" charset="-122"/>
              <a:ea typeface="华文楷体" panose="02010600040101010101" charset="-122"/>
              <a:sym typeface="+mn-ea"/>
            </a:endParaRPr>
          </a:p>
        </p:txBody>
      </p:sp>
      <p:sp>
        <p:nvSpPr>
          <p:cNvPr id="5" name="文本框 4"/>
          <p:cNvSpPr txBox="1"/>
          <p:nvPr/>
        </p:nvSpPr>
        <p:spPr>
          <a:xfrm>
            <a:off x="532130" y="2549525"/>
            <a:ext cx="1112837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cs typeface="华文楷体" panose="02010600040101010101" charset="-122"/>
              </a:rPr>
              <a:t>直接将两个权重都设为</a:t>
            </a:r>
            <a:r>
              <a:rPr lang="en-US" altLang="zh-CN">
                <a:latin typeface="华文楷体" panose="02010600040101010101" charset="-122"/>
                <a:ea typeface="华文楷体" panose="02010600040101010101" charset="-122"/>
                <a:cs typeface="华文楷体" panose="02010600040101010101" charset="-122"/>
              </a:rPr>
              <a:t>1</a:t>
            </a:r>
            <a:r>
              <a:rPr lang="zh-CN" altLang="en-US">
                <a:latin typeface="华文楷体" panose="02010600040101010101" charset="-122"/>
                <a:ea typeface="华文楷体" panose="02010600040101010101" charset="-122"/>
                <a:cs typeface="华文楷体" panose="02010600040101010101" charset="-122"/>
              </a:rPr>
              <a:t>，即直接采用基础融合方案，既可以实现方向和梯度的融合，也可以保证噪音不受损</a:t>
            </a:r>
            <a:endParaRPr lang="zh-CN" altLang="en-US">
              <a:latin typeface="华文楷体" panose="02010600040101010101" charset="-122"/>
              <a:ea typeface="华文楷体" panose="02010600040101010101" charset="-122"/>
              <a:cs typeface="华文楷体" panose="02010600040101010101" charset="-122"/>
            </a:endParaRPr>
          </a:p>
        </p:txBody>
      </p:sp>
      <p:pic>
        <p:nvPicPr>
          <p:cNvPr id="8" name="图片 7"/>
          <p:cNvPicPr>
            <a:picLocks noChangeAspect="1"/>
          </p:cNvPicPr>
          <p:nvPr/>
        </p:nvPicPr>
        <p:blipFill>
          <a:blip r:embed="rId1"/>
          <a:stretch>
            <a:fillRect/>
          </a:stretch>
        </p:blipFill>
        <p:spPr>
          <a:xfrm>
            <a:off x="1028065" y="5497830"/>
            <a:ext cx="2237740" cy="1021080"/>
          </a:xfrm>
          <a:prstGeom prst="rect">
            <a:avLst/>
          </a:prstGeom>
        </p:spPr>
      </p:pic>
      <p:pic>
        <p:nvPicPr>
          <p:cNvPr id="7" name="图片 6"/>
          <p:cNvPicPr>
            <a:picLocks noChangeAspect="1"/>
          </p:cNvPicPr>
          <p:nvPr/>
        </p:nvPicPr>
        <p:blipFill>
          <a:blip r:embed="rId2"/>
          <a:stretch>
            <a:fillRect/>
          </a:stretch>
        </p:blipFill>
        <p:spPr>
          <a:xfrm>
            <a:off x="4710430" y="4166870"/>
            <a:ext cx="2593975" cy="1990725"/>
          </a:xfrm>
          <a:prstGeom prst="rect">
            <a:avLst/>
          </a:prstGeom>
        </p:spPr>
      </p:pic>
      <p:sp>
        <p:nvSpPr>
          <p:cNvPr id="9" name="圆角矩形 8"/>
          <p:cNvSpPr/>
          <p:nvPr/>
        </p:nvSpPr>
        <p:spPr>
          <a:xfrm>
            <a:off x="1986915" y="5662930"/>
            <a:ext cx="550545" cy="429260"/>
          </a:xfrm>
          <a:prstGeom prst="roundRect">
            <a:avLst/>
          </a:prstGeom>
        </p:spPr>
        <p:style>
          <a:lnRef idx="2">
            <a:schemeClr val="accent6"/>
          </a:lnRef>
          <a:fillRef idx="0">
            <a:srgbClr val="FFFFFF"/>
          </a:fillRef>
          <a:effectRef idx="0">
            <a:srgbClr val="FFFFFF"/>
          </a:effectRef>
          <a:fontRef idx="minor">
            <a:schemeClr val="tx1"/>
          </a:fontRef>
        </p:style>
        <p:txBody>
          <a:bodyPr rtlCol="0" anchor="ctr"/>
          <a:p>
            <a:pPr algn="ctr"/>
            <a:endParaRPr lang="zh-CN" altLang="en-US"/>
          </a:p>
        </p:txBody>
      </p:sp>
      <p:cxnSp>
        <p:nvCxnSpPr>
          <p:cNvPr id="11" name="直接箭头连接符 10"/>
          <p:cNvCxnSpPr>
            <a:stCxn id="9" idx="3"/>
          </p:cNvCxnSpPr>
          <p:nvPr/>
        </p:nvCxnSpPr>
        <p:spPr>
          <a:xfrm flipV="1">
            <a:off x="2537460" y="5348605"/>
            <a:ext cx="2181225" cy="528955"/>
          </a:xfrm>
          <a:prstGeom prst="straightConnector1">
            <a:avLst/>
          </a:prstGeom>
          <a:ln w="31750" cap="rnd">
            <a:solidFill>
              <a:schemeClr val="accent6"/>
            </a:solidFill>
            <a:round/>
            <a:tailEnd type="arrow" w="med" len="med"/>
          </a:ln>
        </p:spPr>
        <p:style>
          <a:lnRef idx="0">
            <a:srgbClr val="FFFFFF"/>
          </a:lnRef>
          <a:fillRef idx="0">
            <a:srgbClr val="FFFFFF"/>
          </a:fillRef>
          <a:effectRef idx="0">
            <a:srgbClr val="FFFFFF"/>
          </a:effectRef>
          <a:fontRef idx="minor">
            <a:schemeClr val="tx1"/>
          </a:fontRef>
        </p:style>
      </p:cxnSp>
      <p:pic>
        <p:nvPicPr>
          <p:cNvPr id="13" name="图片 12" descr="CodeCogsEqn (20)"/>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040505" y="3141345"/>
            <a:ext cx="4103370" cy="609600"/>
          </a:xfrm>
          <a:prstGeom prst="rect">
            <a:avLst/>
          </a:prstGeom>
        </p:spPr>
      </p:pic>
    </p:spTree>
    <p:custDataLst>
      <p:tags r:id="rId5"/>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数学</a:t>
            </a:r>
            <a:r>
              <a:rPr lang="zh-CN" altLang="en-US">
                <a:latin typeface="华文楷体" panose="02010600040101010101" charset="-122"/>
                <a:ea typeface="华文楷体" panose="02010600040101010101" charset="-122"/>
              </a:rPr>
              <a:t>建模</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 name="文本框 2"/>
          <p:cNvSpPr txBox="1"/>
          <p:nvPr/>
        </p:nvSpPr>
        <p:spPr>
          <a:xfrm>
            <a:off x="626745" y="1571625"/>
            <a:ext cx="10930890" cy="441960"/>
          </a:xfrm>
          <a:prstGeom prst="rect">
            <a:avLst/>
          </a:prstGeom>
          <a:noFill/>
        </p:spPr>
        <p:txBody>
          <a:bodyPr wrap="square" rtlCol="0">
            <a:noAutofit/>
          </a:bodyPr>
          <a:p>
            <a:pPr marL="342900" indent="-342900">
              <a:buSzPct val="75000"/>
              <a:buFont typeface="Wingdings" panose="05000000000000000000" charset="0"/>
              <a:buChar char="l"/>
            </a:pPr>
            <a:r>
              <a:rPr lang="zh-CN" altLang="en-US" sz="2400" b="1">
                <a:latin typeface="华文楷体" panose="02010600040101010101" charset="-122"/>
                <a:ea typeface="华文楷体" panose="02010600040101010101" charset="-122"/>
                <a:cs typeface="华文楷体" panose="02010600040101010101" charset="-122"/>
                <a:sym typeface="+mn-ea"/>
              </a:rPr>
              <a:t>如何解决这个问题</a:t>
            </a:r>
            <a:br>
              <a:rPr lang="zh-CN" altLang="en-US" sz="2400" b="1">
                <a:latin typeface="华文楷体" panose="02010600040101010101" charset="-122"/>
                <a:ea typeface="华文楷体" panose="02010600040101010101" charset="-122"/>
                <a:cs typeface="华文楷体" panose="02010600040101010101" charset="-122"/>
                <a:sym typeface="+mn-ea"/>
              </a:rPr>
            </a:br>
            <a:endParaRPr lang="zh-CN" altLang="en-US" sz="2400">
              <a:solidFill>
                <a:srgbClr val="C00000"/>
              </a:solidFill>
              <a:latin typeface="华文楷体" panose="02010600040101010101" charset="-122"/>
              <a:ea typeface="华文楷体" panose="02010600040101010101" charset="-122"/>
              <a:cs typeface="华文楷体" panose="02010600040101010101" charset="-122"/>
            </a:endParaRPr>
          </a:p>
          <a:p>
            <a:pPr marL="342900" indent="-342900">
              <a:buSzPct val="75000"/>
              <a:buFont typeface="Wingdings" panose="05000000000000000000" charset="0"/>
              <a:buChar char="l"/>
            </a:pPr>
            <a:endParaRPr lang="zh-CN" altLang="en-US" sz="2400" b="1">
              <a:latin typeface="华文楷体" panose="02010600040101010101" charset="-122"/>
              <a:ea typeface="华文楷体" panose="02010600040101010101" charset="-122"/>
              <a:cs typeface="华文楷体" panose="02010600040101010101" charset="-122"/>
              <a:sym typeface="+mn-ea"/>
            </a:endParaRPr>
          </a:p>
          <a:p>
            <a:pPr indent="457200">
              <a:buSzPct val="75000"/>
              <a:buFont typeface="Wingdings" panose="05000000000000000000" charset="0"/>
              <a:buNone/>
            </a:pPr>
            <a:endParaRPr lang="zh-CN" altLang="en-US"/>
          </a:p>
          <a:p>
            <a:pPr indent="457200">
              <a:buSzPct val="75000"/>
              <a:buFont typeface="Wingdings" panose="05000000000000000000" charset="0"/>
              <a:buNone/>
            </a:pPr>
            <a:endParaRPr lang="zh-CN" altLang="en-US"/>
          </a:p>
        </p:txBody>
      </p:sp>
      <p:sp>
        <p:nvSpPr>
          <p:cNvPr id="6" name="文本框 5"/>
          <p:cNvSpPr txBox="1"/>
          <p:nvPr/>
        </p:nvSpPr>
        <p:spPr>
          <a:xfrm>
            <a:off x="9415780" y="4166870"/>
            <a:ext cx="4064000" cy="368300"/>
          </a:xfrm>
          <a:prstGeom prst="rect">
            <a:avLst/>
          </a:prstGeom>
          <a:noFill/>
        </p:spPr>
        <p:txBody>
          <a:bodyPr wrap="square" rtlCol="0">
            <a:spAutoFit/>
          </a:bodyPr>
          <a:p>
            <a:endParaRPr lang="zh-CN" altLang="en-US"/>
          </a:p>
        </p:txBody>
      </p:sp>
      <p:sp>
        <p:nvSpPr>
          <p:cNvPr id="35" name="圆角矩形 34"/>
          <p:cNvSpPr/>
          <p:nvPr/>
        </p:nvSpPr>
        <p:spPr>
          <a:xfrm>
            <a:off x="373380" y="2013585"/>
            <a:ext cx="1136015" cy="352425"/>
          </a:xfrm>
          <a:prstGeom prst="roundRect">
            <a:avLst/>
          </a:prstGeom>
        </p:spPr>
        <p:style>
          <a:lnRef idx="0">
            <a:srgbClr val="FFFFFF"/>
          </a:lnRef>
          <a:fillRef idx="2">
            <a:prstClr val="black"/>
          </a:fillRef>
          <a:effectRef idx="0">
            <a:srgbClr val="FFFFFF"/>
          </a:effectRef>
          <a:fontRef idx="minor">
            <a:schemeClr val="lt1"/>
          </a:fontRef>
        </p:style>
        <p:txBody>
          <a:bodyPr rtlCol="0" anchor="ctr"/>
          <a:p>
            <a:pPr algn="ctr"/>
            <a:r>
              <a:rPr lang="zh-CN" altLang="en-US">
                <a:solidFill>
                  <a:schemeClr val="bg1"/>
                </a:solidFill>
                <a:latin typeface="华文楷体" panose="02010600040101010101" charset="-122"/>
                <a:ea typeface="华文楷体" panose="02010600040101010101" charset="-122"/>
                <a:sym typeface="+mn-ea"/>
              </a:rPr>
              <a:t>冲突</a:t>
            </a:r>
            <a:endParaRPr lang="zh-CN" altLang="en-US">
              <a:solidFill>
                <a:schemeClr val="bg1"/>
              </a:solidFill>
              <a:latin typeface="华文楷体" panose="02010600040101010101" charset="-122"/>
              <a:ea typeface="华文楷体" panose="02010600040101010101" charset="-122"/>
              <a:sym typeface="+mn-ea"/>
            </a:endParaRPr>
          </a:p>
        </p:txBody>
      </p:sp>
      <p:sp>
        <p:nvSpPr>
          <p:cNvPr id="7" name="文本框 6"/>
          <p:cNvSpPr txBox="1"/>
          <p:nvPr/>
        </p:nvSpPr>
        <p:spPr>
          <a:xfrm>
            <a:off x="532130" y="2549525"/>
            <a:ext cx="11128375" cy="645160"/>
          </a:xfrm>
          <a:prstGeom prst="rect">
            <a:avLst/>
          </a:prstGeom>
          <a:noFill/>
        </p:spPr>
        <p:txBody>
          <a:bodyPr wrap="square" rtlCol="0">
            <a:spAutoFit/>
          </a:bodyPr>
          <a:p>
            <a:r>
              <a:rPr lang="en-US" altLang="zh-CN">
                <a:latin typeface="华文楷体" panose="02010600040101010101" charset="-122"/>
                <a:ea typeface="华文楷体" panose="02010600040101010101" charset="-122"/>
                <a:cs typeface="华文楷体" panose="02010600040101010101" charset="-122"/>
                <a:sym typeface="+mn-ea"/>
              </a:rPr>
              <a:t>Patero</a:t>
            </a:r>
            <a:r>
              <a:rPr lang="zh-CN" altLang="en-US">
                <a:latin typeface="华文楷体" panose="02010600040101010101" charset="-122"/>
                <a:ea typeface="华文楷体" panose="02010600040101010101" charset="-122"/>
                <a:cs typeface="华文楷体" panose="02010600040101010101" charset="-122"/>
                <a:sym typeface="+mn-ea"/>
              </a:rPr>
              <a:t>的方向找到的方向是没有错的，但是直接用这个权重是会损害噪声，那我们就是用这个方向，但是不使用</a:t>
            </a:r>
            <a:r>
              <a:rPr lang="en-US" altLang="zh-CN">
                <a:latin typeface="华文楷体" panose="02010600040101010101" charset="-122"/>
                <a:ea typeface="华文楷体" panose="02010600040101010101" charset="-122"/>
                <a:cs typeface="华文楷体" panose="02010600040101010101" charset="-122"/>
                <a:sym typeface="+mn-ea"/>
              </a:rPr>
              <a:t>Pareto</a:t>
            </a:r>
            <a:r>
              <a:rPr lang="zh-CN" altLang="en-US">
                <a:latin typeface="华文楷体" panose="02010600040101010101" charset="-122"/>
                <a:ea typeface="华文楷体" panose="02010600040101010101" charset="-122"/>
                <a:cs typeface="华文楷体" panose="02010600040101010101" charset="-122"/>
                <a:sym typeface="+mn-ea"/>
              </a:rPr>
              <a:t>得到的权重大小</a:t>
            </a:r>
            <a:endParaRPr lang="zh-CN" altLang="en-US">
              <a:latin typeface="华文楷体" panose="02010600040101010101" charset="-122"/>
              <a:ea typeface="华文楷体" panose="02010600040101010101" charset="-122"/>
              <a:cs typeface="华文楷体" panose="02010600040101010101" charset="-122"/>
            </a:endParaRPr>
          </a:p>
        </p:txBody>
      </p:sp>
      <p:sp>
        <p:nvSpPr>
          <p:cNvPr id="11" name="文本框 10"/>
          <p:cNvSpPr txBox="1"/>
          <p:nvPr/>
        </p:nvSpPr>
        <p:spPr>
          <a:xfrm>
            <a:off x="683260" y="3730625"/>
            <a:ext cx="2013585" cy="368300"/>
          </a:xfrm>
          <a:prstGeom prst="rect">
            <a:avLst/>
          </a:prstGeom>
          <a:noFill/>
        </p:spPr>
        <p:txBody>
          <a:bodyPr wrap="square" rtlCol="0">
            <a:spAutoFit/>
          </a:bodyPr>
          <a:p>
            <a:r>
              <a:rPr lang="en-US" altLang="zh-CN">
                <a:latin typeface="华文楷体" panose="02010600040101010101" charset="-122"/>
                <a:ea typeface="华文楷体" panose="02010600040101010101" charset="-122"/>
                <a:cs typeface="华文楷体" panose="02010600040101010101" charset="-122"/>
              </a:rPr>
              <a:t>Pareto</a:t>
            </a:r>
            <a:r>
              <a:rPr lang="zh-CN" altLang="en-US">
                <a:latin typeface="华文楷体" panose="02010600040101010101" charset="-122"/>
                <a:ea typeface="华文楷体" panose="02010600040101010101" charset="-122"/>
                <a:cs typeface="华文楷体" panose="02010600040101010101" charset="-122"/>
              </a:rPr>
              <a:t>得到的方向</a:t>
            </a:r>
            <a:endParaRPr lang="zh-CN" altLang="en-US">
              <a:latin typeface="华文楷体" panose="02010600040101010101" charset="-122"/>
              <a:ea typeface="华文楷体" panose="02010600040101010101" charset="-122"/>
              <a:cs typeface="华文楷体" panose="02010600040101010101" charset="-122"/>
            </a:endParaRPr>
          </a:p>
        </p:txBody>
      </p:sp>
      <p:pic>
        <p:nvPicPr>
          <p:cNvPr id="12" name="图片 11" descr="CodeCogsEqn (21)"/>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696845" y="3652520"/>
            <a:ext cx="1885950" cy="514350"/>
          </a:xfrm>
          <a:prstGeom prst="rect">
            <a:avLst/>
          </a:prstGeom>
        </p:spPr>
      </p:pic>
      <p:sp>
        <p:nvSpPr>
          <p:cNvPr id="13" name="文本框 12"/>
          <p:cNvSpPr txBox="1"/>
          <p:nvPr/>
        </p:nvSpPr>
        <p:spPr>
          <a:xfrm>
            <a:off x="626745" y="4931410"/>
            <a:ext cx="406400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不损害噪音的大小</a:t>
            </a:r>
            <a:endParaRPr lang="zh-CN" altLang="en-US">
              <a:latin typeface="华文楷体" panose="02010600040101010101" charset="-122"/>
              <a:ea typeface="华文楷体" panose="02010600040101010101" charset="-122"/>
            </a:endParaRPr>
          </a:p>
        </p:txBody>
      </p:sp>
      <p:pic>
        <p:nvPicPr>
          <p:cNvPr id="14" name="图片 13" descr="CodeCogsEqn (24)"/>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63875" y="5004435"/>
            <a:ext cx="1152525" cy="295275"/>
          </a:xfrm>
          <a:prstGeom prst="rect">
            <a:avLst/>
          </a:prstGeom>
        </p:spPr>
      </p:pic>
      <p:sp>
        <p:nvSpPr>
          <p:cNvPr id="15" name="右大括号 14"/>
          <p:cNvSpPr/>
          <p:nvPr/>
        </p:nvSpPr>
        <p:spPr>
          <a:xfrm>
            <a:off x="4767580" y="3859530"/>
            <a:ext cx="233045" cy="1289050"/>
          </a:xfrm>
          <a:prstGeom prst="rightBrace">
            <a:avLst/>
          </a:prstGeom>
        </p:spPr>
        <p:style>
          <a:lnRef idx="2">
            <a:prstClr val="black"/>
          </a:lnRef>
          <a:fillRef idx="0">
            <a:srgbClr val="FFFFFF"/>
          </a:fillRef>
          <a:effectRef idx="0">
            <a:srgbClr val="FFFFFF"/>
          </a:effectRef>
          <a:fontRef idx="minor">
            <a:schemeClr val="tx1"/>
          </a:fontRef>
        </p:style>
        <p:txBody>
          <a:bodyPr rtlCol="0" anchor="ctr"/>
          <a:p>
            <a:pPr algn="ctr"/>
            <a:endParaRPr lang="zh-CN" altLang="en-US"/>
          </a:p>
        </p:txBody>
      </p:sp>
      <p:pic>
        <p:nvPicPr>
          <p:cNvPr id="17" name="图片 16" descr="CodeCogsEqn (2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185410" y="4131310"/>
            <a:ext cx="6267450" cy="800100"/>
          </a:xfrm>
          <a:prstGeom prst="rect">
            <a:avLst/>
          </a:prstGeom>
        </p:spPr>
      </p:pic>
    </p:spTree>
    <p:custDataLst>
      <p:tags r:id="rId7"/>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数学</a:t>
            </a:r>
            <a:r>
              <a:rPr lang="zh-CN" altLang="en-US">
                <a:latin typeface="华文楷体" panose="02010600040101010101" charset="-122"/>
                <a:ea typeface="华文楷体" panose="02010600040101010101" charset="-122"/>
              </a:rPr>
              <a:t>建模</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 name="文本框 2"/>
          <p:cNvSpPr txBox="1"/>
          <p:nvPr/>
        </p:nvSpPr>
        <p:spPr>
          <a:xfrm>
            <a:off x="626745" y="1571625"/>
            <a:ext cx="10930890" cy="441960"/>
          </a:xfrm>
          <a:prstGeom prst="rect">
            <a:avLst/>
          </a:prstGeom>
          <a:noFill/>
        </p:spPr>
        <p:txBody>
          <a:bodyPr wrap="square" rtlCol="0">
            <a:noAutofit/>
          </a:bodyPr>
          <a:p>
            <a:pPr marL="342900" indent="-342900">
              <a:buSzPct val="75000"/>
              <a:buFont typeface="Wingdings" panose="05000000000000000000" charset="0"/>
              <a:buChar char="l"/>
            </a:pPr>
            <a:r>
              <a:rPr lang="zh-CN" altLang="en-US" sz="2400" b="1">
                <a:latin typeface="华文楷体" panose="02010600040101010101" charset="-122"/>
                <a:ea typeface="华文楷体" panose="02010600040101010101" charset="-122"/>
                <a:cs typeface="华文楷体" panose="02010600040101010101" charset="-122"/>
                <a:sym typeface="+mn-ea"/>
              </a:rPr>
              <a:t>如何解决这个问题</a:t>
            </a:r>
            <a:br>
              <a:rPr lang="zh-CN" altLang="en-US" sz="2400" b="1">
                <a:latin typeface="华文楷体" panose="02010600040101010101" charset="-122"/>
                <a:ea typeface="华文楷体" panose="02010600040101010101" charset="-122"/>
                <a:cs typeface="华文楷体" panose="02010600040101010101" charset="-122"/>
                <a:sym typeface="+mn-ea"/>
              </a:rPr>
            </a:br>
            <a:endParaRPr lang="zh-CN" altLang="en-US" sz="2400">
              <a:solidFill>
                <a:srgbClr val="C00000"/>
              </a:solidFill>
              <a:latin typeface="华文楷体" panose="02010600040101010101" charset="-122"/>
              <a:ea typeface="华文楷体" panose="02010600040101010101" charset="-122"/>
              <a:cs typeface="华文楷体" panose="02010600040101010101" charset="-122"/>
            </a:endParaRPr>
          </a:p>
          <a:p>
            <a:pPr marL="342900" indent="-342900">
              <a:buSzPct val="75000"/>
              <a:buFont typeface="Wingdings" panose="05000000000000000000" charset="0"/>
              <a:buChar char="l"/>
            </a:pPr>
            <a:endParaRPr lang="zh-CN" altLang="en-US" sz="2400" b="1">
              <a:latin typeface="华文楷体" panose="02010600040101010101" charset="-122"/>
              <a:ea typeface="华文楷体" panose="02010600040101010101" charset="-122"/>
              <a:cs typeface="华文楷体" panose="02010600040101010101" charset="-122"/>
              <a:sym typeface="+mn-ea"/>
            </a:endParaRPr>
          </a:p>
          <a:p>
            <a:pPr indent="457200">
              <a:buSzPct val="75000"/>
              <a:buFont typeface="Wingdings" panose="05000000000000000000" charset="0"/>
              <a:buNone/>
            </a:pPr>
            <a:endParaRPr lang="zh-CN" altLang="en-US"/>
          </a:p>
          <a:p>
            <a:pPr indent="457200">
              <a:buSzPct val="75000"/>
              <a:buFont typeface="Wingdings" panose="05000000000000000000" charset="0"/>
              <a:buNone/>
            </a:pPr>
            <a:endParaRPr lang="zh-CN" altLang="en-US"/>
          </a:p>
        </p:txBody>
      </p:sp>
      <p:sp>
        <p:nvSpPr>
          <p:cNvPr id="6" name="文本框 5"/>
          <p:cNvSpPr txBox="1"/>
          <p:nvPr/>
        </p:nvSpPr>
        <p:spPr>
          <a:xfrm>
            <a:off x="9415780" y="4166870"/>
            <a:ext cx="4064000" cy="368300"/>
          </a:xfrm>
          <a:prstGeom prst="rect">
            <a:avLst/>
          </a:prstGeom>
          <a:noFill/>
        </p:spPr>
        <p:txBody>
          <a:bodyPr wrap="square" rtlCol="0">
            <a:spAutoFit/>
          </a:bodyPr>
          <a:p>
            <a:endParaRPr lang="zh-CN" altLang="en-US"/>
          </a:p>
        </p:txBody>
      </p:sp>
      <p:sp>
        <p:nvSpPr>
          <p:cNvPr id="35" name="圆角矩形 34"/>
          <p:cNvSpPr/>
          <p:nvPr/>
        </p:nvSpPr>
        <p:spPr>
          <a:xfrm>
            <a:off x="373380" y="2013585"/>
            <a:ext cx="1136015" cy="352425"/>
          </a:xfrm>
          <a:prstGeom prst="roundRect">
            <a:avLst/>
          </a:prstGeom>
        </p:spPr>
        <p:style>
          <a:lnRef idx="0">
            <a:srgbClr val="FFFFFF"/>
          </a:lnRef>
          <a:fillRef idx="2">
            <a:prstClr val="black"/>
          </a:fillRef>
          <a:effectRef idx="0">
            <a:srgbClr val="FFFFFF"/>
          </a:effectRef>
          <a:fontRef idx="minor">
            <a:schemeClr val="lt1"/>
          </a:fontRef>
        </p:style>
        <p:txBody>
          <a:bodyPr rtlCol="0" anchor="ctr"/>
          <a:p>
            <a:pPr algn="ctr"/>
            <a:r>
              <a:rPr lang="zh-CN" altLang="en-US">
                <a:solidFill>
                  <a:schemeClr val="bg1"/>
                </a:solidFill>
                <a:latin typeface="华文楷体" panose="02010600040101010101" charset="-122"/>
                <a:ea typeface="华文楷体" panose="02010600040101010101" charset="-122"/>
                <a:sym typeface="+mn-ea"/>
              </a:rPr>
              <a:t>冲突</a:t>
            </a:r>
            <a:endParaRPr lang="zh-CN" altLang="en-US">
              <a:solidFill>
                <a:schemeClr val="bg1"/>
              </a:solidFill>
              <a:latin typeface="华文楷体" panose="02010600040101010101" charset="-122"/>
              <a:ea typeface="华文楷体" panose="02010600040101010101" charset="-122"/>
              <a:sym typeface="+mn-ea"/>
            </a:endParaRPr>
          </a:p>
        </p:txBody>
      </p:sp>
      <p:pic>
        <p:nvPicPr>
          <p:cNvPr id="17" name="图片 16" descr="CodeCogsEqn (25)"/>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2723515" y="2454275"/>
            <a:ext cx="6267450" cy="800100"/>
          </a:xfrm>
          <a:prstGeom prst="rect">
            <a:avLst/>
          </a:prstGeom>
        </p:spPr>
      </p:pic>
      <p:pic>
        <p:nvPicPr>
          <p:cNvPr id="11" name="图片 10" descr="CodeCogsEqn (28)"/>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330960" y="3695065"/>
            <a:ext cx="5334000" cy="695325"/>
          </a:xfrm>
          <a:prstGeom prst="rect">
            <a:avLst/>
          </a:prstGeom>
        </p:spPr>
      </p:pic>
      <p:cxnSp>
        <p:nvCxnSpPr>
          <p:cNvPr id="12" name="直接箭头连接符 11"/>
          <p:cNvCxnSpPr/>
          <p:nvPr/>
        </p:nvCxnSpPr>
        <p:spPr>
          <a:xfrm flipV="1">
            <a:off x="6819900" y="4001135"/>
            <a:ext cx="481330" cy="762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pic>
        <p:nvPicPr>
          <p:cNvPr id="13" name="图片 12" descr="CodeCogsEqn (29)"/>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456170" y="3662045"/>
            <a:ext cx="3324225" cy="685800"/>
          </a:xfrm>
          <a:prstGeom prst="rect">
            <a:avLst/>
          </a:prstGeom>
        </p:spPr>
      </p:pic>
      <p:sp>
        <p:nvSpPr>
          <p:cNvPr id="14" name="文本框 13"/>
          <p:cNvSpPr txBox="1"/>
          <p:nvPr/>
        </p:nvSpPr>
        <p:spPr>
          <a:xfrm>
            <a:off x="2120265" y="4755515"/>
            <a:ext cx="7998460" cy="368300"/>
          </a:xfrm>
          <a:prstGeom prst="rect">
            <a:avLst/>
          </a:prstGeom>
          <a:noFill/>
        </p:spPr>
        <p:txBody>
          <a:bodyPr wrap="square" rtlCol="0">
            <a:spAutoFit/>
          </a:bodyPr>
          <a:p>
            <a:r>
              <a:rPr lang="zh-CN" altLang="en-US"/>
              <a:t>由此可以看出</a:t>
            </a:r>
            <a:r>
              <a:rPr lang="en-US" altLang="zh-CN"/>
              <a:t>MMPareto</a:t>
            </a:r>
            <a:r>
              <a:rPr lang="zh-CN" altLang="en-US"/>
              <a:t>的噪声强度大于传统</a:t>
            </a:r>
            <a:r>
              <a:rPr lang="en-US" altLang="zh-CN"/>
              <a:t>Pareto</a:t>
            </a:r>
            <a:r>
              <a:rPr lang="zh-CN" altLang="en-US"/>
              <a:t>的噪声强度，进一步</a:t>
            </a:r>
            <a:r>
              <a:rPr lang="zh-CN" altLang="en-US"/>
              <a:t>增强</a:t>
            </a:r>
            <a:endParaRPr lang="zh-CN" altLang="en-US"/>
          </a:p>
        </p:txBody>
      </p:sp>
      <p:pic>
        <p:nvPicPr>
          <p:cNvPr id="15" name="图片 14" descr="CodeCogsEqn (30)"/>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751705" y="5488940"/>
            <a:ext cx="2924175" cy="342900"/>
          </a:xfrm>
          <a:prstGeom prst="rect">
            <a:avLst/>
          </a:prstGeom>
        </p:spPr>
      </p:pic>
    </p:spTree>
    <p:custDataLst>
      <p:tags r:id="rId9"/>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45465" y="509905"/>
            <a:ext cx="11100435" cy="5403850"/>
          </a:xfrm>
          <a:prstGeom prst="rect">
            <a:avLst/>
          </a:prstGeom>
          <a:noFill/>
        </p:spPr>
        <p:txBody>
          <a:bodyPr wrap="square" rtlCol="0">
            <a:noAutofit/>
          </a:bodyPr>
          <a:p>
            <a:endParaRPr lang="zh-CN" altLang="en-US" sz="2000"/>
          </a:p>
          <a:p>
            <a:r>
              <a:rPr lang="en-US" altLang="zh-CN" sz="5400">
                <a:latin typeface="华文楷体" panose="02010600040101010101" charset="-122"/>
                <a:ea typeface="华文楷体" panose="02010600040101010101" charset="-122"/>
                <a:cs typeface="华文楷体" panose="02010600040101010101" charset="-122"/>
              </a:rPr>
              <a:t>1	</a:t>
            </a:r>
            <a:r>
              <a:rPr lang="zh-CN" altLang="en-US" sz="5400">
                <a:latin typeface="华文楷体" panose="02010600040101010101" charset="-122"/>
                <a:ea typeface="华文楷体" panose="02010600040101010101" charset="-122"/>
                <a:cs typeface="华文楷体" panose="02010600040101010101" charset="-122"/>
              </a:rPr>
              <a:t>研究背景</a:t>
            </a:r>
            <a:endParaRPr lang="zh-CN" altLang="en-US" sz="5400">
              <a:latin typeface="华文楷体" panose="02010600040101010101" charset="-122"/>
              <a:ea typeface="华文楷体" panose="02010600040101010101" charset="-122"/>
              <a:cs typeface="华文楷体" panose="02010600040101010101" charset="-122"/>
            </a:endParaRPr>
          </a:p>
          <a:p>
            <a:r>
              <a:rPr lang="en-US" altLang="zh-CN" sz="5400">
                <a:latin typeface="华文楷体" panose="02010600040101010101" charset="-122"/>
                <a:ea typeface="华文楷体" panose="02010600040101010101" charset="-122"/>
                <a:cs typeface="华文楷体" panose="02010600040101010101" charset="-122"/>
              </a:rPr>
              <a:t>2	</a:t>
            </a:r>
            <a:r>
              <a:rPr lang="zh-CN" altLang="en-US" sz="5400">
                <a:latin typeface="华文楷体" panose="02010600040101010101" charset="-122"/>
                <a:ea typeface="华文楷体" panose="02010600040101010101" charset="-122"/>
                <a:cs typeface="华文楷体" panose="02010600040101010101" charset="-122"/>
                <a:sym typeface="+mn-ea"/>
              </a:rPr>
              <a:t>问题发现</a:t>
            </a:r>
            <a:endParaRPr lang="zh-CN" altLang="en-US" sz="5400">
              <a:latin typeface="华文楷体" panose="02010600040101010101" charset="-122"/>
              <a:ea typeface="华文楷体" panose="02010600040101010101" charset="-122"/>
              <a:cs typeface="华文楷体" panose="02010600040101010101" charset="-122"/>
            </a:endParaRPr>
          </a:p>
          <a:p>
            <a:r>
              <a:rPr lang="en-US" altLang="zh-CN" sz="5400">
                <a:latin typeface="华文楷体" panose="02010600040101010101" charset="-122"/>
                <a:ea typeface="华文楷体" panose="02010600040101010101" charset="-122"/>
                <a:cs typeface="华文楷体" panose="02010600040101010101" charset="-122"/>
              </a:rPr>
              <a:t>3	</a:t>
            </a:r>
            <a:r>
              <a:rPr lang="zh-CN" altLang="en-US" sz="5400">
                <a:latin typeface="华文楷体" panose="02010600040101010101" charset="-122"/>
                <a:ea typeface="华文楷体" panose="02010600040101010101" charset="-122"/>
                <a:cs typeface="华文楷体" panose="02010600040101010101" charset="-122"/>
              </a:rPr>
              <a:t>数学建模</a:t>
            </a:r>
            <a:endParaRPr lang="zh-CN" altLang="en-US" sz="5400">
              <a:latin typeface="华文楷体" panose="02010600040101010101" charset="-122"/>
              <a:ea typeface="华文楷体" panose="02010600040101010101" charset="-122"/>
              <a:cs typeface="华文楷体" panose="02010600040101010101" charset="-122"/>
            </a:endParaRPr>
          </a:p>
          <a:p>
            <a:r>
              <a:rPr lang="en-US" altLang="zh-CN" sz="5400">
                <a:latin typeface="华文楷体" panose="02010600040101010101" charset="-122"/>
                <a:ea typeface="华文楷体" panose="02010600040101010101" charset="-122"/>
                <a:cs typeface="华文楷体" panose="02010600040101010101" charset="-122"/>
              </a:rPr>
              <a:t>4	</a:t>
            </a:r>
            <a:r>
              <a:rPr lang="zh-CN" altLang="en-US" sz="5400">
                <a:latin typeface="华文楷体" panose="02010600040101010101" charset="-122"/>
                <a:ea typeface="华文楷体" panose="02010600040101010101" charset="-122"/>
                <a:cs typeface="华文楷体" panose="02010600040101010101" charset="-122"/>
              </a:rPr>
              <a:t>算法设计与代码实现</a:t>
            </a:r>
            <a:endParaRPr lang="zh-CN" altLang="en-US" sz="5400">
              <a:latin typeface="华文楷体" panose="02010600040101010101" charset="-122"/>
              <a:ea typeface="华文楷体" panose="02010600040101010101" charset="-122"/>
              <a:cs typeface="华文楷体" panose="02010600040101010101" charset="-122"/>
            </a:endParaRPr>
          </a:p>
          <a:p>
            <a:r>
              <a:rPr lang="en-US" altLang="zh-CN" sz="5400">
                <a:latin typeface="华文楷体" panose="02010600040101010101" charset="-122"/>
                <a:ea typeface="华文楷体" panose="02010600040101010101" charset="-122"/>
                <a:cs typeface="华文楷体" panose="02010600040101010101" charset="-122"/>
              </a:rPr>
              <a:t>5	</a:t>
            </a:r>
            <a:r>
              <a:rPr lang="zh-CN" altLang="en-US" sz="5400">
                <a:latin typeface="华文楷体" panose="02010600040101010101" charset="-122"/>
                <a:ea typeface="华文楷体" panose="02010600040101010101" charset="-122"/>
                <a:cs typeface="华文楷体" panose="02010600040101010101" charset="-122"/>
              </a:rPr>
              <a:t>测试结果</a:t>
            </a:r>
            <a:endParaRPr lang="zh-CN" altLang="en-US" sz="5400">
              <a:latin typeface="华文楷体" panose="02010600040101010101" charset="-122"/>
              <a:ea typeface="华文楷体" panose="02010600040101010101" charset="-122"/>
              <a:cs typeface="华文楷体" panose="02010600040101010101" charset="-122"/>
            </a:endParaRPr>
          </a:p>
          <a:p>
            <a:r>
              <a:rPr lang="en-US" altLang="zh-CN" sz="5400">
                <a:latin typeface="华文楷体" panose="02010600040101010101" charset="-122"/>
                <a:ea typeface="华文楷体" panose="02010600040101010101" charset="-122"/>
                <a:cs typeface="华文楷体" panose="02010600040101010101" charset="-122"/>
              </a:rPr>
              <a:t>6	</a:t>
            </a:r>
            <a:r>
              <a:rPr lang="zh-CN" altLang="en-US" sz="5400">
                <a:latin typeface="华文楷体" panose="02010600040101010101" charset="-122"/>
                <a:ea typeface="华文楷体" panose="02010600040101010101" charset="-122"/>
                <a:cs typeface="华文楷体" panose="02010600040101010101" charset="-122"/>
              </a:rPr>
              <a:t>研究结论</a:t>
            </a:r>
            <a:endParaRPr lang="zh-CN" altLang="en-US" sz="5400">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latin typeface="华文楷体" panose="02010600040101010101" charset="-122"/>
                <a:ea typeface="华文楷体" panose="02010600040101010101" charset="-122"/>
                <a:cs typeface="华文楷体" panose="02010600040101010101" charset="-122"/>
                <a:sym typeface="+mn-ea"/>
              </a:rPr>
              <a:t>算法设计与代码实现</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6" name="文本框 5"/>
          <p:cNvSpPr txBox="1"/>
          <p:nvPr/>
        </p:nvSpPr>
        <p:spPr>
          <a:xfrm>
            <a:off x="9415780" y="4166870"/>
            <a:ext cx="4064000" cy="368300"/>
          </a:xfrm>
          <a:prstGeom prst="rect">
            <a:avLst/>
          </a:prstGeom>
          <a:noFill/>
        </p:spPr>
        <p:txBody>
          <a:bodyPr wrap="square" rtlCol="0">
            <a:spAutoFit/>
          </a:bodyPr>
          <a:p>
            <a:endParaRPr lang="zh-CN" altLang="en-US"/>
          </a:p>
        </p:txBody>
      </p:sp>
      <p:pic>
        <p:nvPicPr>
          <p:cNvPr id="3" name="图片 2"/>
          <p:cNvPicPr>
            <a:picLocks noChangeAspect="1"/>
          </p:cNvPicPr>
          <p:nvPr/>
        </p:nvPicPr>
        <p:blipFill>
          <a:blip r:embed="rId1"/>
          <a:stretch>
            <a:fillRect/>
          </a:stretch>
        </p:blipFill>
        <p:spPr>
          <a:xfrm>
            <a:off x="608330" y="1413510"/>
            <a:ext cx="3888105" cy="5078730"/>
          </a:xfrm>
          <a:prstGeom prst="rect">
            <a:avLst/>
          </a:prstGeom>
        </p:spPr>
      </p:pic>
      <p:cxnSp>
        <p:nvCxnSpPr>
          <p:cNvPr id="8" name="直接箭头连接符 7"/>
          <p:cNvCxnSpPr/>
          <p:nvPr/>
        </p:nvCxnSpPr>
        <p:spPr>
          <a:xfrm flipV="1">
            <a:off x="3317240" y="4247515"/>
            <a:ext cx="2464435" cy="4953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9" name="文本框 8"/>
          <p:cNvSpPr txBox="1"/>
          <p:nvPr/>
        </p:nvSpPr>
        <p:spPr>
          <a:xfrm>
            <a:off x="6119495" y="4088130"/>
            <a:ext cx="3918585" cy="368300"/>
          </a:xfrm>
          <a:prstGeom prst="rect">
            <a:avLst/>
          </a:prstGeom>
          <a:noFill/>
        </p:spPr>
        <p:txBody>
          <a:bodyPr wrap="square" rtlCol="0">
            <a:spAutoFit/>
          </a:bodyPr>
          <a:p>
            <a:r>
              <a:rPr lang="zh-CN" altLang="en-US"/>
              <a:t>已经到达</a:t>
            </a:r>
            <a:r>
              <a:rPr lang="en-US" altLang="zh-CN"/>
              <a:t>Pareto</a:t>
            </a:r>
            <a:r>
              <a:rPr lang="zh-CN" altLang="en-US"/>
              <a:t>的平稳</a:t>
            </a:r>
            <a:r>
              <a:rPr lang="zh-CN" altLang="en-US"/>
              <a:t>状态</a:t>
            </a:r>
            <a:endParaRPr lang="zh-CN" altLang="en-US"/>
          </a:p>
        </p:txBody>
      </p:sp>
      <p:cxnSp>
        <p:nvCxnSpPr>
          <p:cNvPr id="10" name="直接箭头连接符 9"/>
          <p:cNvCxnSpPr/>
          <p:nvPr/>
        </p:nvCxnSpPr>
        <p:spPr>
          <a:xfrm flipV="1">
            <a:off x="2552065" y="4954905"/>
            <a:ext cx="3324860" cy="698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11" name="文本框 10"/>
          <p:cNvSpPr txBox="1"/>
          <p:nvPr/>
        </p:nvSpPr>
        <p:spPr>
          <a:xfrm>
            <a:off x="6134735" y="4773930"/>
            <a:ext cx="3918585" cy="368300"/>
          </a:xfrm>
          <a:prstGeom prst="rect">
            <a:avLst/>
          </a:prstGeom>
          <a:noFill/>
        </p:spPr>
        <p:txBody>
          <a:bodyPr wrap="square" rtlCol="0">
            <a:spAutoFit/>
          </a:bodyPr>
          <a:p>
            <a:r>
              <a:rPr lang="zh-CN" altLang="en-US"/>
              <a:t>非冲突状态，直接使用基础</a:t>
            </a:r>
            <a:r>
              <a:rPr lang="zh-CN" altLang="en-US"/>
              <a:t>融合</a:t>
            </a:r>
            <a:endParaRPr lang="zh-CN" altLang="en-US"/>
          </a:p>
        </p:txBody>
      </p:sp>
      <p:cxnSp>
        <p:nvCxnSpPr>
          <p:cNvPr id="12" name="直接箭头连接符 11"/>
          <p:cNvCxnSpPr/>
          <p:nvPr/>
        </p:nvCxnSpPr>
        <p:spPr>
          <a:xfrm>
            <a:off x="4441825" y="5808980"/>
            <a:ext cx="1367155" cy="20955"/>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13" name="文本框 12"/>
          <p:cNvSpPr txBox="1"/>
          <p:nvPr/>
        </p:nvSpPr>
        <p:spPr>
          <a:xfrm>
            <a:off x="6134735" y="5692140"/>
            <a:ext cx="3918585" cy="368300"/>
          </a:xfrm>
          <a:prstGeom prst="rect">
            <a:avLst/>
          </a:prstGeom>
          <a:noFill/>
        </p:spPr>
        <p:txBody>
          <a:bodyPr wrap="square" rtlCol="0">
            <a:spAutoFit/>
          </a:bodyPr>
          <a:p>
            <a:r>
              <a:rPr lang="zh-CN" altLang="en-US"/>
              <a:t>使用</a:t>
            </a:r>
            <a:r>
              <a:rPr lang="en-US" altLang="zh-CN"/>
              <a:t>MMPareto</a:t>
            </a:r>
            <a:r>
              <a:rPr lang="zh-CN" altLang="en-US"/>
              <a:t>的融合</a:t>
            </a:r>
            <a:r>
              <a:rPr lang="zh-CN" altLang="en-US"/>
              <a:t>方案</a:t>
            </a:r>
            <a:endParaRPr lang="zh-CN" altLang="en-US"/>
          </a:p>
        </p:txBody>
      </p:sp>
    </p:spTree>
    <p:custDataLst>
      <p:tags r:id="rId2"/>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latin typeface="华文楷体" panose="02010600040101010101" charset="-122"/>
                <a:ea typeface="华文楷体" panose="02010600040101010101" charset="-122"/>
                <a:cs typeface="华文楷体" panose="02010600040101010101" charset="-122"/>
                <a:sym typeface="+mn-ea"/>
              </a:rPr>
              <a:t>算法设计与代码实现</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pic>
        <p:nvPicPr>
          <p:cNvPr id="3" name="图片 2"/>
          <p:cNvPicPr>
            <a:picLocks noChangeAspect="1"/>
          </p:cNvPicPr>
          <p:nvPr/>
        </p:nvPicPr>
        <p:blipFill>
          <a:blip r:embed="rId1"/>
          <a:stretch>
            <a:fillRect/>
          </a:stretch>
        </p:blipFill>
        <p:spPr>
          <a:xfrm>
            <a:off x="373380" y="2002155"/>
            <a:ext cx="4110355" cy="3886200"/>
          </a:xfrm>
          <a:prstGeom prst="rect">
            <a:avLst/>
          </a:prstGeom>
        </p:spPr>
      </p:pic>
      <p:sp>
        <p:nvSpPr>
          <p:cNvPr id="35" name="圆角矩形 34"/>
          <p:cNvSpPr/>
          <p:nvPr/>
        </p:nvSpPr>
        <p:spPr>
          <a:xfrm>
            <a:off x="373380" y="1388745"/>
            <a:ext cx="2462530" cy="352425"/>
          </a:xfrm>
          <a:prstGeom prst="roundRect">
            <a:avLst/>
          </a:prstGeom>
        </p:spPr>
        <p:style>
          <a:lnRef idx="0">
            <a:srgbClr val="FFFFFF"/>
          </a:lnRef>
          <a:fillRef idx="2">
            <a:prstClr val="black"/>
          </a:fillRef>
          <a:effectRef idx="0">
            <a:srgbClr val="FFFFFF"/>
          </a:effectRef>
          <a:fontRef idx="minor">
            <a:schemeClr val="lt1"/>
          </a:fontRef>
        </p:style>
        <p:txBody>
          <a:bodyPr rtlCol="0" anchor="ctr"/>
          <a:p>
            <a:pPr algn="ctr"/>
            <a:r>
              <a:rPr lang="en-US" altLang="zh-CN">
                <a:solidFill>
                  <a:schemeClr val="bg1"/>
                </a:solidFill>
                <a:latin typeface="华文楷体" panose="02010600040101010101" charset="-122"/>
                <a:ea typeface="华文楷体" panose="02010600040101010101" charset="-122"/>
                <a:sym typeface="+mn-ea"/>
              </a:rPr>
              <a:t>min_norm_solvers.py</a:t>
            </a:r>
            <a:endParaRPr lang="en-US" altLang="zh-CN">
              <a:solidFill>
                <a:schemeClr val="bg1"/>
              </a:solidFill>
              <a:latin typeface="华文楷体" panose="02010600040101010101" charset="-122"/>
              <a:ea typeface="华文楷体" panose="02010600040101010101" charset="-122"/>
              <a:sym typeface="+mn-ea"/>
            </a:endParaRPr>
          </a:p>
        </p:txBody>
      </p:sp>
      <p:sp>
        <p:nvSpPr>
          <p:cNvPr id="8" name="文本框 7"/>
          <p:cNvSpPr txBox="1"/>
          <p:nvPr/>
        </p:nvSpPr>
        <p:spPr>
          <a:xfrm>
            <a:off x="4671695" y="2706370"/>
            <a:ext cx="1423670" cy="514350"/>
          </a:xfrm>
          <a:prstGeom prst="rect">
            <a:avLst/>
          </a:prstGeom>
          <a:noFill/>
        </p:spPr>
        <p:txBody>
          <a:bodyPr wrap="square" rtlCol="0">
            <a:noAutofit/>
          </a:bodyPr>
          <a:p>
            <a:r>
              <a:rPr lang="zh-CN" altLang="en-US"/>
              <a:t>解出</a:t>
            </a:r>
            <a:r>
              <a:rPr lang="zh-CN" altLang="en-US"/>
              <a:t>解析解</a:t>
            </a:r>
            <a:endParaRPr lang="zh-CN" altLang="en-US"/>
          </a:p>
        </p:txBody>
      </p:sp>
      <p:pic>
        <p:nvPicPr>
          <p:cNvPr id="17" name="图片 16" descr="CodeCogsEqn (5)"/>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14645" y="3429000"/>
            <a:ext cx="5438775" cy="1200150"/>
          </a:xfrm>
          <a:prstGeom prst="rect">
            <a:avLst/>
          </a:prstGeom>
        </p:spPr>
      </p:pic>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latin typeface="华文楷体" panose="02010600040101010101" charset="-122"/>
                <a:ea typeface="华文楷体" panose="02010600040101010101" charset="-122"/>
                <a:cs typeface="华文楷体" panose="02010600040101010101" charset="-122"/>
                <a:sym typeface="+mn-ea"/>
              </a:rPr>
              <a:t>算法设计与代码实现</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5" name="圆角矩形 34"/>
          <p:cNvSpPr/>
          <p:nvPr/>
        </p:nvSpPr>
        <p:spPr>
          <a:xfrm>
            <a:off x="373380" y="1388745"/>
            <a:ext cx="2462530" cy="352425"/>
          </a:xfrm>
          <a:prstGeom prst="roundRect">
            <a:avLst/>
          </a:prstGeom>
        </p:spPr>
        <p:style>
          <a:lnRef idx="0">
            <a:srgbClr val="FFFFFF"/>
          </a:lnRef>
          <a:fillRef idx="2">
            <a:prstClr val="black"/>
          </a:fillRef>
          <a:effectRef idx="0">
            <a:srgbClr val="FFFFFF"/>
          </a:effectRef>
          <a:fontRef idx="minor">
            <a:schemeClr val="lt1"/>
          </a:fontRef>
        </p:style>
        <p:txBody>
          <a:bodyPr rtlCol="0" anchor="ctr"/>
          <a:p>
            <a:pPr algn="ctr"/>
            <a:r>
              <a:rPr lang="en-US" altLang="zh-CN">
                <a:solidFill>
                  <a:schemeClr val="bg1"/>
                </a:solidFill>
                <a:latin typeface="华文楷体" panose="02010600040101010101" charset="-122"/>
                <a:ea typeface="华文楷体" panose="02010600040101010101" charset="-122"/>
                <a:sym typeface="+mn-ea"/>
              </a:rPr>
              <a:t>min_norm_solvers.py</a:t>
            </a:r>
            <a:endParaRPr lang="en-US" altLang="zh-CN">
              <a:solidFill>
                <a:schemeClr val="bg1"/>
              </a:solidFill>
              <a:latin typeface="华文楷体" panose="02010600040101010101" charset="-122"/>
              <a:ea typeface="华文楷体" panose="02010600040101010101" charset="-122"/>
              <a:sym typeface="+mn-ea"/>
            </a:endParaRPr>
          </a:p>
        </p:txBody>
      </p:sp>
      <p:pic>
        <p:nvPicPr>
          <p:cNvPr id="5" name="图片 4" descr="屏幕截图 2025-06-19 194017"/>
          <p:cNvPicPr>
            <a:picLocks noChangeAspect="1"/>
          </p:cNvPicPr>
          <p:nvPr/>
        </p:nvPicPr>
        <p:blipFill>
          <a:blip r:embed="rId1"/>
          <a:stretch>
            <a:fillRect/>
          </a:stretch>
        </p:blipFill>
        <p:spPr>
          <a:xfrm>
            <a:off x="373380" y="1816100"/>
            <a:ext cx="5285105" cy="4201795"/>
          </a:xfrm>
          <a:prstGeom prst="rect">
            <a:avLst/>
          </a:prstGeom>
        </p:spPr>
      </p:pic>
      <p:sp>
        <p:nvSpPr>
          <p:cNvPr id="6" name="文本框 5"/>
          <p:cNvSpPr txBox="1"/>
          <p:nvPr/>
        </p:nvSpPr>
        <p:spPr>
          <a:xfrm>
            <a:off x="6094730" y="3462020"/>
            <a:ext cx="3611245" cy="368300"/>
          </a:xfrm>
          <a:prstGeom prst="rect">
            <a:avLst/>
          </a:prstGeom>
          <a:noFill/>
        </p:spPr>
        <p:txBody>
          <a:bodyPr wrap="square" rtlCol="0">
            <a:spAutoFit/>
          </a:bodyPr>
          <a:p>
            <a:r>
              <a:rPr lang="zh-CN" altLang="en-US"/>
              <a:t>计算出所有的范数和</a:t>
            </a:r>
            <a:r>
              <a:rPr lang="zh-CN" altLang="en-US"/>
              <a:t>权重</a:t>
            </a:r>
            <a:endParaRPr lang="zh-CN" altLang="en-US"/>
          </a:p>
        </p:txBody>
      </p:sp>
    </p:spTree>
    <p:custDataLst>
      <p:tags r:id="rId2"/>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latin typeface="华文楷体" panose="02010600040101010101" charset="-122"/>
                <a:ea typeface="华文楷体" panose="02010600040101010101" charset="-122"/>
                <a:cs typeface="华文楷体" panose="02010600040101010101" charset="-122"/>
                <a:sym typeface="+mn-ea"/>
              </a:rPr>
              <a:t>测试结果</a:t>
            </a:r>
            <a:endParaRPr lang="en-US" altLang="zh-CN">
              <a:latin typeface="华文楷体" panose="02010600040101010101" charset="-122"/>
              <a:ea typeface="华文楷体" panose="02010600040101010101" charset="-122"/>
              <a:cs typeface="华文楷体" panose="02010600040101010101" charset="-122"/>
              <a:sym typeface="+mn-ea"/>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6" name="文本框 5"/>
          <p:cNvSpPr txBox="1"/>
          <p:nvPr/>
        </p:nvSpPr>
        <p:spPr>
          <a:xfrm>
            <a:off x="9415780" y="4166870"/>
            <a:ext cx="4064000" cy="368300"/>
          </a:xfrm>
          <a:prstGeom prst="rect">
            <a:avLst/>
          </a:prstGeom>
          <a:noFill/>
        </p:spPr>
        <p:txBody>
          <a:bodyPr wrap="square" rtlCol="0">
            <a:spAutoFit/>
          </a:bodyPr>
          <a:p>
            <a:endParaRPr lang="zh-CN" altLang="en-US"/>
          </a:p>
        </p:txBody>
      </p:sp>
      <p:sp>
        <p:nvSpPr>
          <p:cNvPr id="8" name="文本框 7"/>
          <p:cNvSpPr txBox="1"/>
          <p:nvPr/>
        </p:nvSpPr>
        <p:spPr>
          <a:xfrm>
            <a:off x="2499995" y="3666490"/>
            <a:ext cx="4064000" cy="368300"/>
          </a:xfrm>
          <a:prstGeom prst="rect">
            <a:avLst/>
          </a:prstGeom>
          <a:noFill/>
        </p:spPr>
        <p:txBody>
          <a:bodyPr wrap="square" rtlCol="0">
            <a:spAutoFit/>
          </a:bodyPr>
          <a:p>
            <a:endParaRPr lang="zh-CN" altLang="en-US"/>
          </a:p>
        </p:txBody>
      </p:sp>
      <p:pic>
        <p:nvPicPr>
          <p:cNvPr id="3" name="图片 2"/>
          <p:cNvPicPr>
            <a:picLocks noChangeAspect="1"/>
          </p:cNvPicPr>
          <p:nvPr/>
        </p:nvPicPr>
        <p:blipFill>
          <a:blip r:embed="rId1"/>
          <a:stretch>
            <a:fillRect/>
          </a:stretch>
        </p:blipFill>
        <p:spPr>
          <a:xfrm>
            <a:off x="2010410" y="2066290"/>
            <a:ext cx="8164195" cy="2970530"/>
          </a:xfrm>
          <a:prstGeom prst="rect">
            <a:avLst/>
          </a:prstGeom>
        </p:spPr>
      </p:pic>
      <p:sp>
        <p:nvSpPr>
          <p:cNvPr id="5" name="文本框 4"/>
          <p:cNvSpPr txBox="1"/>
          <p:nvPr/>
        </p:nvSpPr>
        <p:spPr>
          <a:xfrm>
            <a:off x="4298950" y="5498465"/>
            <a:ext cx="358648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表</a:t>
            </a:r>
            <a:r>
              <a:rPr lang="en-US" altLang="zh-CN">
                <a:latin typeface="华文楷体" panose="02010600040101010101" charset="-122"/>
                <a:ea typeface="华文楷体" panose="02010600040101010101" charset="-122"/>
              </a:rPr>
              <a:t>1 </a:t>
            </a:r>
            <a:r>
              <a:rPr lang="zh-CN" altLang="en-US">
                <a:latin typeface="华文楷体" panose="02010600040101010101" charset="-122"/>
                <a:ea typeface="华文楷体" panose="02010600040101010101" charset="-122"/>
              </a:rPr>
              <a:t>与不平衡多模态学习方法比较</a:t>
            </a:r>
            <a:endParaRPr lang="zh-CN" altLang="en-US">
              <a:latin typeface="华文楷体" panose="02010600040101010101" charset="-122"/>
              <a:ea typeface="华文楷体" panose="02010600040101010101" charset="-122"/>
            </a:endParaRPr>
          </a:p>
        </p:txBody>
      </p:sp>
    </p:spTree>
    <p:custDataLst>
      <p:tags r:id="rId2"/>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latin typeface="华文楷体" panose="02010600040101010101" charset="-122"/>
                <a:ea typeface="华文楷体" panose="02010600040101010101" charset="-122"/>
                <a:cs typeface="华文楷体" panose="02010600040101010101" charset="-122"/>
                <a:sym typeface="+mn-ea"/>
              </a:rPr>
              <a:t>测试结果</a:t>
            </a:r>
            <a:endParaRPr lang="en-US" altLang="zh-CN">
              <a:latin typeface="华文楷体" panose="02010600040101010101" charset="-122"/>
              <a:ea typeface="华文楷体" panose="02010600040101010101" charset="-122"/>
              <a:cs typeface="华文楷体" panose="02010600040101010101" charset="-122"/>
              <a:sym typeface="+mn-ea"/>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6" name="文本框 5"/>
          <p:cNvSpPr txBox="1"/>
          <p:nvPr/>
        </p:nvSpPr>
        <p:spPr>
          <a:xfrm>
            <a:off x="9415780" y="4166870"/>
            <a:ext cx="4064000" cy="368300"/>
          </a:xfrm>
          <a:prstGeom prst="rect">
            <a:avLst/>
          </a:prstGeom>
          <a:noFill/>
        </p:spPr>
        <p:txBody>
          <a:bodyPr wrap="square" rtlCol="0">
            <a:spAutoFit/>
          </a:bodyPr>
          <a:p>
            <a:endParaRPr lang="zh-CN" altLang="en-US"/>
          </a:p>
        </p:txBody>
      </p:sp>
      <p:sp>
        <p:nvSpPr>
          <p:cNvPr id="8" name="文本框 7"/>
          <p:cNvSpPr txBox="1"/>
          <p:nvPr/>
        </p:nvSpPr>
        <p:spPr>
          <a:xfrm>
            <a:off x="2499995" y="3666490"/>
            <a:ext cx="4064000" cy="368300"/>
          </a:xfrm>
          <a:prstGeom prst="rect">
            <a:avLst/>
          </a:prstGeom>
          <a:noFill/>
        </p:spPr>
        <p:txBody>
          <a:bodyPr wrap="square" rtlCol="0">
            <a:spAutoFit/>
          </a:bodyPr>
          <a:p>
            <a:endParaRPr lang="zh-CN" altLang="en-US"/>
          </a:p>
        </p:txBody>
      </p:sp>
      <p:pic>
        <p:nvPicPr>
          <p:cNvPr id="3" name="图片 2"/>
          <p:cNvPicPr>
            <a:picLocks noChangeAspect="1"/>
          </p:cNvPicPr>
          <p:nvPr/>
        </p:nvPicPr>
        <p:blipFill>
          <a:blip r:embed="rId1"/>
          <a:stretch>
            <a:fillRect/>
          </a:stretch>
        </p:blipFill>
        <p:spPr>
          <a:xfrm>
            <a:off x="1028700" y="1990725"/>
            <a:ext cx="10134600" cy="2876550"/>
          </a:xfrm>
          <a:prstGeom prst="rect">
            <a:avLst/>
          </a:prstGeom>
        </p:spPr>
      </p:pic>
      <p:sp>
        <p:nvSpPr>
          <p:cNvPr id="5" name="文本框 4"/>
          <p:cNvSpPr txBox="1"/>
          <p:nvPr/>
        </p:nvSpPr>
        <p:spPr>
          <a:xfrm>
            <a:off x="4634865" y="5498465"/>
            <a:ext cx="296926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表</a:t>
            </a:r>
            <a:r>
              <a:rPr lang="en-US" altLang="zh-CN">
                <a:latin typeface="华文楷体" panose="02010600040101010101" charset="-122"/>
                <a:ea typeface="华文楷体" panose="02010600040101010101" charset="-122"/>
              </a:rPr>
              <a:t>2 </a:t>
            </a:r>
            <a:r>
              <a:rPr lang="zh-CN" altLang="en-US">
                <a:latin typeface="华文楷体" panose="02010600040101010101" charset="-122"/>
                <a:ea typeface="华文楷体" panose="02010600040101010101" charset="-122"/>
              </a:rPr>
              <a:t>在</a:t>
            </a:r>
            <a:r>
              <a:rPr lang="en-US" altLang="zh-CN">
                <a:latin typeface="华文楷体" panose="02010600040101010101" charset="-122"/>
                <a:ea typeface="华文楷体" panose="02010600040101010101" charset="-122"/>
              </a:rPr>
              <a:t>Transformer</a:t>
            </a:r>
            <a:r>
              <a:rPr lang="zh-CN" altLang="en-US">
                <a:latin typeface="华文楷体" panose="02010600040101010101" charset="-122"/>
                <a:ea typeface="华文楷体" panose="02010600040101010101" charset="-122"/>
              </a:rPr>
              <a:t>上的</a:t>
            </a:r>
            <a:r>
              <a:rPr lang="zh-CN" altLang="en-US">
                <a:latin typeface="华文楷体" panose="02010600040101010101" charset="-122"/>
                <a:ea typeface="华文楷体" panose="02010600040101010101" charset="-122"/>
              </a:rPr>
              <a:t>表现</a:t>
            </a:r>
            <a:endParaRPr lang="zh-CN" altLang="en-US">
              <a:latin typeface="华文楷体" panose="02010600040101010101" charset="-122"/>
              <a:ea typeface="华文楷体" panose="02010600040101010101" charset="-122"/>
            </a:endParaRPr>
          </a:p>
        </p:txBody>
      </p:sp>
    </p:spTree>
    <p:custDataLst>
      <p:tags r:id="rId2"/>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latin typeface="华文楷体" panose="02010600040101010101" charset="-122"/>
                <a:ea typeface="华文楷体" panose="02010600040101010101" charset="-122"/>
                <a:cs typeface="华文楷体" panose="02010600040101010101" charset="-122"/>
                <a:sym typeface="+mn-ea"/>
              </a:rPr>
              <a:t>测试结果</a:t>
            </a:r>
            <a:endParaRPr lang="en-US" altLang="zh-CN">
              <a:latin typeface="华文楷体" panose="02010600040101010101" charset="-122"/>
              <a:ea typeface="华文楷体" panose="02010600040101010101" charset="-122"/>
              <a:cs typeface="华文楷体" panose="02010600040101010101" charset="-122"/>
              <a:sym typeface="+mn-ea"/>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6" name="文本框 5"/>
          <p:cNvSpPr txBox="1"/>
          <p:nvPr/>
        </p:nvSpPr>
        <p:spPr>
          <a:xfrm>
            <a:off x="9415780" y="4166870"/>
            <a:ext cx="4064000" cy="368300"/>
          </a:xfrm>
          <a:prstGeom prst="rect">
            <a:avLst/>
          </a:prstGeom>
          <a:noFill/>
        </p:spPr>
        <p:txBody>
          <a:bodyPr wrap="square" rtlCol="0">
            <a:spAutoFit/>
          </a:bodyPr>
          <a:p>
            <a:endParaRPr lang="zh-CN" altLang="en-US"/>
          </a:p>
        </p:txBody>
      </p:sp>
      <p:sp>
        <p:nvSpPr>
          <p:cNvPr id="8" name="文本框 7"/>
          <p:cNvSpPr txBox="1"/>
          <p:nvPr/>
        </p:nvSpPr>
        <p:spPr>
          <a:xfrm>
            <a:off x="2499995" y="3666490"/>
            <a:ext cx="4064000" cy="368300"/>
          </a:xfrm>
          <a:prstGeom prst="rect">
            <a:avLst/>
          </a:prstGeom>
          <a:noFill/>
        </p:spPr>
        <p:txBody>
          <a:bodyPr wrap="square" rtlCol="0">
            <a:spAutoFit/>
          </a:bodyPr>
          <a:p>
            <a:endParaRPr lang="zh-CN" altLang="en-US"/>
          </a:p>
        </p:txBody>
      </p:sp>
      <p:sp>
        <p:nvSpPr>
          <p:cNvPr id="5" name="文本框 4"/>
          <p:cNvSpPr txBox="1"/>
          <p:nvPr/>
        </p:nvSpPr>
        <p:spPr>
          <a:xfrm>
            <a:off x="4880610" y="5498465"/>
            <a:ext cx="2477135"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rPr>
              <a:t>表</a:t>
            </a:r>
            <a:r>
              <a:rPr lang="en-US" altLang="zh-CN">
                <a:latin typeface="华文楷体" panose="02010600040101010101" charset="-122"/>
                <a:ea typeface="华文楷体" panose="02010600040101010101" charset="-122"/>
              </a:rPr>
              <a:t>3 </a:t>
            </a:r>
            <a:r>
              <a:rPr lang="zh-CN" altLang="en-US">
                <a:latin typeface="华文楷体" panose="02010600040101010101" charset="-122"/>
                <a:ea typeface="华文楷体" panose="02010600040101010101" charset="-122"/>
              </a:rPr>
              <a:t>在多任务上</a:t>
            </a:r>
            <a:r>
              <a:rPr lang="zh-CN" altLang="en-US">
                <a:latin typeface="华文楷体" panose="02010600040101010101" charset="-122"/>
                <a:ea typeface="华文楷体" panose="02010600040101010101" charset="-122"/>
              </a:rPr>
              <a:t>的</a:t>
            </a:r>
            <a:r>
              <a:rPr lang="zh-CN" altLang="en-US">
                <a:latin typeface="华文楷体" panose="02010600040101010101" charset="-122"/>
                <a:ea typeface="华文楷体" panose="02010600040101010101" charset="-122"/>
              </a:rPr>
              <a:t>表现</a:t>
            </a:r>
            <a:endParaRPr lang="zh-CN" altLang="en-US">
              <a:latin typeface="华文楷体" panose="02010600040101010101" charset="-122"/>
              <a:ea typeface="华文楷体" panose="02010600040101010101" charset="-122"/>
            </a:endParaRPr>
          </a:p>
        </p:txBody>
      </p:sp>
      <p:pic>
        <p:nvPicPr>
          <p:cNvPr id="7" name="图片 6"/>
          <p:cNvPicPr>
            <a:picLocks noChangeAspect="1"/>
          </p:cNvPicPr>
          <p:nvPr/>
        </p:nvPicPr>
        <p:blipFill>
          <a:blip r:embed="rId1"/>
          <a:stretch>
            <a:fillRect/>
          </a:stretch>
        </p:blipFill>
        <p:spPr>
          <a:xfrm>
            <a:off x="1147445" y="2125345"/>
            <a:ext cx="9896475" cy="2409825"/>
          </a:xfrm>
          <a:prstGeom prst="rect">
            <a:avLst/>
          </a:prstGeom>
        </p:spPr>
      </p:pic>
    </p:spTree>
    <p:custDataLst>
      <p:tags r:id="rId2"/>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latin typeface="华文楷体" panose="02010600040101010101" charset="-122"/>
                <a:ea typeface="华文楷体" panose="02010600040101010101" charset="-122"/>
                <a:cs typeface="华文楷体" panose="02010600040101010101" charset="-122"/>
                <a:sym typeface="+mn-ea"/>
              </a:rPr>
              <a:t>测试结果</a:t>
            </a:r>
            <a:endParaRPr lang="en-US" altLang="zh-CN">
              <a:latin typeface="华文楷体" panose="02010600040101010101" charset="-122"/>
              <a:ea typeface="华文楷体" panose="02010600040101010101" charset="-122"/>
              <a:cs typeface="华文楷体" panose="02010600040101010101" charset="-122"/>
              <a:sym typeface="+mn-ea"/>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6" name="文本框 5"/>
          <p:cNvSpPr txBox="1"/>
          <p:nvPr/>
        </p:nvSpPr>
        <p:spPr>
          <a:xfrm>
            <a:off x="9415780" y="4166870"/>
            <a:ext cx="4064000" cy="368300"/>
          </a:xfrm>
          <a:prstGeom prst="rect">
            <a:avLst/>
          </a:prstGeom>
          <a:noFill/>
        </p:spPr>
        <p:txBody>
          <a:bodyPr wrap="square" rtlCol="0">
            <a:spAutoFit/>
          </a:bodyPr>
          <a:p>
            <a:endParaRPr lang="zh-CN" altLang="en-US"/>
          </a:p>
        </p:txBody>
      </p:sp>
      <p:sp>
        <p:nvSpPr>
          <p:cNvPr id="8" name="文本框 7"/>
          <p:cNvSpPr txBox="1"/>
          <p:nvPr/>
        </p:nvSpPr>
        <p:spPr>
          <a:xfrm>
            <a:off x="2499995" y="3666490"/>
            <a:ext cx="4064000" cy="368300"/>
          </a:xfrm>
          <a:prstGeom prst="rect">
            <a:avLst/>
          </a:prstGeom>
          <a:noFill/>
        </p:spPr>
        <p:txBody>
          <a:bodyPr wrap="square" rtlCol="0">
            <a:spAutoFit/>
          </a:bodyPr>
          <a:p>
            <a:endParaRPr lang="zh-CN" altLang="en-US"/>
          </a:p>
        </p:txBody>
      </p:sp>
      <p:sp>
        <p:nvSpPr>
          <p:cNvPr id="9" name="文本框 8"/>
          <p:cNvSpPr txBox="1"/>
          <p:nvPr/>
        </p:nvSpPr>
        <p:spPr>
          <a:xfrm>
            <a:off x="636905" y="1679575"/>
            <a:ext cx="4064000" cy="368300"/>
          </a:xfrm>
          <a:prstGeom prst="rect">
            <a:avLst/>
          </a:prstGeom>
          <a:noFill/>
        </p:spPr>
        <p:txBody>
          <a:bodyPr wrap="square" rtlCol="0">
            <a:spAutoFit/>
          </a:bodyPr>
          <a:p>
            <a:r>
              <a:rPr lang="en-US" altLang="zh-CN"/>
              <a:t>MMPareto</a:t>
            </a:r>
            <a:r>
              <a:rPr lang="zh-CN" altLang="en-US"/>
              <a:t>的其他</a:t>
            </a:r>
            <a:r>
              <a:rPr lang="zh-CN" altLang="en-US"/>
              <a:t>好处</a:t>
            </a:r>
            <a:endParaRPr lang="zh-CN" altLang="en-US"/>
          </a:p>
        </p:txBody>
      </p:sp>
      <p:pic>
        <p:nvPicPr>
          <p:cNvPr id="3" name="图片 2"/>
          <p:cNvPicPr>
            <a:picLocks noChangeAspect="1"/>
          </p:cNvPicPr>
          <p:nvPr/>
        </p:nvPicPr>
        <p:blipFill>
          <a:blip r:embed="rId1"/>
          <a:stretch>
            <a:fillRect/>
          </a:stretch>
        </p:blipFill>
        <p:spPr>
          <a:xfrm>
            <a:off x="6155055" y="2031365"/>
            <a:ext cx="4651375" cy="3390900"/>
          </a:xfrm>
          <a:prstGeom prst="rect">
            <a:avLst/>
          </a:prstGeom>
        </p:spPr>
      </p:pic>
      <p:sp>
        <p:nvSpPr>
          <p:cNvPr id="5" name="文本框 4"/>
          <p:cNvSpPr txBox="1"/>
          <p:nvPr/>
        </p:nvSpPr>
        <p:spPr>
          <a:xfrm>
            <a:off x="6845300" y="5691505"/>
            <a:ext cx="3525520" cy="645160"/>
          </a:xfrm>
          <a:prstGeom prst="rect">
            <a:avLst/>
          </a:prstGeom>
          <a:noFill/>
        </p:spPr>
        <p:txBody>
          <a:bodyPr wrap="square" rtlCol="0">
            <a:spAutoFit/>
          </a:bodyPr>
          <a:p>
            <a:r>
              <a:rPr lang="zh-CN" altLang="en-US">
                <a:latin typeface="华文楷体" panose="02010600040101010101" charset="-122"/>
                <a:ea typeface="华文楷体" panose="02010600040101010101" charset="-122"/>
                <a:cs typeface="华文楷体" panose="02010600040101010101" charset="-122"/>
              </a:rPr>
              <a:t>表</a:t>
            </a:r>
            <a:r>
              <a:rPr lang="en-US" altLang="zh-CN">
                <a:latin typeface="华文楷体" panose="02010600040101010101" charset="-122"/>
                <a:ea typeface="华文楷体" panose="02010600040101010101" charset="-122"/>
                <a:cs typeface="华文楷体" panose="02010600040101010101" charset="-122"/>
              </a:rPr>
              <a:t>8</a:t>
            </a:r>
            <a:r>
              <a:rPr lang="zh-CN" altLang="en-US">
                <a:latin typeface="华文楷体" panose="02010600040101010101" charset="-122"/>
                <a:ea typeface="华文楷体" panose="02010600040101010101" charset="-122"/>
                <a:cs typeface="华文楷体" panose="02010600040101010101" charset="-122"/>
              </a:rPr>
              <a:t>与表</a:t>
            </a:r>
            <a:r>
              <a:rPr lang="en-US" altLang="zh-CN">
                <a:latin typeface="华文楷体" panose="02010600040101010101" charset="-122"/>
                <a:ea typeface="华文楷体" panose="02010600040101010101" charset="-122"/>
                <a:cs typeface="华文楷体" panose="02010600040101010101" charset="-122"/>
              </a:rPr>
              <a:t>9 MMPareto</a:t>
            </a:r>
            <a:r>
              <a:rPr lang="zh-CN" altLang="en-US">
                <a:latin typeface="华文楷体" panose="02010600040101010101" charset="-122"/>
                <a:ea typeface="华文楷体" panose="02010600040101010101" charset="-122"/>
                <a:cs typeface="华文楷体" panose="02010600040101010101" charset="-122"/>
              </a:rPr>
              <a:t>不会过度增加训练时间，成本可接受</a:t>
            </a:r>
            <a:endParaRPr lang="zh-CN" altLang="en-US">
              <a:latin typeface="华文楷体" panose="02010600040101010101" charset="-122"/>
              <a:ea typeface="华文楷体" panose="02010600040101010101" charset="-122"/>
              <a:cs typeface="华文楷体" panose="02010600040101010101" charset="-122"/>
            </a:endParaRPr>
          </a:p>
        </p:txBody>
      </p:sp>
      <p:pic>
        <p:nvPicPr>
          <p:cNvPr id="7" name="图片 6"/>
          <p:cNvPicPr>
            <a:picLocks noChangeAspect="1"/>
          </p:cNvPicPr>
          <p:nvPr/>
        </p:nvPicPr>
        <p:blipFill>
          <a:blip r:embed="rId2"/>
          <a:stretch>
            <a:fillRect/>
          </a:stretch>
        </p:blipFill>
        <p:spPr>
          <a:xfrm>
            <a:off x="683260" y="2413635"/>
            <a:ext cx="4800600" cy="2733675"/>
          </a:xfrm>
          <a:prstGeom prst="rect">
            <a:avLst/>
          </a:prstGeom>
        </p:spPr>
      </p:pic>
      <p:sp>
        <p:nvSpPr>
          <p:cNvPr id="10" name="文本框 9"/>
          <p:cNvSpPr txBox="1"/>
          <p:nvPr/>
        </p:nvSpPr>
        <p:spPr>
          <a:xfrm>
            <a:off x="1523365" y="5691505"/>
            <a:ext cx="3525520" cy="368300"/>
          </a:xfrm>
          <a:prstGeom prst="rect">
            <a:avLst/>
          </a:prstGeom>
          <a:noFill/>
        </p:spPr>
        <p:txBody>
          <a:bodyPr wrap="square" rtlCol="0">
            <a:spAutoFit/>
          </a:bodyPr>
          <a:p>
            <a:r>
              <a:rPr lang="zh-CN" altLang="en-US">
                <a:latin typeface="华文楷体" panose="02010600040101010101" charset="-122"/>
                <a:ea typeface="华文楷体" panose="02010600040101010101" charset="-122"/>
                <a:cs typeface="华文楷体" panose="02010600040101010101" charset="-122"/>
              </a:rPr>
              <a:t>表</a:t>
            </a:r>
            <a:r>
              <a:rPr lang="en-US" altLang="zh-CN">
                <a:latin typeface="华文楷体" panose="02010600040101010101" charset="-122"/>
                <a:ea typeface="华文楷体" panose="02010600040101010101" charset="-122"/>
                <a:cs typeface="华文楷体" panose="02010600040101010101" charset="-122"/>
              </a:rPr>
              <a:t>7 MMPareto</a:t>
            </a:r>
            <a:r>
              <a:rPr lang="zh-CN" altLang="en-US">
                <a:latin typeface="华文楷体" panose="02010600040101010101" charset="-122"/>
                <a:ea typeface="华文楷体" panose="02010600040101010101" charset="-122"/>
                <a:cs typeface="华文楷体" panose="02010600040101010101" charset="-122"/>
              </a:rPr>
              <a:t>可以扩展到</a:t>
            </a:r>
            <a:r>
              <a:rPr lang="zh-CN" altLang="en-US">
                <a:latin typeface="华文楷体" panose="02010600040101010101" charset="-122"/>
                <a:ea typeface="华文楷体" panose="02010600040101010101" charset="-122"/>
                <a:cs typeface="华文楷体" panose="02010600040101010101" charset="-122"/>
              </a:rPr>
              <a:t>多个</a:t>
            </a:r>
            <a:endParaRPr lang="zh-CN" altLang="en-US">
              <a:latin typeface="华文楷体" panose="02010600040101010101" charset="-122"/>
              <a:ea typeface="华文楷体" panose="02010600040101010101" charset="-122"/>
              <a:cs typeface="华文楷体" panose="02010600040101010101" charset="-122"/>
            </a:endParaRPr>
          </a:p>
        </p:txBody>
      </p:sp>
    </p:spTree>
    <p:custDataLst>
      <p:tags r:id="rId3"/>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r>
              <a:rPr lang="zh-CN" altLang="en-US">
                <a:latin typeface="华文楷体" panose="02010600040101010101" charset="-122"/>
                <a:ea typeface="华文楷体" panose="02010600040101010101" charset="-122"/>
                <a:cs typeface="华文楷体" panose="02010600040101010101" charset="-122"/>
                <a:sym typeface="+mn-ea"/>
              </a:rPr>
              <a:t>研究结论</a:t>
            </a:r>
            <a:endParaRPr lang="en-US" altLang="zh-CN">
              <a:latin typeface="华文楷体" panose="02010600040101010101" charset="-122"/>
              <a:ea typeface="华文楷体" panose="02010600040101010101" charset="-122"/>
              <a:cs typeface="华文楷体" panose="02010600040101010101" charset="-122"/>
              <a:sym typeface="+mn-ea"/>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6" name="文本框 5"/>
          <p:cNvSpPr txBox="1"/>
          <p:nvPr/>
        </p:nvSpPr>
        <p:spPr>
          <a:xfrm>
            <a:off x="9415780" y="4166870"/>
            <a:ext cx="4064000" cy="368300"/>
          </a:xfrm>
          <a:prstGeom prst="rect">
            <a:avLst/>
          </a:prstGeom>
          <a:noFill/>
        </p:spPr>
        <p:txBody>
          <a:bodyPr wrap="square" rtlCol="0">
            <a:spAutoFit/>
          </a:bodyPr>
          <a:p>
            <a:endParaRPr lang="zh-CN" altLang="en-US"/>
          </a:p>
        </p:txBody>
      </p:sp>
      <p:sp>
        <p:nvSpPr>
          <p:cNvPr id="3" name="文本框 2"/>
          <p:cNvSpPr txBox="1"/>
          <p:nvPr/>
        </p:nvSpPr>
        <p:spPr>
          <a:xfrm>
            <a:off x="1370330" y="2327910"/>
            <a:ext cx="9340850" cy="2298065"/>
          </a:xfrm>
          <a:prstGeom prst="rect">
            <a:avLst/>
          </a:prstGeom>
          <a:noFill/>
        </p:spPr>
        <p:txBody>
          <a:bodyPr wrap="square" rtlCol="0">
            <a:noAutofit/>
          </a:bodyPr>
          <a:p>
            <a:r>
              <a:rPr lang="en-US" altLang="zh-CN" sz="4000">
                <a:latin typeface="华文楷体" panose="02010600040101010101" charset="-122"/>
                <a:ea typeface="华文楷体" panose="02010600040101010101" charset="-122"/>
                <a:cs typeface="华文楷体" panose="02010600040101010101" charset="-122"/>
              </a:rPr>
              <a:t>MMPareto</a:t>
            </a:r>
            <a:r>
              <a:rPr lang="zh-CN" altLang="en-US" sz="4000">
                <a:latin typeface="华文楷体" panose="02010600040101010101" charset="-122"/>
                <a:ea typeface="华文楷体" panose="02010600040101010101" charset="-122"/>
                <a:cs typeface="华文楷体" panose="02010600040101010101" charset="-122"/>
              </a:rPr>
              <a:t>算法能够融合单模态和多模态梯度，使得两者都能收益且能够保证噪声不变小，模型的泛化能力不受损，且其适用范围广泛，灵活性高，具有较大价值</a:t>
            </a:r>
            <a:endParaRPr lang="zh-CN" altLang="en-US" sz="4000">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9415780" y="4166870"/>
            <a:ext cx="4064000" cy="368300"/>
          </a:xfrm>
          <a:prstGeom prst="rect">
            <a:avLst/>
          </a:prstGeom>
          <a:noFill/>
        </p:spPr>
        <p:txBody>
          <a:bodyPr wrap="square" rtlCol="0">
            <a:spAutoFit/>
          </a:bodyPr>
          <a:p>
            <a:endParaRPr lang="zh-CN" altLang="en-US"/>
          </a:p>
        </p:txBody>
      </p:sp>
      <p:sp>
        <p:nvSpPr>
          <p:cNvPr id="3" name="文本框 2"/>
          <p:cNvSpPr txBox="1"/>
          <p:nvPr/>
        </p:nvSpPr>
        <p:spPr>
          <a:xfrm>
            <a:off x="4878705" y="1850390"/>
            <a:ext cx="2435225" cy="1604645"/>
          </a:xfrm>
          <a:prstGeom prst="rect">
            <a:avLst/>
          </a:prstGeom>
          <a:noFill/>
        </p:spPr>
        <p:txBody>
          <a:bodyPr wrap="square" rtlCol="0">
            <a:noAutofit/>
          </a:bodyPr>
          <a:p>
            <a:r>
              <a:rPr lang="zh-CN" altLang="en-US" sz="8000"/>
              <a:t>谢谢！</a:t>
            </a:r>
            <a:endParaRPr lang="zh-CN" altLang="en-US" sz="8000"/>
          </a:p>
        </p:txBody>
      </p:sp>
      <p:sp>
        <p:nvSpPr>
          <p:cNvPr id="5" name="文本框 4"/>
          <p:cNvSpPr txBox="1"/>
          <p:nvPr/>
        </p:nvSpPr>
        <p:spPr>
          <a:xfrm>
            <a:off x="4462145" y="3429000"/>
            <a:ext cx="4032885" cy="706755"/>
          </a:xfrm>
          <a:prstGeom prst="rect">
            <a:avLst/>
          </a:prstGeom>
          <a:noFill/>
        </p:spPr>
        <p:txBody>
          <a:bodyPr wrap="square" rtlCol="0">
            <a:spAutoFit/>
          </a:bodyPr>
          <a:p>
            <a:r>
              <a:rPr lang="zh-CN" altLang="en-US" sz="4000"/>
              <a:t>恳请批评指正</a:t>
            </a:r>
            <a:endParaRPr lang="zh-CN" altLang="en-US" sz="400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研究背景</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608330" y="2059305"/>
            <a:ext cx="5487670" cy="4190365"/>
          </a:xfrm>
        </p:spPr>
        <p:txBody>
          <a:bodyPr>
            <a:normAutofit/>
          </a:bodyPr>
          <a:p>
            <a:pPr marL="0" indent="0">
              <a:buNone/>
            </a:pPr>
            <a:r>
              <a:rPr lang="zh-CN" altLang="en-US" sz="3200">
                <a:solidFill>
                  <a:schemeClr val="tx1"/>
                </a:solidFill>
                <a:latin typeface="华文楷体" panose="02010600040101010101" charset="-122"/>
                <a:ea typeface="华文楷体" panose="02010600040101010101" charset="-122"/>
                <a:cs typeface="华文楷体" panose="02010600040101010101" charset="-122"/>
              </a:rPr>
              <a:t>多模态学习被提出的初衷是为了能够使得</a:t>
            </a:r>
            <a:r>
              <a:rPr lang="en-US" altLang="zh-CN" sz="3200">
                <a:solidFill>
                  <a:schemeClr val="tx1"/>
                </a:solidFill>
                <a:latin typeface="华文楷体" panose="02010600040101010101" charset="-122"/>
                <a:ea typeface="华文楷体" panose="02010600040101010101" charset="-122"/>
                <a:cs typeface="华文楷体" panose="02010600040101010101" charset="-122"/>
              </a:rPr>
              <a:t>AI</a:t>
            </a:r>
            <a:r>
              <a:rPr lang="zh-CN" altLang="en-US" sz="3200">
                <a:solidFill>
                  <a:schemeClr val="tx1"/>
                </a:solidFill>
                <a:latin typeface="华文楷体" panose="02010600040101010101" charset="-122"/>
                <a:ea typeface="华文楷体" panose="02010600040101010101" charset="-122"/>
                <a:cs typeface="华文楷体" panose="02010600040101010101" charset="-122"/>
              </a:rPr>
              <a:t>像人一样同时接受并学习多种模态的信息，从而提高</a:t>
            </a:r>
            <a:r>
              <a:rPr lang="en-US" altLang="zh-CN" sz="3200">
                <a:solidFill>
                  <a:schemeClr val="tx1"/>
                </a:solidFill>
                <a:latin typeface="华文楷体" panose="02010600040101010101" charset="-122"/>
                <a:ea typeface="华文楷体" panose="02010600040101010101" charset="-122"/>
                <a:cs typeface="华文楷体" panose="02010600040101010101" charset="-122"/>
              </a:rPr>
              <a:t>AI</a:t>
            </a:r>
            <a:r>
              <a:rPr lang="zh-CN" altLang="en-US" sz="3200">
                <a:solidFill>
                  <a:schemeClr val="tx1"/>
                </a:solidFill>
                <a:latin typeface="华文楷体" panose="02010600040101010101" charset="-122"/>
                <a:ea typeface="华文楷体" panose="02010600040101010101" charset="-122"/>
                <a:cs typeface="华文楷体" panose="02010600040101010101" charset="-122"/>
              </a:rPr>
              <a:t>的能力，但是事实却于此相反</a:t>
            </a:r>
            <a:endParaRPr lang="zh-CN" altLang="en-US" sz="3200">
              <a:solidFill>
                <a:schemeClr val="tx1"/>
              </a:solidFill>
              <a:latin typeface="华文楷体" panose="02010600040101010101" charset="-122"/>
              <a:ea typeface="华文楷体" panose="02010600040101010101" charset="-122"/>
              <a:cs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pic>
        <p:nvPicPr>
          <p:cNvPr id="5" name="图片 4"/>
          <p:cNvPicPr>
            <a:picLocks noChangeAspect="1"/>
          </p:cNvPicPr>
          <p:nvPr/>
        </p:nvPicPr>
        <p:blipFill>
          <a:blip r:embed="rId1"/>
          <a:stretch>
            <a:fillRect/>
          </a:stretch>
        </p:blipFill>
        <p:spPr>
          <a:xfrm>
            <a:off x="6316980" y="2506345"/>
            <a:ext cx="5142230" cy="1466215"/>
          </a:xfrm>
          <a:prstGeom prst="rect">
            <a:avLst/>
          </a:prstGeom>
        </p:spPr>
      </p:pic>
      <p:sp>
        <p:nvSpPr>
          <p:cNvPr id="6" name="文本框 5"/>
          <p:cNvSpPr txBox="1"/>
          <p:nvPr/>
        </p:nvSpPr>
        <p:spPr>
          <a:xfrm>
            <a:off x="6546215" y="4214495"/>
            <a:ext cx="4818380" cy="706755"/>
          </a:xfrm>
          <a:prstGeom prst="rect">
            <a:avLst/>
          </a:prstGeom>
          <a:noFill/>
        </p:spPr>
        <p:txBody>
          <a:bodyPr wrap="square" rtlCol="0">
            <a:spAutoFit/>
          </a:bodyPr>
          <a:p>
            <a:r>
              <a:rPr lang="en-US" altLang="zh-CN" sz="1000">
                <a:latin typeface="微软雅黑" panose="020B0503020204020204" charset="-122"/>
                <a:ea typeface="微软雅黑" panose="020B0503020204020204" charset="-122"/>
              </a:rPr>
              <a:t>Wang, Weiyao, Du Tran, and Matt Feiszli. </a:t>
            </a:r>
            <a:endParaRPr lang="en-US" altLang="zh-CN" sz="1000">
              <a:latin typeface="微软雅黑" panose="020B0503020204020204" charset="-122"/>
              <a:ea typeface="微软雅黑" panose="020B0503020204020204" charset="-122"/>
            </a:endParaRPr>
          </a:p>
          <a:p>
            <a:r>
              <a:rPr lang="en-US" altLang="zh-CN" sz="1000">
                <a:latin typeface="微软雅黑" panose="020B0503020204020204" charset="-122"/>
                <a:ea typeface="微软雅黑" panose="020B0503020204020204" charset="-122"/>
              </a:rPr>
              <a:t>"What makes training multi-modal classification networks hard?." Proceedings of the IEEE/CVF conference on computer vision and pattern recognition. 2020.</a:t>
            </a:r>
            <a:endParaRPr lang="en-US" altLang="zh-CN" sz="1000">
              <a:latin typeface="微软雅黑" panose="020B0503020204020204" charset="-122"/>
              <a:ea typeface="微软雅黑" panose="020B0503020204020204" charset="-122"/>
            </a:endParaRPr>
          </a:p>
        </p:txBody>
      </p:sp>
    </p:spTree>
    <p:custDataLst>
      <p:tags r:id="rId2"/>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研究背景</a:t>
            </a:r>
            <a:endParaRPr lang="zh-CN" altLang="en-US">
              <a:latin typeface="华文楷体" panose="02010600040101010101" charset="-122"/>
              <a:ea typeface="华文楷体" panose="02010600040101010101" charset="-122"/>
            </a:endParaRPr>
          </a:p>
        </p:txBody>
      </p:sp>
      <p:sp>
        <p:nvSpPr>
          <p:cNvPr id="3" name="内容占位符 2"/>
          <p:cNvSpPr>
            <a:spLocks noGrp="1"/>
          </p:cNvSpPr>
          <p:nvPr>
            <p:ph idx="1"/>
          </p:nvPr>
        </p:nvSpPr>
        <p:spPr>
          <a:xfrm>
            <a:off x="681355" y="1490345"/>
            <a:ext cx="10902315" cy="2103755"/>
          </a:xfrm>
        </p:spPr>
        <p:txBody>
          <a:bodyPr>
            <a:normAutofit lnSpcReduction="10000"/>
          </a:bodyPr>
          <a:p>
            <a:pPr marL="0" indent="457200">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多模态学习中常常存在不平衡问题，各个模态之间的利用率无法平衡，使得并非所有模态的</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潜力</a:t>
            </a:r>
            <a:r>
              <a:rPr lang="en-US" altLang="zh-CN" sz="2400">
                <a:solidFill>
                  <a:schemeClr val="tx1"/>
                </a:solidFill>
                <a:latin typeface="华文楷体" panose="02010600040101010101" charset="-122"/>
                <a:ea typeface="华文楷体" panose="02010600040101010101" charset="-122"/>
                <a:cs typeface="华文楷体" panose="02010600040101010101" charset="-122"/>
              </a:rPr>
              <a:t>”</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都能被完整释放，特别是有些模态处于劣势，常常被优势模态压制，使得其中的内容无法被学习。于是学术界提出了类多任务的多模态框架，使用针对单一模态的训练来缓解某一模态被压制的情况</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0">
              <a:buNone/>
            </a:pP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7" name="文本框 6"/>
          <p:cNvSpPr txBox="1"/>
          <p:nvPr/>
        </p:nvSpPr>
        <p:spPr>
          <a:xfrm>
            <a:off x="677545" y="3719830"/>
            <a:ext cx="5441950" cy="1814830"/>
          </a:xfrm>
          <a:prstGeom prst="rect">
            <a:avLst/>
          </a:prstGeom>
          <a:noFill/>
        </p:spPr>
        <p:txBody>
          <a:bodyPr wrap="square" rtlCol="0">
            <a:spAutoFit/>
          </a:bodyPr>
          <a:p>
            <a:r>
              <a:rPr lang="zh-CN" altLang="en-US" sz="2800">
                <a:latin typeface="华文楷体" panose="02010600040101010101" charset="-122"/>
                <a:ea typeface="华文楷体" panose="02010600040101010101" charset="-122"/>
              </a:rPr>
              <a:t>但是此时便会出现另一个问题，单模态的优化方向可能和多模态的优化方向不同</a:t>
            </a:r>
            <a:r>
              <a:rPr lang="zh-CN" altLang="en-US" sz="2800">
                <a:latin typeface="华文楷体" panose="02010600040101010101" charset="-122"/>
                <a:ea typeface="华文楷体" panose="02010600040101010101" charset="-122"/>
              </a:rPr>
              <a:t>从而对多模态的能力产生损害</a:t>
            </a:r>
            <a:endParaRPr lang="zh-CN" altLang="en-US" sz="2800">
              <a:latin typeface="华文楷体" panose="02010600040101010101" charset="-122"/>
              <a:ea typeface="华文楷体" panose="02010600040101010101" charset="-122"/>
            </a:endParaRPr>
          </a:p>
        </p:txBody>
      </p:sp>
      <p:pic>
        <p:nvPicPr>
          <p:cNvPr id="8" name="图片 7"/>
          <p:cNvPicPr>
            <a:picLocks noChangeAspect="1"/>
          </p:cNvPicPr>
          <p:nvPr/>
        </p:nvPicPr>
        <p:blipFill>
          <a:blip r:embed="rId1"/>
          <a:stretch>
            <a:fillRect/>
          </a:stretch>
        </p:blipFill>
        <p:spPr>
          <a:xfrm>
            <a:off x="7287260" y="3388360"/>
            <a:ext cx="3277870" cy="2712085"/>
          </a:xfrm>
          <a:prstGeom prst="rect">
            <a:avLst/>
          </a:prstGeom>
        </p:spPr>
      </p:pic>
      <p:sp>
        <p:nvSpPr>
          <p:cNvPr id="9" name="文本框 8"/>
          <p:cNvSpPr txBox="1"/>
          <p:nvPr/>
        </p:nvSpPr>
        <p:spPr>
          <a:xfrm>
            <a:off x="8693150" y="6100445"/>
            <a:ext cx="3314065" cy="352425"/>
          </a:xfrm>
          <a:prstGeom prst="rect">
            <a:avLst/>
          </a:prstGeom>
          <a:noFill/>
        </p:spPr>
        <p:txBody>
          <a:bodyPr wrap="square" rtlCol="0">
            <a:noAutofit/>
          </a:bodyPr>
          <a:p>
            <a:r>
              <a:rPr lang="zh-CN" altLang="en-US"/>
              <a:t>图</a:t>
            </a:r>
            <a:r>
              <a:rPr lang="en-US" altLang="zh-CN"/>
              <a:t>1  </a:t>
            </a:r>
            <a:r>
              <a:rPr lang="zh-CN" altLang="en-US"/>
              <a:t>（</a:t>
            </a:r>
            <a:r>
              <a:rPr lang="en-US" altLang="zh-CN"/>
              <a:t>a)</a:t>
            </a:r>
            <a:endParaRPr lang="en-US" altLang="zh-CN"/>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研究背景</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5" name="内容占位符 4"/>
          <p:cNvSpPr/>
          <p:nvPr>
            <p:ph idx="1"/>
          </p:nvPr>
        </p:nvSpPr>
        <p:spPr/>
        <p:txBody>
          <a:bodyPr/>
          <a:p>
            <a:pPr marL="0" indent="0">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解决融合多模态优化与单模态优化问题的关键就在于：</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a:p>
            <a:pPr marL="0" indent="457200">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如何保证能够在不损害多模态训练的前提下使用单模态进行辅助，使最终优化朝着一个对所有目标都有利的方向进行，最后收敛到一个权衡状态</a:t>
            </a:r>
            <a:r>
              <a:rPr lang="zh-CN" altLang="en-US">
                <a:solidFill>
                  <a:schemeClr val="tx1"/>
                </a:solidFill>
                <a:latin typeface="华文楷体" panose="02010600040101010101" charset="-122"/>
                <a:ea typeface="华文楷体" panose="02010600040101010101" charset="-122"/>
                <a:cs typeface="华文楷体" panose="02010600040101010101" charset="-122"/>
              </a:rPr>
              <a:t>。</a:t>
            </a:r>
            <a:endParaRPr lang="zh-CN" altLang="en-US">
              <a:solidFill>
                <a:schemeClr val="tx1"/>
              </a:solidFill>
              <a:latin typeface="华文楷体" panose="02010600040101010101" charset="-122"/>
              <a:ea typeface="华文楷体" panose="02010600040101010101" charset="-122"/>
              <a:cs typeface="华文楷体" panose="02010600040101010101" charset="-122"/>
            </a:endParaRPr>
          </a:p>
          <a:p>
            <a:pPr marL="0" indent="457200">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这种利用学习多个单模态来优化多模态进行联合训练的方法类似于多任务学习，被称为类多任务的多模态框架，于是借鉴了多任务学习的方法：</a:t>
            </a:r>
            <a:endParaRPr lang="zh-CN" altLang="en-US" sz="800">
              <a:solidFill>
                <a:schemeClr val="tx1"/>
              </a:solidFill>
              <a:latin typeface="华文楷体" panose="02010600040101010101" charset="-122"/>
              <a:ea typeface="华文楷体" panose="02010600040101010101" charset="-122"/>
              <a:cs typeface="华文楷体" panose="02010600040101010101" charset="-122"/>
            </a:endParaRPr>
          </a:p>
          <a:p>
            <a:pPr marL="0" indent="0" algn="ctr">
              <a:buNone/>
            </a:pPr>
            <a:r>
              <a:rPr lang="en-US" altLang="zh-CN" sz="3600">
                <a:solidFill>
                  <a:schemeClr val="tx1"/>
                </a:solidFill>
                <a:latin typeface="微软雅黑" panose="020B0503020204020204" charset="-122"/>
                <a:ea typeface="微软雅黑" panose="020B0503020204020204" charset="-122"/>
                <a:cs typeface="Consolas" panose="020B0609020204030204" charset="0"/>
              </a:rPr>
              <a:t>Pareto</a:t>
            </a:r>
            <a:r>
              <a:rPr lang="zh-CN" altLang="en-US" sz="3600">
                <a:solidFill>
                  <a:schemeClr val="tx1"/>
                </a:solidFill>
                <a:latin typeface="华文楷体" panose="02010600040101010101" charset="-122"/>
                <a:ea typeface="华文楷体" panose="02010600040101010101" charset="-122"/>
                <a:cs typeface="华文楷体" panose="02010600040101010101" charset="-122"/>
              </a:rPr>
              <a:t>方法</a:t>
            </a:r>
            <a:endParaRPr lang="zh-CN" altLang="en-US" sz="3600">
              <a:solidFill>
                <a:schemeClr val="tx1"/>
              </a:solidFill>
              <a:latin typeface="华文楷体" panose="02010600040101010101" charset="-122"/>
              <a:ea typeface="华文楷体" panose="02010600040101010101" charset="-122"/>
              <a:cs typeface="华文楷体" panose="02010600040101010101" charset="-122"/>
            </a:endParaRPr>
          </a:p>
          <a:p>
            <a:pPr marL="0" indent="0" algn="l">
              <a:buNone/>
            </a:pPr>
            <a:r>
              <a:rPr lang="zh-CN" altLang="en-US" sz="2400">
                <a:solidFill>
                  <a:schemeClr val="tx1"/>
                </a:solidFill>
                <a:latin typeface="华文楷体" panose="02010600040101010101" charset="-122"/>
                <a:ea typeface="华文楷体" panose="02010600040101010101" charset="-122"/>
                <a:cs typeface="华文楷体" panose="02010600040101010101" charset="-122"/>
              </a:rPr>
              <a:t>帮助多模态</a:t>
            </a:r>
            <a:r>
              <a:rPr lang="zh-CN" altLang="en-US" sz="2400">
                <a:solidFill>
                  <a:schemeClr val="tx1"/>
                </a:solidFill>
                <a:latin typeface="华文楷体" panose="02010600040101010101" charset="-122"/>
                <a:ea typeface="华文楷体" panose="02010600040101010101" charset="-122"/>
                <a:cs typeface="华文楷体" panose="02010600040101010101" charset="-122"/>
              </a:rPr>
              <a:t>学习训练。</a:t>
            </a:r>
            <a:endParaRPr lang="zh-CN" altLang="en-US" sz="2400">
              <a:solidFill>
                <a:schemeClr val="tx1"/>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问题发现</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5" name="内容占位符 4"/>
          <p:cNvSpPr/>
          <p:nvPr>
            <p:ph idx="1"/>
          </p:nvPr>
        </p:nvSpPr>
        <p:spPr>
          <a:xfrm>
            <a:off x="608330" y="2399030"/>
            <a:ext cx="5487670" cy="2984500"/>
          </a:xfrm>
        </p:spPr>
        <p:txBody>
          <a:bodyPr>
            <a:normAutofit fontScale="80000"/>
          </a:bodyPr>
          <a:p>
            <a:pPr marL="0" indent="0">
              <a:buNone/>
            </a:pPr>
            <a:r>
              <a:rPr lang="zh-CN" altLang="en-US" sz="3600">
                <a:solidFill>
                  <a:schemeClr val="tx1"/>
                </a:solidFill>
                <a:latin typeface="华文楷体" panose="02010600040101010101" charset="-122"/>
                <a:ea typeface="华文楷体" panose="02010600040101010101" charset="-122"/>
                <a:cs typeface="华文楷体" panose="02010600040101010101" charset="-122"/>
              </a:rPr>
              <a:t>但是将</a:t>
            </a:r>
            <a:r>
              <a:rPr lang="en-US" altLang="zh-CN" sz="3600">
                <a:solidFill>
                  <a:schemeClr val="tx1"/>
                </a:solidFill>
                <a:latin typeface="华文楷体" panose="02010600040101010101" charset="-122"/>
                <a:ea typeface="华文楷体" panose="02010600040101010101" charset="-122"/>
                <a:cs typeface="华文楷体" panose="02010600040101010101" charset="-122"/>
              </a:rPr>
              <a:t>Pareto</a:t>
            </a:r>
            <a:r>
              <a:rPr lang="zh-CN" altLang="en-US" sz="3600">
                <a:solidFill>
                  <a:schemeClr val="tx1"/>
                </a:solidFill>
                <a:latin typeface="华文楷体" panose="02010600040101010101" charset="-122"/>
                <a:ea typeface="华文楷体" panose="02010600040101010101" charset="-122"/>
                <a:cs typeface="华文楷体" panose="02010600040101010101" charset="-122"/>
              </a:rPr>
              <a:t>算法应用到多模态训练上但却并没有取得良好效果，反而产生了负面影响，与预期不符，本文所研究的</a:t>
            </a:r>
            <a:r>
              <a:rPr lang="zh-CN" altLang="en-US" sz="3600">
                <a:solidFill>
                  <a:schemeClr val="tx1"/>
                </a:solidFill>
                <a:latin typeface="华文楷体" panose="02010600040101010101" charset="-122"/>
                <a:ea typeface="华文楷体" panose="02010600040101010101" charset="-122"/>
                <a:cs typeface="华文楷体" panose="02010600040101010101" charset="-122"/>
              </a:rPr>
              <a:t>核心问题出现了</a:t>
            </a:r>
            <a:endParaRPr lang="zh-CN" altLang="en-US" sz="3600">
              <a:solidFill>
                <a:schemeClr val="tx1"/>
              </a:solidFill>
              <a:latin typeface="华文楷体" panose="02010600040101010101" charset="-122"/>
              <a:ea typeface="华文楷体" panose="02010600040101010101" charset="-122"/>
              <a:cs typeface="华文楷体" panose="02010600040101010101" charset="-122"/>
            </a:endParaRPr>
          </a:p>
        </p:txBody>
      </p:sp>
      <p:pic>
        <p:nvPicPr>
          <p:cNvPr id="3" name="图片 2"/>
          <p:cNvPicPr>
            <a:picLocks noChangeAspect="1"/>
          </p:cNvPicPr>
          <p:nvPr/>
        </p:nvPicPr>
        <p:blipFill>
          <a:blip r:embed="rId1"/>
          <a:stretch>
            <a:fillRect/>
          </a:stretch>
        </p:blipFill>
        <p:spPr>
          <a:xfrm>
            <a:off x="5963920" y="1313815"/>
            <a:ext cx="3265170" cy="2835275"/>
          </a:xfrm>
          <a:prstGeom prst="rect">
            <a:avLst/>
          </a:prstGeom>
        </p:spPr>
      </p:pic>
      <p:pic>
        <p:nvPicPr>
          <p:cNvPr id="6" name="图片 5"/>
          <p:cNvPicPr>
            <a:picLocks noChangeAspect="1"/>
          </p:cNvPicPr>
          <p:nvPr/>
        </p:nvPicPr>
        <p:blipFill>
          <a:blip r:embed="rId2"/>
          <a:stretch>
            <a:fillRect/>
          </a:stretch>
        </p:blipFill>
        <p:spPr>
          <a:xfrm>
            <a:off x="8449945" y="4018915"/>
            <a:ext cx="3103880" cy="2736215"/>
          </a:xfrm>
          <a:prstGeom prst="rect">
            <a:avLst/>
          </a:prstGeom>
        </p:spPr>
      </p:pic>
      <p:sp>
        <p:nvSpPr>
          <p:cNvPr id="7" name="文本框 6"/>
          <p:cNvSpPr txBox="1"/>
          <p:nvPr/>
        </p:nvSpPr>
        <p:spPr>
          <a:xfrm>
            <a:off x="9181465" y="2030730"/>
            <a:ext cx="2780665" cy="645160"/>
          </a:xfrm>
          <a:prstGeom prst="rect">
            <a:avLst/>
          </a:prstGeom>
          <a:noFill/>
        </p:spPr>
        <p:txBody>
          <a:bodyPr wrap="square" rtlCol="0">
            <a:spAutoFit/>
          </a:bodyPr>
          <a:p>
            <a:r>
              <a:rPr lang="zh-CN" altLang="en-US"/>
              <a:t>图</a:t>
            </a:r>
            <a:r>
              <a:rPr lang="en-US" altLang="zh-CN"/>
              <a:t>1b</a:t>
            </a:r>
            <a:endParaRPr lang="zh-CN" altLang="en-US"/>
          </a:p>
          <a:p>
            <a:r>
              <a:rPr lang="zh-CN" altLang="en-US"/>
              <a:t>多任务使用</a:t>
            </a:r>
            <a:r>
              <a:rPr lang="en-US" altLang="zh-CN"/>
              <a:t>Pareto</a:t>
            </a:r>
            <a:r>
              <a:rPr lang="zh-CN" altLang="en-US"/>
              <a:t>方法</a:t>
            </a:r>
            <a:endParaRPr lang="zh-CN" altLang="en-US"/>
          </a:p>
        </p:txBody>
      </p:sp>
      <p:sp>
        <p:nvSpPr>
          <p:cNvPr id="11" name="文本框 10"/>
          <p:cNvSpPr txBox="1"/>
          <p:nvPr/>
        </p:nvSpPr>
        <p:spPr>
          <a:xfrm>
            <a:off x="5963920" y="5064125"/>
            <a:ext cx="2780665" cy="645160"/>
          </a:xfrm>
          <a:prstGeom prst="rect">
            <a:avLst/>
          </a:prstGeom>
          <a:noFill/>
        </p:spPr>
        <p:txBody>
          <a:bodyPr wrap="square" rtlCol="0">
            <a:spAutoFit/>
          </a:bodyPr>
          <a:p>
            <a:r>
              <a:rPr lang="zh-CN" altLang="en-US"/>
              <a:t>图</a:t>
            </a:r>
            <a:r>
              <a:rPr lang="en-US" altLang="zh-CN"/>
              <a:t>1</a:t>
            </a:r>
            <a:r>
              <a:rPr lang="en-US" altLang="zh-CN"/>
              <a:t>c</a:t>
            </a:r>
            <a:endParaRPr lang="en-US" altLang="zh-CN"/>
          </a:p>
          <a:p>
            <a:r>
              <a:rPr lang="zh-CN" altLang="en-US"/>
              <a:t>多模态使用</a:t>
            </a:r>
            <a:r>
              <a:rPr lang="en-US" altLang="zh-CN"/>
              <a:t>Pareto</a:t>
            </a:r>
            <a:r>
              <a:rPr lang="zh-CN" altLang="en-US"/>
              <a:t>方法</a:t>
            </a:r>
            <a:endParaRPr lang="zh-CN" altLang="en-US"/>
          </a:p>
        </p:txBody>
      </p:sp>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问题发现</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9" name="文本框 8"/>
          <p:cNvSpPr txBox="1"/>
          <p:nvPr/>
        </p:nvSpPr>
        <p:spPr>
          <a:xfrm>
            <a:off x="810260" y="2384425"/>
            <a:ext cx="10571480" cy="3693795"/>
          </a:xfrm>
          <a:prstGeom prst="rect">
            <a:avLst/>
          </a:prstGeom>
          <a:noFill/>
        </p:spPr>
        <p:txBody>
          <a:bodyPr wrap="square" rtlCol="0">
            <a:noAutofit/>
          </a:bodyPr>
          <a:p>
            <a:pPr marL="342900" indent="-342900">
              <a:buSzPct val="75000"/>
              <a:buFont typeface="Wingdings" panose="05000000000000000000" charset="0"/>
              <a:buChar char="l"/>
            </a:pPr>
            <a:r>
              <a:rPr lang="zh-CN" altLang="en-US" sz="3200">
                <a:latin typeface="华文楷体" panose="02010600040101010101" charset="-122"/>
                <a:ea typeface="华文楷体" panose="02010600040101010101" charset="-122"/>
                <a:cs typeface="华文楷体" panose="02010600040101010101" charset="-122"/>
              </a:rPr>
              <a:t>什么原因导致了</a:t>
            </a:r>
            <a:r>
              <a:rPr lang="en-US" altLang="zh-CN" sz="3200">
                <a:latin typeface="华文楷体" panose="02010600040101010101" charset="-122"/>
                <a:ea typeface="华文楷体" panose="02010600040101010101" charset="-122"/>
                <a:cs typeface="华文楷体" panose="02010600040101010101" charset="-122"/>
              </a:rPr>
              <a:t>Pareto</a:t>
            </a:r>
            <a:r>
              <a:rPr lang="zh-CN" altLang="en-US" sz="3200">
                <a:latin typeface="华文楷体" panose="02010600040101010101" charset="-122"/>
                <a:ea typeface="华文楷体" panose="02010600040101010101" charset="-122"/>
                <a:cs typeface="华文楷体" panose="02010600040101010101" charset="-122"/>
              </a:rPr>
              <a:t>方法应用到多模态学习之中就无法达到预期效果</a:t>
            </a:r>
            <a:endParaRPr lang="zh-CN" altLang="en-US" sz="3200">
              <a:latin typeface="华文楷体" panose="02010600040101010101" charset="-122"/>
              <a:ea typeface="华文楷体" panose="02010600040101010101" charset="-122"/>
              <a:cs typeface="华文楷体" panose="02010600040101010101" charset="-122"/>
            </a:endParaRPr>
          </a:p>
          <a:p>
            <a:endParaRPr lang="zh-CN" altLang="en-US" sz="2400">
              <a:latin typeface="华文楷体" panose="02010600040101010101" charset="-122"/>
              <a:ea typeface="华文楷体" panose="02010600040101010101" charset="-122"/>
              <a:cs typeface="华文楷体" panose="02010600040101010101" charset="-122"/>
            </a:endParaRPr>
          </a:p>
          <a:p>
            <a:endParaRPr lang="zh-CN" altLang="en-US" sz="3200">
              <a:latin typeface="华文楷体" panose="02010600040101010101" charset="-122"/>
              <a:ea typeface="华文楷体" panose="02010600040101010101" charset="-122"/>
              <a:cs typeface="华文楷体" panose="02010600040101010101" charset="-122"/>
            </a:endParaRPr>
          </a:p>
          <a:p>
            <a:pPr marL="342900" lvl="0" indent="-342900">
              <a:buFont typeface="Wingdings" panose="05000000000000000000" charset="0"/>
              <a:buChar char="l"/>
            </a:pPr>
            <a:r>
              <a:rPr lang="zh-CN" altLang="en-US" sz="3200">
                <a:solidFill>
                  <a:schemeClr val="tx1"/>
                </a:solidFill>
                <a:latin typeface="华文楷体" panose="02010600040101010101" charset="-122"/>
                <a:ea typeface="华文楷体" panose="02010600040101010101" charset="-122"/>
                <a:cs typeface="华文楷体" panose="02010600040101010101" charset="-122"/>
              </a:rPr>
              <a:t>如何解决这个问题</a:t>
            </a:r>
            <a:br>
              <a:rPr lang="zh-CN" altLang="en-US">
                <a:solidFill>
                  <a:srgbClr val="C00000"/>
                </a:solidFill>
                <a:latin typeface="华文楷体" panose="02010600040101010101" charset="-122"/>
                <a:ea typeface="华文楷体" panose="02010600040101010101" charset="-122"/>
                <a:cs typeface="华文楷体" panose="02010600040101010101" charset="-122"/>
              </a:rPr>
            </a:br>
            <a:endParaRPr lang="zh-CN" altLang="en-US">
              <a:solidFill>
                <a:srgbClr val="C00000"/>
              </a:solidFill>
              <a:latin typeface="华文楷体" panose="02010600040101010101" charset="-122"/>
              <a:ea typeface="华文楷体" panose="02010600040101010101" charset="-122"/>
              <a:cs typeface="华文楷体" panose="02010600040101010101" charset="-122"/>
            </a:endParaRP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数学</a:t>
            </a:r>
            <a:r>
              <a:rPr lang="zh-CN" altLang="en-US">
                <a:latin typeface="华文楷体" panose="02010600040101010101" charset="-122"/>
                <a:ea typeface="华文楷体" panose="02010600040101010101" charset="-122"/>
              </a:rPr>
              <a:t>建模</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 name="文本框 2"/>
          <p:cNvSpPr txBox="1"/>
          <p:nvPr/>
        </p:nvSpPr>
        <p:spPr>
          <a:xfrm>
            <a:off x="626745" y="1571625"/>
            <a:ext cx="10930890" cy="4359275"/>
          </a:xfrm>
          <a:prstGeom prst="rect">
            <a:avLst/>
          </a:prstGeom>
          <a:noFill/>
        </p:spPr>
        <p:txBody>
          <a:bodyPr wrap="square" rtlCol="0">
            <a:noAutofit/>
          </a:bodyPr>
          <a:p>
            <a:pPr marL="342900" indent="-342900" fontAlgn="auto">
              <a:lnSpc>
                <a:spcPct val="150000"/>
              </a:lnSpc>
              <a:buSzPct val="75000"/>
              <a:buFont typeface="Wingdings" panose="05000000000000000000" charset="0"/>
              <a:buChar char="l"/>
            </a:pPr>
            <a:r>
              <a:rPr lang="zh-CN" altLang="en-US" sz="2400" b="1">
                <a:latin typeface="华文楷体" panose="02010600040101010101" charset="-122"/>
                <a:ea typeface="华文楷体" panose="02010600040101010101" charset="-122"/>
                <a:cs typeface="华文楷体" panose="02010600040101010101" charset="-122"/>
                <a:sym typeface="+mn-ea"/>
              </a:rPr>
              <a:t>什么原因导致了</a:t>
            </a:r>
            <a:r>
              <a:rPr lang="en-US" altLang="zh-CN" sz="2400" b="1">
                <a:latin typeface="华文楷体" panose="02010600040101010101" charset="-122"/>
                <a:ea typeface="华文楷体" panose="02010600040101010101" charset="-122"/>
                <a:cs typeface="华文楷体" panose="02010600040101010101" charset="-122"/>
                <a:sym typeface="+mn-ea"/>
              </a:rPr>
              <a:t>Pareto</a:t>
            </a:r>
            <a:r>
              <a:rPr lang="zh-CN" altLang="en-US" sz="2400" b="1">
                <a:latin typeface="华文楷体" panose="02010600040101010101" charset="-122"/>
                <a:ea typeface="华文楷体" panose="02010600040101010101" charset="-122"/>
                <a:cs typeface="华文楷体" panose="02010600040101010101" charset="-122"/>
                <a:sym typeface="+mn-ea"/>
              </a:rPr>
              <a:t>方法应用到多模态学习之中就无法达到预期效果</a:t>
            </a:r>
            <a:endParaRPr lang="zh-CN" altLang="en-US" sz="2400" b="1">
              <a:latin typeface="华文楷体" panose="02010600040101010101" charset="-122"/>
              <a:ea typeface="华文楷体" panose="02010600040101010101" charset="-122"/>
              <a:cs typeface="华文楷体" panose="02010600040101010101" charset="-122"/>
            </a:endParaRPr>
          </a:p>
          <a:p>
            <a:pPr indent="457200" fontAlgn="auto">
              <a:lnSpc>
                <a:spcPct val="150000"/>
              </a:lnSpc>
              <a:buSzPct val="75000"/>
              <a:buFont typeface="Wingdings" panose="05000000000000000000" charset="0"/>
              <a:buNone/>
            </a:pPr>
            <a:r>
              <a:rPr lang="zh-CN" altLang="en-US" sz="2400">
                <a:latin typeface="华文楷体" panose="02010600040101010101" charset="-122"/>
                <a:ea typeface="华文楷体" panose="02010600040101010101" charset="-122"/>
                <a:cs typeface="华文楷体" panose="02010600040101010101" charset="-122"/>
              </a:rPr>
              <a:t>结论：</a:t>
            </a:r>
            <a:endParaRPr lang="zh-CN" altLang="en-US" sz="2400">
              <a:latin typeface="华文楷体" panose="02010600040101010101" charset="-122"/>
              <a:ea typeface="华文楷体" panose="02010600040101010101" charset="-122"/>
              <a:cs typeface="华文楷体" panose="02010600040101010101" charset="-122"/>
            </a:endParaRPr>
          </a:p>
          <a:p>
            <a:pPr indent="457200" fontAlgn="auto">
              <a:lnSpc>
                <a:spcPct val="150000"/>
              </a:lnSpc>
              <a:buSzPct val="75000"/>
              <a:buFont typeface="Wingdings" panose="05000000000000000000" charset="0"/>
              <a:buNone/>
            </a:pPr>
            <a:r>
              <a:rPr lang="zh-CN" altLang="en-US" sz="2400">
                <a:latin typeface="华文楷体" panose="02010600040101010101" charset="-122"/>
                <a:ea typeface="华文楷体" panose="02010600040101010101" charset="-122"/>
                <a:cs typeface="华文楷体" panose="02010600040101010101" charset="-122"/>
              </a:rPr>
              <a:t>传统的</a:t>
            </a:r>
            <a:r>
              <a:rPr lang="en-US" altLang="zh-CN" sz="2400">
                <a:latin typeface="华文楷体" panose="02010600040101010101" charset="-122"/>
                <a:ea typeface="华文楷体" panose="02010600040101010101" charset="-122"/>
                <a:cs typeface="华文楷体" panose="02010600040101010101" charset="-122"/>
              </a:rPr>
              <a:t>Pareto</a:t>
            </a:r>
            <a:r>
              <a:rPr lang="zh-CN" altLang="en-US" sz="2400">
                <a:latin typeface="华文楷体" panose="02010600040101010101" charset="-122"/>
                <a:ea typeface="华文楷体" panose="02010600040101010101" charset="-122"/>
                <a:cs typeface="华文楷体" panose="02010600040101010101" charset="-122"/>
              </a:rPr>
              <a:t>会影响</a:t>
            </a:r>
            <a:r>
              <a:rPr lang="en-US" altLang="zh-CN" sz="2400">
                <a:latin typeface="华文楷体" panose="02010600040101010101" charset="-122"/>
                <a:ea typeface="华文楷体" panose="02010600040101010101" charset="-122"/>
                <a:cs typeface="华文楷体" panose="02010600040101010101" charset="-122"/>
              </a:rPr>
              <a:t>SGD</a:t>
            </a:r>
            <a:r>
              <a:rPr lang="zh-CN" altLang="en-US" sz="2400">
                <a:latin typeface="华文楷体" panose="02010600040101010101" charset="-122"/>
                <a:ea typeface="华文楷体" panose="02010600040101010101" charset="-122"/>
                <a:cs typeface="华文楷体" panose="02010600040101010101" charset="-122"/>
              </a:rPr>
              <a:t>的噪声强度，将模型带到一个更尖锐的极小值，从而削弱了模型的泛化能力</a:t>
            </a:r>
            <a:endParaRPr lang="zh-CN" altLang="en-US" sz="2400">
              <a:latin typeface="华文楷体" panose="02010600040101010101" charset="-122"/>
              <a:ea typeface="华文楷体" panose="02010600040101010101" charset="-122"/>
              <a:cs typeface="华文楷体" panose="02010600040101010101" charset="-122"/>
            </a:endParaRPr>
          </a:p>
        </p:txBody>
      </p:sp>
      <p:pic>
        <p:nvPicPr>
          <p:cNvPr id="5" name="图片 4"/>
          <p:cNvPicPr>
            <a:picLocks noChangeAspect="1"/>
          </p:cNvPicPr>
          <p:nvPr/>
        </p:nvPicPr>
        <p:blipFill>
          <a:blip r:embed="rId1"/>
          <a:stretch>
            <a:fillRect/>
          </a:stretch>
        </p:blipFill>
        <p:spPr>
          <a:xfrm>
            <a:off x="4169410" y="3481070"/>
            <a:ext cx="3581400" cy="2905760"/>
          </a:xfrm>
          <a:prstGeom prst="rect">
            <a:avLst/>
          </a:prstGeom>
        </p:spPr>
      </p:pic>
      <p:sp>
        <p:nvSpPr>
          <p:cNvPr id="6" name="文本框 5"/>
          <p:cNvSpPr txBox="1"/>
          <p:nvPr/>
        </p:nvSpPr>
        <p:spPr>
          <a:xfrm>
            <a:off x="5478780" y="6342380"/>
            <a:ext cx="1084580" cy="368300"/>
          </a:xfrm>
          <a:prstGeom prst="rect">
            <a:avLst/>
          </a:prstGeom>
          <a:noFill/>
        </p:spPr>
        <p:txBody>
          <a:bodyPr wrap="square" rtlCol="0">
            <a:spAutoFit/>
          </a:bodyPr>
          <a:p>
            <a:r>
              <a:rPr lang="zh-CN" altLang="en-US"/>
              <a:t>图</a:t>
            </a:r>
            <a:r>
              <a:rPr lang="en-US" altLang="zh-CN"/>
              <a:t>5</a:t>
            </a:r>
            <a:r>
              <a:rPr lang="zh-CN" altLang="en-US"/>
              <a:t>（</a:t>
            </a:r>
            <a:r>
              <a:rPr lang="en-US" altLang="zh-CN"/>
              <a:t>a)</a:t>
            </a:r>
            <a:endParaRPr lang="en-US" altLang="zh-CN"/>
          </a:p>
        </p:txBody>
      </p:sp>
      <p:cxnSp>
        <p:nvCxnSpPr>
          <p:cNvPr id="7" name="直接箭头连接符 6"/>
          <p:cNvCxnSpPr/>
          <p:nvPr/>
        </p:nvCxnSpPr>
        <p:spPr>
          <a:xfrm flipH="1">
            <a:off x="6061710" y="4735830"/>
            <a:ext cx="2805430" cy="1084580"/>
          </a:xfrm>
          <a:prstGeom prst="straightConnector1">
            <a:avLst/>
          </a:prstGeom>
          <a:ln w="31750" cap="rnd">
            <a:solidFill>
              <a:prstClr val="black"/>
            </a:solidFill>
            <a:round/>
            <a:tailEnd type="arrow" w="med" len="med"/>
          </a:ln>
        </p:spPr>
        <p:style>
          <a:lnRef idx="0">
            <a:srgbClr val="FFFFFF"/>
          </a:lnRef>
          <a:fillRef idx="0">
            <a:srgbClr val="FFFFFF"/>
          </a:fillRef>
          <a:effectRef idx="0">
            <a:srgbClr val="FFFFFF"/>
          </a:effectRef>
          <a:fontRef idx="minor">
            <a:schemeClr val="tx1"/>
          </a:fontRef>
        </p:style>
      </p:cxnSp>
      <p:sp>
        <p:nvSpPr>
          <p:cNvPr id="8" name="文本框 7"/>
          <p:cNvSpPr txBox="1"/>
          <p:nvPr/>
        </p:nvSpPr>
        <p:spPr>
          <a:xfrm>
            <a:off x="9022715" y="4478655"/>
            <a:ext cx="2609215" cy="645160"/>
          </a:xfrm>
          <a:prstGeom prst="rect">
            <a:avLst/>
          </a:prstGeom>
          <a:noFill/>
        </p:spPr>
        <p:txBody>
          <a:bodyPr wrap="square" rtlCol="0">
            <a:spAutoFit/>
          </a:bodyPr>
          <a:p>
            <a:r>
              <a:rPr lang="zh-CN" altLang="en-US">
                <a:latin typeface="华文楷体" panose="02010600040101010101" charset="-122"/>
                <a:ea typeface="华文楷体" panose="02010600040101010101" charset="-122"/>
                <a:cs typeface="华文楷体" panose="02010600040101010101" charset="-122"/>
              </a:rPr>
              <a:t>由此图可以直观的看出</a:t>
            </a:r>
            <a:r>
              <a:rPr lang="en-US" altLang="zh-CN">
                <a:latin typeface="华文楷体" panose="02010600040101010101" charset="-122"/>
                <a:ea typeface="华文楷体" panose="02010600040101010101" charset="-122"/>
                <a:cs typeface="华文楷体" panose="02010600040101010101" charset="-122"/>
              </a:rPr>
              <a:t>Pareto</a:t>
            </a:r>
            <a:r>
              <a:rPr lang="zh-CN" altLang="en-US">
                <a:latin typeface="华文楷体" panose="02010600040101010101" charset="-122"/>
                <a:ea typeface="华文楷体" panose="02010600040101010101" charset="-122"/>
                <a:cs typeface="华文楷体" panose="02010600040101010101" charset="-122"/>
              </a:rPr>
              <a:t>的极小值较</a:t>
            </a:r>
            <a:r>
              <a:rPr lang="zh-CN" altLang="en-US">
                <a:latin typeface="华文楷体" panose="02010600040101010101" charset="-122"/>
                <a:ea typeface="华文楷体" panose="02010600040101010101" charset="-122"/>
                <a:cs typeface="华文楷体" panose="02010600040101010101" charset="-122"/>
              </a:rPr>
              <a:t>尖锐</a:t>
            </a:r>
            <a:endParaRPr lang="zh-CN" altLang="en-US">
              <a:latin typeface="华文楷体" panose="02010600040101010101" charset="-122"/>
              <a:ea typeface="华文楷体" panose="02010600040101010101" charset="-122"/>
              <a:cs typeface="华文楷体" panose="02010600040101010101" charset="-122"/>
            </a:endParaRPr>
          </a:p>
        </p:txBody>
      </p:sp>
    </p:spTree>
    <p:custDataLst>
      <p:tags r:id="rId2"/>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latin typeface="华文楷体" panose="02010600040101010101" charset="-122"/>
                <a:ea typeface="华文楷体" panose="02010600040101010101" charset="-122"/>
              </a:rPr>
              <a:t>数学</a:t>
            </a:r>
            <a:r>
              <a:rPr lang="zh-CN" altLang="en-US">
                <a:latin typeface="华文楷体" panose="02010600040101010101" charset="-122"/>
                <a:ea typeface="华文楷体" panose="02010600040101010101" charset="-122"/>
              </a:rPr>
              <a:t>建模</a:t>
            </a:r>
            <a:endParaRPr lang="zh-CN" altLang="en-US">
              <a:latin typeface="华文楷体" panose="02010600040101010101" charset="-122"/>
              <a:ea typeface="华文楷体" panose="02010600040101010101" charset="-122"/>
            </a:endParaRPr>
          </a:p>
        </p:txBody>
      </p:sp>
      <p:cxnSp>
        <p:nvCxnSpPr>
          <p:cNvPr id="4" name="直接连接符 3"/>
          <p:cNvCxnSpPr/>
          <p:nvPr/>
        </p:nvCxnSpPr>
        <p:spPr>
          <a:xfrm flipV="1">
            <a:off x="636905" y="1273175"/>
            <a:ext cx="10916920" cy="27305"/>
          </a:xfrm>
          <a:prstGeom prst="line">
            <a:avLst/>
          </a:prstGeom>
          <a:ln w="31750" cap="rnd">
            <a:solidFill>
              <a:prstClr val="black"/>
            </a:solidFill>
            <a:round/>
          </a:ln>
        </p:spPr>
        <p:style>
          <a:lnRef idx="0">
            <a:srgbClr val="FFFFFF"/>
          </a:lnRef>
          <a:fillRef idx="0">
            <a:srgbClr val="FFFFFF"/>
          </a:fillRef>
          <a:effectRef idx="0">
            <a:srgbClr val="FFFFFF"/>
          </a:effectRef>
          <a:fontRef idx="minor">
            <a:schemeClr val="tx1"/>
          </a:fontRef>
        </p:style>
      </p:cxnSp>
      <p:sp>
        <p:nvSpPr>
          <p:cNvPr id="3" name="文本框 2"/>
          <p:cNvSpPr txBox="1"/>
          <p:nvPr/>
        </p:nvSpPr>
        <p:spPr>
          <a:xfrm>
            <a:off x="626745" y="1571625"/>
            <a:ext cx="10930890" cy="4359275"/>
          </a:xfrm>
          <a:prstGeom prst="rect">
            <a:avLst/>
          </a:prstGeom>
          <a:noFill/>
        </p:spPr>
        <p:txBody>
          <a:bodyPr wrap="square" rtlCol="0">
            <a:noAutofit/>
          </a:bodyPr>
          <a:p>
            <a:pPr marL="342900" indent="-342900">
              <a:buSzPct val="75000"/>
              <a:buFont typeface="Wingdings" panose="05000000000000000000" charset="0"/>
              <a:buChar char="l"/>
            </a:pPr>
            <a:r>
              <a:rPr lang="zh-CN" altLang="en-US" sz="2400" b="1">
                <a:latin typeface="华文楷体" panose="02010600040101010101" charset="-122"/>
                <a:ea typeface="华文楷体" panose="02010600040101010101" charset="-122"/>
                <a:cs typeface="华文楷体" panose="02010600040101010101" charset="-122"/>
                <a:sym typeface="+mn-ea"/>
              </a:rPr>
              <a:t>什么原因导致了</a:t>
            </a:r>
            <a:r>
              <a:rPr lang="en-US" altLang="zh-CN" sz="2400" b="1">
                <a:latin typeface="华文楷体" panose="02010600040101010101" charset="-122"/>
                <a:ea typeface="华文楷体" panose="02010600040101010101" charset="-122"/>
                <a:cs typeface="华文楷体" panose="02010600040101010101" charset="-122"/>
                <a:sym typeface="+mn-ea"/>
              </a:rPr>
              <a:t>Pareto</a:t>
            </a:r>
            <a:r>
              <a:rPr lang="zh-CN" altLang="en-US" sz="2400" b="1">
                <a:latin typeface="华文楷体" panose="02010600040101010101" charset="-122"/>
                <a:ea typeface="华文楷体" panose="02010600040101010101" charset="-122"/>
                <a:cs typeface="华文楷体" panose="02010600040101010101" charset="-122"/>
                <a:sym typeface="+mn-ea"/>
              </a:rPr>
              <a:t>方法应用到多模态学习之中就无法达到预期效果</a:t>
            </a:r>
            <a:endParaRPr lang="zh-CN" altLang="en-US" sz="2400" b="1">
              <a:latin typeface="华文楷体" panose="02010600040101010101" charset="-122"/>
              <a:ea typeface="华文楷体" panose="02010600040101010101" charset="-122"/>
              <a:cs typeface="华文楷体" panose="02010600040101010101" charset="-122"/>
              <a:sym typeface="+mn-ea"/>
            </a:endParaRPr>
          </a:p>
          <a:p>
            <a:pPr indent="457200">
              <a:buSzPct val="75000"/>
              <a:buFont typeface="Wingdings" panose="05000000000000000000" charset="0"/>
              <a:buNone/>
            </a:pPr>
            <a:endParaRPr lang="zh-CN" altLang="en-US"/>
          </a:p>
          <a:p>
            <a:pPr indent="457200">
              <a:buSzPct val="75000"/>
              <a:buFont typeface="Wingdings" panose="05000000000000000000" charset="0"/>
              <a:buNone/>
            </a:pPr>
            <a:endParaRPr lang="zh-CN" altLang="en-US"/>
          </a:p>
        </p:txBody>
      </p:sp>
      <p:sp>
        <p:nvSpPr>
          <p:cNvPr id="12" name="左大括号 11"/>
          <p:cNvSpPr/>
          <p:nvPr/>
        </p:nvSpPr>
        <p:spPr>
          <a:xfrm>
            <a:off x="1412240" y="2495550"/>
            <a:ext cx="372745" cy="3713480"/>
          </a:xfrm>
          <a:prstGeom prst="leftBrace">
            <a:avLst/>
          </a:prstGeom>
        </p:spPr>
        <p:style>
          <a:lnRef idx="3">
            <a:prstClr val="black"/>
          </a:lnRef>
          <a:fillRef idx="0">
            <a:srgbClr val="FFFFFF"/>
          </a:fillRef>
          <a:effectRef idx="0">
            <a:srgbClr val="FFFFFF"/>
          </a:effectRef>
          <a:fontRef idx="minor">
            <a:schemeClr val="tx1"/>
          </a:fontRef>
        </p:style>
        <p:txBody>
          <a:bodyPr rtlCol="0" anchor="ctr"/>
          <a:p>
            <a:pPr algn="ctr"/>
            <a:endParaRPr lang="zh-CN" altLang="en-US"/>
          </a:p>
        </p:txBody>
      </p:sp>
      <p:pic>
        <p:nvPicPr>
          <p:cNvPr id="14" name="图片 13" descr="CodeCogsEqn (2)"/>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784985" y="2191385"/>
            <a:ext cx="1933575" cy="771525"/>
          </a:xfrm>
          <a:prstGeom prst="rect">
            <a:avLst/>
          </a:prstGeom>
        </p:spPr>
      </p:pic>
      <p:pic>
        <p:nvPicPr>
          <p:cNvPr id="15" name="图片 14" descr="CodeCogsEqn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84985" y="4168140"/>
            <a:ext cx="3467100" cy="419100"/>
          </a:xfrm>
          <a:prstGeom prst="rect">
            <a:avLst/>
          </a:prstGeom>
        </p:spPr>
      </p:pic>
      <p:sp>
        <p:nvSpPr>
          <p:cNvPr id="16" name="左大括号 15"/>
          <p:cNvSpPr/>
          <p:nvPr/>
        </p:nvSpPr>
        <p:spPr>
          <a:xfrm>
            <a:off x="5393055" y="3895090"/>
            <a:ext cx="154305" cy="914400"/>
          </a:xfrm>
          <a:prstGeom prst="leftBrace">
            <a:avLst/>
          </a:prstGeom>
        </p:spPr>
        <p:style>
          <a:lnRef idx="2">
            <a:prstClr val="black"/>
          </a:lnRef>
          <a:fillRef idx="0">
            <a:srgbClr val="FFFFFF"/>
          </a:fillRef>
          <a:effectRef idx="0">
            <a:srgbClr val="FFFFFF"/>
          </a:effectRef>
          <a:fontRef idx="minor">
            <a:schemeClr val="tx1"/>
          </a:fontRef>
        </p:style>
        <p:txBody>
          <a:bodyPr rtlCol="0" anchor="ctr"/>
          <a:p>
            <a:pPr algn="ctr"/>
            <a:endParaRPr lang="zh-CN" altLang="en-US"/>
          </a:p>
        </p:txBody>
      </p:sp>
      <p:pic>
        <p:nvPicPr>
          <p:cNvPr id="19" name="图片 18" descr="CodeCogsEqn (5)"/>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88330" y="3743325"/>
            <a:ext cx="3162300" cy="304800"/>
          </a:xfrm>
          <a:prstGeom prst="rect">
            <a:avLst/>
          </a:prstGeom>
        </p:spPr>
      </p:pic>
      <p:pic>
        <p:nvPicPr>
          <p:cNvPr id="20" name="图片 19" descr="CodeCogsEqn (6)"/>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88330" y="4639310"/>
            <a:ext cx="3076575" cy="304800"/>
          </a:xfrm>
          <a:prstGeom prst="rect">
            <a:avLst/>
          </a:prstGeom>
        </p:spPr>
      </p:pic>
      <p:pic>
        <p:nvPicPr>
          <p:cNvPr id="22" name="图片 21" descr="CodeCogsEqn (9)"/>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784985" y="5892800"/>
            <a:ext cx="6781800" cy="523875"/>
          </a:xfrm>
          <a:prstGeom prst="rect">
            <a:avLst/>
          </a:prstGeom>
        </p:spPr>
      </p:pic>
      <p:sp>
        <p:nvSpPr>
          <p:cNvPr id="5" name="文本框 4"/>
          <p:cNvSpPr txBox="1"/>
          <p:nvPr/>
        </p:nvSpPr>
        <p:spPr>
          <a:xfrm>
            <a:off x="4631690" y="2351405"/>
            <a:ext cx="3652520" cy="460375"/>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rPr>
              <a:t>类多任务的多模态框架</a:t>
            </a:r>
            <a:endParaRPr lang="zh-CN" altLang="en-US" sz="2400">
              <a:latin typeface="华文楷体" panose="02010600040101010101" charset="-122"/>
              <a:ea typeface="华文楷体" panose="02010600040101010101" charset="-122"/>
            </a:endParaRPr>
          </a:p>
        </p:txBody>
      </p:sp>
      <p:sp>
        <p:nvSpPr>
          <p:cNvPr id="6" name="文本框 5"/>
          <p:cNvSpPr txBox="1"/>
          <p:nvPr/>
        </p:nvSpPr>
        <p:spPr>
          <a:xfrm>
            <a:off x="9382125" y="3745230"/>
            <a:ext cx="2499360" cy="1198880"/>
          </a:xfrm>
          <a:prstGeom prst="rect">
            <a:avLst/>
          </a:prstGeom>
          <a:noFill/>
        </p:spPr>
        <p:txBody>
          <a:bodyPr wrap="square" rtlCol="0">
            <a:spAutoFit/>
          </a:bodyPr>
          <a:p>
            <a:r>
              <a:rPr lang="zh-CN" altLang="en-US" sz="2400">
                <a:latin typeface="华文楷体" panose="02010600040101010101" charset="-122"/>
                <a:ea typeface="华文楷体" panose="02010600040101010101" charset="-122"/>
              </a:rPr>
              <a:t>多模态联合训练及单模态训练的梯度分布</a:t>
            </a:r>
            <a:endParaRPr lang="zh-CN" altLang="en-US" sz="2400">
              <a:latin typeface="华文楷体" panose="02010600040101010101" charset="-122"/>
              <a:ea typeface="华文楷体" panose="02010600040101010101" charset="-122"/>
            </a:endParaRPr>
          </a:p>
        </p:txBody>
      </p:sp>
      <p:sp>
        <p:nvSpPr>
          <p:cNvPr id="7" name="文本框 6"/>
          <p:cNvSpPr txBox="1"/>
          <p:nvPr/>
        </p:nvSpPr>
        <p:spPr>
          <a:xfrm>
            <a:off x="8764270" y="5892800"/>
            <a:ext cx="3291205" cy="460375"/>
          </a:xfrm>
          <a:prstGeom prst="rect">
            <a:avLst/>
          </a:prstGeom>
          <a:noFill/>
        </p:spPr>
        <p:txBody>
          <a:bodyPr wrap="square" rtlCol="0">
            <a:spAutoFit/>
          </a:bodyPr>
          <a:p>
            <a:r>
              <a:rPr lang="en-US" altLang="zh-CN" sz="2400">
                <a:latin typeface="华文楷体" panose="02010600040101010101" charset="-122"/>
                <a:ea typeface="华文楷体" panose="02010600040101010101" charset="-122"/>
                <a:cs typeface="华文楷体" panose="02010600040101010101" charset="-122"/>
              </a:rPr>
              <a:t>Pareto</a:t>
            </a:r>
            <a:r>
              <a:rPr lang="zh-CN" altLang="en-US" sz="2400">
                <a:latin typeface="华文楷体" panose="02010600040101010101" charset="-122"/>
                <a:ea typeface="华文楷体" panose="02010600040101010101" charset="-122"/>
                <a:cs typeface="华文楷体" panose="02010600040101010101" charset="-122"/>
              </a:rPr>
              <a:t>所要解决的问题</a:t>
            </a:r>
            <a:endParaRPr lang="zh-CN" altLang="en-US" sz="2400">
              <a:latin typeface="华文楷体" panose="02010600040101010101" charset="-122"/>
              <a:ea typeface="华文楷体" panose="02010600040101010101" charset="-122"/>
              <a:cs typeface="华文楷体" panose="02010600040101010101" charset="-122"/>
            </a:endParaRPr>
          </a:p>
        </p:txBody>
      </p:sp>
      <p:sp>
        <p:nvSpPr>
          <p:cNvPr id="35" name="圆角矩形 34"/>
          <p:cNvSpPr/>
          <p:nvPr/>
        </p:nvSpPr>
        <p:spPr>
          <a:xfrm>
            <a:off x="180340" y="4168140"/>
            <a:ext cx="1136015" cy="352425"/>
          </a:xfrm>
          <a:prstGeom prst="roundRect">
            <a:avLst/>
          </a:prstGeom>
        </p:spPr>
        <p:style>
          <a:lnRef idx="0">
            <a:srgbClr val="FFFFFF"/>
          </a:lnRef>
          <a:fillRef idx="2">
            <a:prstClr val="black"/>
          </a:fillRef>
          <a:effectRef idx="0">
            <a:srgbClr val="FFFFFF"/>
          </a:effectRef>
          <a:fontRef idx="minor">
            <a:schemeClr val="lt1"/>
          </a:fontRef>
        </p:style>
        <p:txBody>
          <a:bodyPr rtlCol="0" anchor="ctr"/>
          <a:p>
            <a:pPr algn="ctr"/>
            <a:endParaRPr lang="zh-CN" altLang="en-US"/>
          </a:p>
        </p:txBody>
      </p:sp>
      <p:sp>
        <p:nvSpPr>
          <p:cNvPr id="34" name="文本框 33"/>
          <p:cNvSpPr txBox="1"/>
          <p:nvPr/>
        </p:nvSpPr>
        <p:spPr>
          <a:xfrm>
            <a:off x="180340" y="4168140"/>
            <a:ext cx="1463675" cy="368300"/>
          </a:xfrm>
          <a:prstGeom prst="rect">
            <a:avLst/>
          </a:prstGeom>
          <a:noFill/>
        </p:spPr>
        <p:txBody>
          <a:bodyPr wrap="square" rtlCol="0">
            <a:spAutoFit/>
          </a:bodyPr>
          <a:p>
            <a:r>
              <a:rPr lang="zh-CN" altLang="en-US">
                <a:solidFill>
                  <a:schemeClr val="bg1"/>
                </a:solidFill>
                <a:latin typeface="华文楷体" panose="02010600040101010101" charset="-122"/>
                <a:ea typeface="华文楷体" panose="02010600040101010101" charset="-122"/>
              </a:rPr>
              <a:t>前提条件</a:t>
            </a:r>
            <a:endParaRPr lang="zh-CN" altLang="en-US">
              <a:solidFill>
                <a:schemeClr val="bg1"/>
              </a:solidFill>
              <a:latin typeface="华文楷体" panose="02010600040101010101" charset="-122"/>
              <a:ea typeface="华文楷体" panose="02010600040101010101" charset="-122"/>
            </a:endParaRPr>
          </a:p>
        </p:txBody>
      </p:sp>
    </p:spTree>
    <p:custDataLst>
      <p:tags r:id="rId1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5.xml><?xml version="1.0" encoding="utf-8"?>
<p:tagLst xmlns:p="http://schemas.openxmlformats.org/presentationml/2006/main">
  <p:tag name="KSO_WM_BEAUTIFY_FLAG" val="#wm#"/>
  <p:tag name="KSO_WM_TEMPLATE_CATEGORY" val="custom"/>
  <p:tag name="KSO_WM_TEMPLATE_INDEX" val="20205081"/>
</p:tagLst>
</file>

<file path=ppt/tags/tag66.xml><?xml version="1.0" encoding="utf-8"?>
<p:tagLst xmlns:p="http://schemas.openxmlformats.org/presentationml/2006/main">
  <p:tag name="KSO_WM_BEAUTIFY_FLAG" val="#wm#"/>
  <p:tag name="KSO_WM_TEMPLATE_CATEGORY" val="custom"/>
  <p:tag name="KSO_WM_TEMPLATE_INDEX" val="20205081"/>
</p:tagLst>
</file>

<file path=ppt/tags/tag67.xml><?xml version="1.0" encoding="utf-8"?>
<p:tagLst xmlns:p="http://schemas.openxmlformats.org/presentationml/2006/main">
  <p:tag name="KSO_WM_BEAUTIFY_FLAG" val="#wm#"/>
  <p:tag name="KSO_WM_TEMPLATE_CATEGORY" val="custom"/>
  <p:tag name="KSO_WM_TEMPLATE_INDEX" val="20205081"/>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BEAUTIFY_FLAG" val="#wm#"/>
  <p:tag name="KSO_WM_TEMPLATE_CATEGORY" val="custom"/>
  <p:tag name="KSO_WM_TEMPLATE_INDEX" val="2020508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wm#"/>
  <p:tag name="KSO_WM_TEMPLATE_CATEGORY" val="custom"/>
  <p:tag name="KSO_WM_TEMPLATE_INDEX" val="20205081"/>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081"/>
</p:tagLst>
</file>

<file path=ppt/tags/tag91.xml><?xml version="1.0" encoding="utf-8"?>
<p:tagLst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2372</Words>
  <Application>WPS 演示</Application>
  <PresentationFormat>宽屏</PresentationFormat>
  <Paragraphs>266</Paragraphs>
  <Slides>28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28</vt:i4>
      </vt:variant>
    </vt:vector>
  </HeadingPairs>
  <TitlesOfParts>
    <vt:vector size="38" baseType="lpstr">
      <vt:lpstr>Arial</vt:lpstr>
      <vt:lpstr>宋体</vt:lpstr>
      <vt:lpstr>Wingdings</vt:lpstr>
      <vt:lpstr>Wingdings</vt:lpstr>
      <vt:lpstr>华文楷体</vt:lpstr>
      <vt:lpstr>微软雅黑</vt:lpstr>
      <vt:lpstr>Consolas</vt:lpstr>
      <vt:lpstr>Arial Unicode MS</vt:lpstr>
      <vt:lpstr>Calibri</vt:lpstr>
      <vt:lpstr>WPS</vt:lpstr>
      <vt:lpstr>MMPareto:  Boosting Multimodal Learning with Innocent Unimodal Assistance</vt:lpstr>
      <vt:lpstr>PowerPoint 演示文稿</vt:lpstr>
      <vt:lpstr>研究背景</vt:lpstr>
      <vt:lpstr>研究背景</vt:lpstr>
      <vt:lpstr>研究背景</vt:lpstr>
      <vt:lpstr>问题发现</vt:lpstr>
      <vt:lpstr>问题发现</vt:lpstr>
      <vt:lpstr>数学建模</vt:lpstr>
      <vt:lpstr>数学建模</vt:lpstr>
      <vt:lpstr>数学建模</vt:lpstr>
      <vt:lpstr>数学建模</vt:lpstr>
      <vt:lpstr>数学建模</vt:lpstr>
      <vt:lpstr>数学建模</vt:lpstr>
      <vt:lpstr>数学建模</vt:lpstr>
      <vt:lpstr>数学建模</vt:lpstr>
      <vt:lpstr>数学建模</vt:lpstr>
      <vt:lpstr>数学建模</vt:lpstr>
      <vt:lpstr>数学建模</vt:lpstr>
      <vt:lpstr>数学建模</vt:lpstr>
      <vt:lpstr>算法设计与代码实现</vt:lpstr>
      <vt:lpstr>算法设计与代码实现</vt:lpstr>
      <vt:lpstr>算法设计与代码实现</vt:lpstr>
      <vt:lpstr>测试结果</vt:lpstr>
      <vt:lpstr>测试结果</vt:lpstr>
      <vt:lpstr>测试结果</vt:lpstr>
      <vt:lpstr>测试结果</vt:lpstr>
      <vt:lpstr>研究结论</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马鸣跃</cp:lastModifiedBy>
  <cp:revision>161</cp:revision>
  <dcterms:created xsi:type="dcterms:W3CDTF">2019-06-19T02:08:00Z</dcterms:created>
  <dcterms:modified xsi:type="dcterms:W3CDTF">2025-06-19T11:50:47Z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2052-12.1.0.20754</vt:lpwstr>
  </property>
  <property fmtid="{D5CDD505-2E9C-101B-9397-08002B2CF9AE}" pid="3" name="ICV">
    <vt:lpwstr>F6300DF8F4BA43A98C93298FD4FFE290_11</vt:lpwstr>
  </property>
</Properties>
</file>