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72" r:id="rId7"/>
    <p:sldId id="276" r:id="rId8"/>
    <p:sldId id="273" r:id="rId9"/>
    <p:sldId id="278" r:id="rId10"/>
    <p:sldId id="291" r:id="rId11"/>
    <p:sldId id="279" r:id="rId12"/>
    <p:sldId id="280" r:id="rId13"/>
    <p:sldId id="299" r:id="rId14"/>
    <p:sldId id="300" r:id="rId15"/>
    <p:sldId id="301" r:id="rId16"/>
    <p:sldId id="302" r:id="rId17"/>
    <p:sldId id="292" r:id="rId18"/>
    <p:sldId id="293" r:id="rId19"/>
    <p:sldId id="295" r:id="rId20"/>
    <p:sldId id="297" r:id="rId21"/>
    <p:sldId id="303" r:id="rId22"/>
    <p:sldId id="284" r:id="rId23"/>
    <p:sldId id="304" r:id="rId24"/>
    <p:sldId id="288" r:id="rId25"/>
    <p:sldId id="282" r:id="rId26"/>
    <p:sldId id="289" r:id="rId27"/>
    <p:sldId id="283" r:id="rId28"/>
    <p:sldId id="28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>
      <p:cViewPr varScale="1">
        <p:scale>
          <a:sx n="88" d="100"/>
          <a:sy n="88" d="100"/>
        </p:scale>
        <p:origin x="20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2021-05-07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2021-05-07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2021-05-07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2021-05-07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gradient-boosting-for-classification/" TargetMode="External"/><Relationship Id="rId2" Type="http://schemas.openxmlformats.org/officeDocument/2006/relationships/hyperlink" Target="https://harvard-iacs.github.io/2018-CS109A/lectures/lecture-17/presentation/lecture17_boostin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web.stanford.edu/~jhf/ftp/stobst.pdf" TargetMode="External"/><Relationship Id="rId4" Type="http://schemas.openxmlformats.org/officeDocument/2006/relationships/hyperlink" Target="https://www.youtube.com/watch?v=2xudPOBz-v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Boosting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041400"/>
          </a:xfrm>
        </p:spPr>
        <p:txBody>
          <a:bodyPr/>
          <a:lstStyle/>
          <a:p>
            <a:r>
              <a:rPr lang="en-US" dirty="0"/>
              <a:t>FONG, Ho Yin</a:t>
            </a:r>
          </a:p>
          <a:p>
            <a:r>
              <a:rPr lang="en-US" dirty="0"/>
              <a:t>(20599045)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17B11-5B76-4108-8B2E-C7823BEE6760}"/>
              </a:ext>
            </a:extLst>
          </p:cNvPr>
          <p:cNvSpPr txBox="1"/>
          <p:nvPr/>
        </p:nvSpPr>
        <p:spPr>
          <a:xfrm>
            <a:off x="1674812" y="3886200"/>
            <a:ext cx="4972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9999"/>
                </a:solidFill>
              </a:rPr>
              <a:t>YouTube Presentation video link:</a:t>
            </a:r>
          </a:p>
          <a:p>
            <a:r>
              <a:rPr lang="en-US" sz="2800">
                <a:solidFill>
                  <a:srgbClr val="009999"/>
                </a:solidFill>
              </a:rPr>
              <a:t>https://youtu.be/HZPgiYyqej8</a:t>
            </a:r>
            <a:endParaRPr lang="en-US" sz="28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53F-33A6-40B2-BA50-A2B27EFB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AE2-7422-4183-9422-3E98E7E2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with predictions all at trivial value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the previous example, n=5 samples. The initial value is the sum of all 5 output values (price) divided by 5 (which is just the average value).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/>
              <p:nvPr/>
            </p:nvSpPr>
            <p:spPr>
              <a:xfrm>
                <a:off x="1751012" y="2057400"/>
                <a:ext cx="3804183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2057400"/>
                <a:ext cx="3804183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/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4FC4BC-ABE9-4BA9-9E91-876F9B73C705}"/>
                  </a:ext>
                </a:extLst>
              </p:cNvPr>
              <p:cNvSpPr/>
              <p:nvPr/>
            </p:nvSpPr>
            <p:spPr>
              <a:xfrm>
                <a:off x="6174636" y="2209800"/>
                <a:ext cx="1171795" cy="85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4FC4BC-ABE9-4BA9-9E91-876F9B73C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36" y="2209800"/>
                <a:ext cx="1171795" cy="851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057B9955-8053-4671-B9AD-100113831713}"/>
              </a:ext>
            </a:extLst>
          </p:cNvPr>
          <p:cNvSpPr/>
          <p:nvPr/>
        </p:nvSpPr>
        <p:spPr>
          <a:xfrm>
            <a:off x="5642507" y="2484939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41E741-F5E1-43C9-B1F9-4D46ED27AD27}"/>
              </a:ext>
            </a:extLst>
          </p:cNvPr>
          <p:cNvSpPr/>
          <p:nvPr/>
        </p:nvSpPr>
        <p:spPr>
          <a:xfrm>
            <a:off x="7534540" y="2484939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B2A5EF-4CEB-48B0-B6CB-83417E6DE113}"/>
                  </a:ext>
                </a:extLst>
              </p:cNvPr>
              <p:cNvSpPr/>
              <p:nvPr/>
            </p:nvSpPr>
            <p:spPr>
              <a:xfrm>
                <a:off x="8095151" y="2087875"/>
                <a:ext cx="235192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B2A5EF-4CEB-48B0-B6CB-83417E6D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51" y="2087875"/>
                <a:ext cx="235192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6C3C9070-3E10-4C28-8FD8-EBC6B02EE1B8}"/>
              </a:ext>
            </a:extLst>
          </p:cNvPr>
          <p:cNvSpPr/>
          <p:nvPr/>
        </p:nvSpPr>
        <p:spPr>
          <a:xfrm>
            <a:off x="1903412" y="3570912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C1676F-5A38-4238-A0DB-180A07269589}"/>
                  </a:ext>
                </a:extLst>
              </p:cNvPr>
              <p:cNvSpPr/>
              <p:nvPr/>
            </p:nvSpPr>
            <p:spPr>
              <a:xfrm>
                <a:off x="2436812" y="3291694"/>
                <a:ext cx="2859051" cy="816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C1676F-5A38-4238-A0DB-180A07269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3291694"/>
                <a:ext cx="2859051" cy="816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6E7000-4F65-4B96-9838-3BAF92ED02BA}"/>
                  </a:ext>
                </a:extLst>
              </p:cNvPr>
              <p:cNvSpPr/>
              <p:nvPr/>
            </p:nvSpPr>
            <p:spPr>
              <a:xfrm>
                <a:off x="7085012" y="3291694"/>
                <a:ext cx="254691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initial prediction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 values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6E7000-4F65-4B96-9838-3BAF92ED0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2" y="3291694"/>
                <a:ext cx="2546916" cy="830997"/>
              </a:xfrm>
              <a:prstGeom prst="rect">
                <a:avLst/>
              </a:prstGeom>
              <a:blipFill>
                <a:blip r:embed="rId7"/>
                <a:stretch>
                  <a:fillRect l="-718" t="-5882" r="-2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7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53F-33A6-40B2-BA50-A2B27EFB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AE2-7422-4183-9422-3E98E7E2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Calculate residual (error term)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final simplified version is also called the pseudo-residual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/>
              <p:nvPr/>
            </p:nvSpPr>
            <p:spPr>
              <a:xfrm>
                <a:off x="1751012" y="2057400"/>
                <a:ext cx="4677563" cy="1011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2057400"/>
                <a:ext cx="4677563" cy="1011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/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057B9955-8053-4671-B9AD-100113831713}"/>
              </a:ext>
            </a:extLst>
          </p:cNvPr>
          <p:cNvSpPr/>
          <p:nvPr/>
        </p:nvSpPr>
        <p:spPr>
          <a:xfrm>
            <a:off x="6856412" y="2434241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3C9070-3E10-4C28-8FD8-EBC6B02EE1B8}"/>
              </a:ext>
            </a:extLst>
          </p:cNvPr>
          <p:cNvSpPr/>
          <p:nvPr/>
        </p:nvSpPr>
        <p:spPr>
          <a:xfrm>
            <a:off x="1903412" y="3518582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C1676F-5A38-4238-A0DB-180A07269589}"/>
                  </a:ext>
                </a:extLst>
              </p:cNvPr>
              <p:cNvSpPr/>
              <p:nvPr/>
            </p:nvSpPr>
            <p:spPr>
              <a:xfrm>
                <a:off x="2513012" y="3391080"/>
                <a:ext cx="2888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C1676F-5A38-4238-A0DB-180A07269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12" y="3391080"/>
                <a:ext cx="2888098" cy="461665"/>
              </a:xfrm>
              <a:prstGeom prst="rect">
                <a:avLst/>
              </a:prstGeom>
              <a:blipFill>
                <a:blip r:embed="rId4"/>
                <a:stretch>
                  <a:fillRect r="-42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D01C7D-AA28-49E6-B2FB-3EBEB7D78EBA}"/>
                  </a:ext>
                </a:extLst>
              </p:cNvPr>
              <p:cNvSpPr/>
              <p:nvPr/>
            </p:nvSpPr>
            <p:spPr>
              <a:xfrm>
                <a:off x="7542212" y="2137645"/>
                <a:ext cx="2883738" cy="860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D01C7D-AA28-49E6-B2FB-3EBEB7D78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137645"/>
                <a:ext cx="2883738" cy="860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5027742-1DE2-4B1D-9E9E-E147C8E95984}"/>
              </a:ext>
            </a:extLst>
          </p:cNvPr>
          <p:cNvSpPr/>
          <p:nvPr/>
        </p:nvSpPr>
        <p:spPr>
          <a:xfrm>
            <a:off x="5610244" y="3331405"/>
            <a:ext cx="6133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(iterate </a:t>
            </a:r>
            <a:r>
              <a:rPr lang="en-US" dirty="0" err="1"/>
              <a:t>i</a:t>
            </a:r>
            <a:r>
              <a:rPr lang="en-US" dirty="0"/>
              <a:t> for n, </a:t>
            </a:r>
            <a:r>
              <a:rPr lang="en-US" dirty="0" err="1"/>
              <a:t>i</a:t>
            </a:r>
            <a:r>
              <a:rPr lang="en-US" dirty="0"/>
              <a:t> represents the index of sample)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DDAC73-B6E8-4104-9D8E-2F17497C09F1}"/>
              </a:ext>
            </a:extLst>
          </p:cNvPr>
          <p:cNvSpPr/>
          <p:nvPr/>
        </p:nvSpPr>
        <p:spPr>
          <a:xfrm>
            <a:off x="1913570" y="4198652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0C6622-6B96-48EE-B821-18185872FE4B}"/>
                  </a:ext>
                </a:extLst>
              </p:cNvPr>
              <p:cNvSpPr/>
              <p:nvPr/>
            </p:nvSpPr>
            <p:spPr>
              <a:xfrm>
                <a:off x="2523170" y="4071150"/>
                <a:ext cx="22001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0C6622-6B96-48EE-B821-18185872F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170" y="4071150"/>
                <a:ext cx="2200154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954BE0C-8F10-4D04-9752-382AFC9EF249}"/>
              </a:ext>
            </a:extLst>
          </p:cNvPr>
          <p:cNvSpPr/>
          <p:nvPr/>
        </p:nvSpPr>
        <p:spPr>
          <a:xfrm>
            <a:off x="5625589" y="4003417"/>
            <a:ext cx="586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 represents which tree/iterating run this is)</a:t>
            </a:r>
          </a:p>
        </p:txBody>
      </p:sp>
    </p:spTree>
    <p:extLst>
      <p:ext uri="{BB962C8B-B14F-4D97-AF65-F5344CB8AC3E}">
        <p14:creationId xmlns:p14="http://schemas.microsoft.com/office/powerpoint/2010/main" val="18233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53F-33A6-40B2-BA50-A2B27EFB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AE2-7422-4183-9422-3E98E7E2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Construct a new tree based on the residual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 how the multiple values in leaf node are combined in an average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/>
              <p:nvPr/>
            </p:nvSpPr>
            <p:spPr>
              <a:xfrm>
                <a:off x="1751012" y="2057400"/>
                <a:ext cx="5341014" cy="1073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2057400"/>
                <a:ext cx="5341014" cy="1073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/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057B9955-8053-4671-B9AD-100113831713}"/>
              </a:ext>
            </a:extLst>
          </p:cNvPr>
          <p:cNvSpPr/>
          <p:nvPr/>
        </p:nvSpPr>
        <p:spPr>
          <a:xfrm>
            <a:off x="7089154" y="2434752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3C9070-3E10-4C28-8FD8-EBC6B02EE1B8}"/>
              </a:ext>
            </a:extLst>
          </p:cNvPr>
          <p:cNvSpPr/>
          <p:nvPr/>
        </p:nvSpPr>
        <p:spPr>
          <a:xfrm>
            <a:off x="1945849" y="3334352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D01C7D-AA28-49E6-B2FB-3EBEB7D78EBA}"/>
                  </a:ext>
                </a:extLst>
              </p:cNvPr>
              <p:cNvSpPr/>
              <p:nvPr/>
            </p:nvSpPr>
            <p:spPr>
              <a:xfrm>
                <a:off x="7542212" y="2137645"/>
                <a:ext cx="3598100" cy="85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D01C7D-AA28-49E6-B2FB-3EBEB7D78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137645"/>
                <a:ext cx="3598100" cy="852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DDAC73-B6E8-4104-9D8E-2F17497C09F1}"/>
              </a:ext>
            </a:extLst>
          </p:cNvPr>
          <p:cNvSpPr/>
          <p:nvPr/>
        </p:nvSpPr>
        <p:spPr>
          <a:xfrm>
            <a:off x="1945849" y="4518481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DCC7E6C-5498-419C-8041-A5AE8AA53C94}"/>
                  </a:ext>
                </a:extLst>
              </p:cNvPr>
              <p:cNvSpPr/>
              <p:nvPr/>
            </p:nvSpPr>
            <p:spPr>
              <a:xfrm>
                <a:off x="2449320" y="3038368"/>
                <a:ext cx="4149662" cy="1073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DCC7E6C-5498-419C-8041-A5AE8AA53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20" y="3038368"/>
                <a:ext cx="4149662" cy="1073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67D2A-1310-4E96-934D-EF1AD7CA3CA5}"/>
                  </a:ext>
                </a:extLst>
              </p:cNvPr>
              <p:cNvSpPr/>
              <p:nvPr/>
            </p:nvSpPr>
            <p:spPr>
              <a:xfrm>
                <a:off x="2513012" y="4112123"/>
                <a:ext cx="3854966" cy="97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67D2A-1310-4E96-934D-EF1AD7CA3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12" y="4112123"/>
                <a:ext cx="3854966" cy="973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9703C8-3F68-4988-8001-AFDEFFCAC389}"/>
                  </a:ext>
                </a:extLst>
              </p:cNvPr>
              <p:cNvSpPr/>
              <p:nvPr/>
            </p:nvSpPr>
            <p:spPr>
              <a:xfrm>
                <a:off x="7174098" y="3541378"/>
                <a:ext cx="4101636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a leaf node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9703C8-3F68-4988-8001-AFDEFFCAC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098" y="3541378"/>
                <a:ext cx="4101636" cy="491417"/>
              </a:xfrm>
              <a:prstGeom prst="rect">
                <a:avLst/>
              </a:prstGeom>
              <a:blipFill>
                <a:blip r:embed="rId7"/>
                <a:stretch>
                  <a:fillRect l="-2377" t="-8642" r="-104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5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53F-33A6-40B2-BA50-A2B27EFB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AE2-7422-4183-9422-3E98E7E2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Perform prediction from tree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 how the multiple values in leaf node are combined in an average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/>
              <p:nvPr/>
            </p:nvSpPr>
            <p:spPr>
              <a:xfrm>
                <a:off x="1751012" y="2057400"/>
                <a:ext cx="5383269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BEC87-A558-4442-B78B-1F317F08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2057400"/>
                <a:ext cx="5383269" cy="1172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/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689B60-A8FE-4326-881D-9754F364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23" y="424493"/>
                <a:ext cx="304096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6C3C9070-3E10-4C28-8FD8-EBC6B02EE1B8}"/>
              </a:ext>
            </a:extLst>
          </p:cNvPr>
          <p:cNvSpPr/>
          <p:nvPr/>
        </p:nvSpPr>
        <p:spPr>
          <a:xfrm>
            <a:off x="1955619" y="3541944"/>
            <a:ext cx="444817" cy="2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DCC7E6C-5498-419C-8041-A5AE8AA53C94}"/>
                  </a:ext>
                </a:extLst>
              </p:cNvPr>
              <p:cNvSpPr/>
              <p:nvPr/>
            </p:nvSpPr>
            <p:spPr>
              <a:xfrm>
                <a:off x="2513012" y="3424772"/>
                <a:ext cx="4722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DCC7E6C-5498-419C-8041-A5AE8AA53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12" y="3424772"/>
                <a:ext cx="472231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9703C8-3F68-4988-8001-AFDEFFCAC389}"/>
                  </a:ext>
                </a:extLst>
              </p:cNvPr>
              <p:cNvSpPr/>
              <p:nvPr/>
            </p:nvSpPr>
            <p:spPr>
              <a:xfrm>
                <a:off x="6987506" y="1498600"/>
                <a:ext cx="51478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represents the number of leaf nodes</a:t>
                </a:r>
              </a:p>
              <a:p>
                <a:r>
                  <a:rPr lang="en-US" dirty="0"/>
                  <a:t>in this run m.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9703C8-3F68-4988-8001-AFDEFFCAC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506" y="1498600"/>
                <a:ext cx="5147819" cy="830997"/>
              </a:xfrm>
              <a:prstGeom prst="rect">
                <a:avLst/>
              </a:prstGeom>
              <a:blipFill>
                <a:blip r:embed="rId5"/>
                <a:stretch>
                  <a:fillRect l="-1775" t="-5882" r="-82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C800-5EF1-40D2-BED2-9BF0BD9C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More examples (Classification)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BD12-A977-4D3B-82CF-9D410DDD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646929" cy="446227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Label instead of Prices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0 = Bad, 1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Good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C115C4-BD78-4CFF-A751-430008966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04275"/>
              </p:ext>
            </p:extLst>
          </p:nvPr>
        </p:nvGraphicFramePr>
        <p:xfrm>
          <a:off x="6081658" y="1498600"/>
          <a:ext cx="46175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8">
                  <a:extLst>
                    <a:ext uri="{9D8B030D-6E8A-4147-A177-3AD203B41FA5}">
                      <a16:colId xmlns:a16="http://schemas.microsoft.com/office/drawing/2014/main" val="3601751067"/>
                    </a:ext>
                  </a:extLst>
                </a:gridCol>
                <a:gridCol w="1326038">
                  <a:extLst>
                    <a:ext uri="{9D8B030D-6E8A-4147-A177-3AD203B41FA5}">
                      <a16:colId xmlns:a16="http://schemas.microsoft.com/office/drawing/2014/main" val="1959797669"/>
                    </a:ext>
                  </a:extLst>
                </a:gridCol>
                <a:gridCol w="1326038">
                  <a:extLst>
                    <a:ext uri="{9D8B030D-6E8A-4147-A177-3AD203B41FA5}">
                      <a16:colId xmlns:a16="http://schemas.microsoft.com/office/drawing/2014/main" val="474567392"/>
                    </a:ext>
                  </a:extLst>
                </a:gridCol>
                <a:gridCol w="1326038">
                  <a:extLst>
                    <a:ext uri="{9D8B030D-6E8A-4147-A177-3AD203B41FA5}">
                      <a16:colId xmlns:a16="http://schemas.microsoft.com/office/drawing/2014/main" val="10674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FDBAA-07A9-4EE3-9606-A954562B6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97491"/>
              </p:ext>
            </p:extLst>
          </p:nvPr>
        </p:nvGraphicFramePr>
        <p:xfrm>
          <a:off x="10699220" y="1498600"/>
          <a:ext cx="13260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38">
                  <a:extLst>
                    <a:ext uri="{9D8B030D-6E8A-4147-A177-3AD203B41FA5}">
                      <a16:colId xmlns:a16="http://schemas.microsoft.com/office/drawing/2014/main" val="286909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2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5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975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E043E8-10BF-4B96-AE44-61C4B4B8D6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660533"/>
              </p:ext>
            </p:extLst>
          </p:nvPr>
        </p:nvGraphicFramePr>
        <p:xfrm>
          <a:off x="6399212" y="4724400"/>
          <a:ext cx="1676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836A1-CF42-48FF-B73D-C9183DD915D2}"/>
                  </a:ext>
                </a:extLst>
              </p:cNvPr>
              <p:cNvSpPr/>
              <p:nvPr/>
            </p:nvSpPr>
            <p:spPr>
              <a:xfrm>
                <a:off x="1674812" y="3064930"/>
                <a:ext cx="2416302" cy="1027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6836A1-CF42-48FF-B73D-C9183DD91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12" y="3064930"/>
                <a:ext cx="2416302" cy="1027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C163ED-286E-4C0B-A93D-4EB9243B3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08337"/>
              </p:ext>
            </p:extLst>
          </p:nvPr>
        </p:nvGraphicFramePr>
        <p:xfrm>
          <a:off x="4305372" y="3784603"/>
          <a:ext cx="13260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38">
                  <a:extLst>
                    <a:ext uri="{9D8B030D-6E8A-4147-A177-3AD203B41FA5}">
                      <a16:colId xmlns:a16="http://schemas.microsoft.com/office/drawing/2014/main" val="286909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2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5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9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0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“Gradient” 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706880"/>
                <a:ext cx="9904729" cy="4465320"/>
              </a:xfrm>
            </p:spPr>
            <p:txBody>
              <a:bodyPr>
                <a:normAutofit/>
              </a:bodyPr>
              <a:lstStyle/>
              <a:p>
                <a:pPr marL="347663" indent="-30321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7663" indent="-30321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0321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445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12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1275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ea typeface="Cambria Math" panose="02040503050406030204" pitchFamily="18" charset="0"/>
                  </a:rPr>
                  <a:t>Somewhat similar to linear regression</a:t>
                </a:r>
              </a:p>
              <a:p>
                <a:pPr marL="4445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03213">
                  <a:buFont typeface="Wingdings" panose="05000000000000000000" pitchFamily="2" charset="2"/>
                  <a:buChar char="v"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706880"/>
                <a:ext cx="9904729" cy="4465320"/>
              </a:xfrm>
              <a:blipFill>
                <a:blip r:embed="rId2"/>
                <a:stretch>
                  <a:fillRect l="-123" t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ACFC9-8CFE-425B-BA77-69C9D35B0700}"/>
                  </a:ext>
                </a:extLst>
              </p:cNvPr>
              <p:cNvSpPr txBox="1"/>
              <p:nvPr/>
            </p:nvSpPr>
            <p:spPr>
              <a:xfrm>
                <a:off x="7539353" y="1019205"/>
                <a:ext cx="3582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ACFC9-8CFE-425B-BA77-69C9D35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1019205"/>
                <a:ext cx="358267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AF654-EAB8-458C-B865-93FDF97008FC}"/>
                  </a:ext>
                </a:extLst>
              </p:cNvPr>
              <p:cNvSpPr txBox="1"/>
              <p:nvPr/>
            </p:nvSpPr>
            <p:spPr>
              <a:xfrm>
                <a:off x="7539353" y="641110"/>
                <a:ext cx="3277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AF654-EAB8-458C-B865-93FDF970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641110"/>
                <a:ext cx="3277871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4EA2A-F62B-4EF7-A047-9F98E50015BC}"/>
                  </a:ext>
                </a:extLst>
              </p:cNvPr>
              <p:cNvSpPr txBox="1"/>
              <p:nvPr/>
            </p:nvSpPr>
            <p:spPr>
              <a:xfrm>
                <a:off x="7539353" y="1406375"/>
                <a:ext cx="3582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4EA2A-F62B-4EF7-A047-9F98E500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1406375"/>
                <a:ext cx="358267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“Gradient” 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8883" y="1706880"/>
                <a:ext cx="9904729" cy="4465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8883" y="1706880"/>
                <a:ext cx="9904729" cy="44653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ACFC9-8CFE-425B-BA77-69C9D35B0700}"/>
                  </a:ext>
                </a:extLst>
              </p:cNvPr>
              <p:cNvSpPr txBox="1"/>
              <p:nvPr/>
            </p:nvSpPr>
            <p:spPr>
              <a:xfrm>
                <a:off x="7539353" y="1019205"/>
                <a:ext cx="3582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6ACFC9-8CFE-425B-BA77-69C9D35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1019205"/>
                <a:ext cx="358267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4EA2A-F62B-4EF7-A047-9F98E50015BC}"/>
                  </a:ext>
                </a:extLst>
              </p:cNvPr>
              <p:cNvSpPr txBox="1"/>
              <p:nvPr/>
            </p:nvSpPr>
            <p:spPr>
              <a:xfrm>
                <a:off x="7539353" y="1406375"/>
                <a:ext cx="3582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4EA2A-F62B-4EF7-A047-9F98E500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1406375"/>
                <a:ext cx="3582671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E1337C-D375-411A-8F0E-080ED490ABC8}"/>
                  </a:ext>
                </a:extLst>
              </p:cNvPr>
              <p:cNvSpPr txBox="1"/>
              <p:nvPr/>
            </p:nvSpPr>
            <p:spPr>
              <a:xfrm>
                <a:off x="7539353" y="641110"/>
                <a:ext cx="3277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E1337C-D375-411A-8F0E-080ED490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53" y="641110"/>
                <a:ext cx="3277871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52F7-2B8A-471A-B97D-26C8639C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843E4-DDE7-4690-AFDD-C40754B3C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61963" indent="-46196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Learning rate determines how quick results change</a:t>
                </a:r>
              </a:p>
              <a:p>
                <a:pPr marL="461963" indent="-46196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The lower the learning rate, the closer the results are to original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843E4-DDE7-4690-AFDD-C40754B3C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DB381EB6-04A8-478A-AD7C-34036FB477D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87804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348101">
                    <a:tc>
                      <a:txBody>
                        <a:bodyPr/>
                        <a:lstStyle/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=0.1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748.4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DB381EB6-04A8-478A-AD7C-34036FB477D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887804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2" t="-741" r="-1812" b="-2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748.4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681.9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B1B9FC7-88DB-4FA9-830A-E7112C4B9F2F}"/>
              </a:ext>
            </a:extLst>
          </p:cNvPr>
          <p:cNvGraphicFramePr>
            <a:graphicFrameLocks/>
          </p:cNvGraphicFramePr>
          <p:nvPr/>
        </p:nvGraphicFramePr>
        <p:xfrm>
          <a:off x="4462785" y="3328063"/>
          <a:ext cx="16764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from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F33DDB4-3B96-4C90-A201-88844CE3AD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1728134"/>
                  </p:ext>
                </p:extLst>
              </p:nvPr>
            </p:nvGraphicFramePr>
            <p:xfrm>
              <a:off x="8564275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391434">
                    <a:tc>
                      <a:txBody>
                        <a:bodyPr/>
                        <a:lstStyle/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F33DDB4-3B96-4C90-A201-88844CE3AD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1728134"/>
                  </p:ext>
                </p:extLst>
              </p:nvPr>
            </p:nvGraphicFramePr>
            <p:xfrm>
              <a:off x="8564275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" t="-741" r="-1812" b="-2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545.5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12F67A7A-2FD1-48CF-BD1D-7FFF80FCD1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8246866"/>
                  </p:ext>
                </p:extLst>
              </p:nvPr>
            </p:nvGraphicFramePr>
            <p:xfrm>
              <a:off x="10240747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348101">
                    <a:tc>
                      <a:txBody>
                        <a:bodyPr/>
                        <a:lstStyle/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12F67A7A-2FD1-48CF-BD1D-7FFF80FCD1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8246866"/>
                  </p:ext>
                </p:extLst>
              </p:nvPr>
            </p:nvGraphicFramePr>
            <p:xfrm>
              <a:off x="10240747" y="3328063"/>
              <a:ext cx="1676472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72">
                      <a:extLst>
                        <a:ext uri="{9D8B030D-6E8A-4147-A177-3AD203B41FA5}">
                          <a16:colId xmlns:a16="http://schemas.microsoft.com/office/drawing/2014/main" val="131247684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2" t="-741" r="-1812" b="-2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4">
                <a:extLst>
                  <a:ext uri="{FF2B5EF4-FFF2-40B4-BE49-F238E27FC236}">
                    <a16:creationId xmlns:a16="http://schemas.microsoft.com/office/drawing/2014/main" id="{5AEBFFC2-87AC-49F6-AA2A-F60DA7806A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2302819"/>
                  </p:ext>
                </p:extLst>
              </p:nvPr>
            </p:nvGraphicFramePr>
            <p:xfrm>
              <a:off x="1879582" y="3624066"/>
              <a:ext cx="174496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4968">
                      <a:extLst>
                        <a:ext uri="{9D8B030D-6E8A-4147-A177-3AD203B41FA5}">
                          <a16:colId xmlns:a16="http://schemas.microsoft.com/office/drawing/2014/main" val="32419933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4">
                <a:extLst>
                  <a:ext uri="{FF2B5EF4-FFF2-40B4-BE49-F238E27FC236}">
                    <a16:creationId xmlns:a16="http://schemas.microsoft.com/office/drawing/2014/main" id="{5AEBFFC2-87AC-49F6-AA2A-F60DA7806A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2302819"/>
                  </p:ext>
                </p:extLst>
              </p:nvPr>
            </p:nvGraphicFramePr>
            <p:xfrm>
              <a:off x="1879582" y="3624066"/>
              <a:ext cx="174496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4968">
                      <a:extLst>
                        <a:ext uri="{9D8B030D-6E8A-4147-A177-3AD203B41FA5}">
                          <a16:colId xmlns:a16="http://schemas.microsoft.com/office/drawing/2014/main" val="32419933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8" t="-1333" r="-1394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4870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98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591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6358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248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13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9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52F7-2B8A-471A-B97D-26C8639C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43E4-DDE7-4690-AFDD-C40754B3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Consider learning rate in the loss function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Learning rate too low: slow convergence, computation overhead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Learning rate too high: bouncing to and from convergence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EE84-0F67-4224-B7FF-BE791345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38" y="3733800"/>
            <a:ext cx="63081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6092-5B8C-4736-B6E6-15023D46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01BA-762C-4209-9B82-6B5B63C5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5595"/>
            <a:ext cx="10360501" cy="5156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Alleviates overfitting with constantly changing tree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Customizable learning rate and loss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Easy to understand if a simple loss function is used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400" dirty="0"/>
              <a:t>Computational time and power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400" dirty="0"/>
              <a:t>Need experiments and optimization for model tuning</a:t>
            </a:r>
          </a:p>
          <a:p>
            <a:pPr marL="914400" indent="-3492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3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Background – Decision Trees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Motivation – Problems in decision trees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Simplified Gradient Boosting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Mathematical model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Strengths and Weaknesses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AdaBoost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5CD3-3333-4E55-86E0-295B3660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C17-610D-467C-8CB8-FEC3673F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Compared to Random Forests :</a:t>
            </a:r>
          </a:p>
          <a:p>
            <a:pPr marL="914400" indent="-349250">
              <a:buFont typeface="Wingdings" panose="05000000000000000000" pitchFamily="2" charset="2"/>
              <a:buChar char="ü"/>
            </a:pPr>
            <a:r>
              <a:rPr lang="en-US" sz="2400" dirty="0"/>
              <a:t>Less subject to randomness, more consistent performance with suitable learning rate initialized</a:t>
            </a:r>
          </a:p>
          <a:p>
            <a:pPr marL="914400" indent="-349250">
              <a:buFont typeface="Wingdings" panose="05000000000000000000" pitchFamily="2" charset="2"/>
              <a:buChar char="ü"/>
            </a:pPr>
            <a:r>
              <a:rPr lang="en-US" sz="2400" dirty="0"/>
              <a:t>Faster predictions</a:t>
            </a:r>
          </a:p>
          <a:p>
            <a:pPr marL="914400" indent="-349250"/>
            <a:r>
              <a:rPr lang="en-US" sz="2400" dirty="0"/>
              <a:t>May require more computational power in training depending on number of runs and number of experiments for tuning</a:t>
            </a:r>
          </a:p>
          <a:p>
            <a:pPr marL="914400" indent="-349250">
              <a:buFont typeface="Wingdings" panose="05000000000000000000" pitchFamily="2" charset="2"/>
              <a:buChar char=""/>
            </a:pPr>
            <a:r>
              <a:rPr lang="en-US" sz="2400" dirty="0"/>
              <a:t>More sensitive to overfitting if data is noisy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7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C2B-37FE-4B5C-9961-B7589CE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D5F-6EF1-4A6D-93A7-EE267EEC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Using other loss functions? </a:t>
            </a:r>
          </a:p>
          <a:p>
            <a:pPr marL="914400" indent="-349250"/>
            <a:r>
              <a:rPr lang="en-US" sz="2400" dirty="0"/>
              <a:t>Exponential / Logistic loss</a:t>
            </a:r>
          </a:p>
          <a:p>
            <a:pPr marL="914400" indent="-349250"/>
            <a:r>
              <a:rPr lang="en-US" sz="2400" dirty="0"/>
              <a:t>Make results less linear on initial data, alleviates overfitting more</a:t>
            </a:r>
          </a:p>
          <a:p>
            <a:pPr marL="565150" indent="0">
              <a:buNone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Regression vs.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772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E7E0-7090-47EB-9F02-68704271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97A5F-78FF-4893-954D-ABC0AA143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Replacing Squared Loss function with Exponential Loss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Apply gradient descent algorithm as well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ym typeface="Wingdings" panose="05000000000000000000" pitchFamily="2" charset="2"/>
                  </a:rPr>
                  <a:t> gradient can be seen as reweighted targets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Constructs trees according to reweighted targets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Useful in classification problems, helps adjust misclassified points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97A5F-78FF-4893-954D-ABC0AA143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3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894E-8DE7-4E57-801A-3B6378F7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4A3F-00AF-496A-B6BF-45785B22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Gradient Boosting Trees :</a:t>
            </a:r>
          </a:p>
          <a:p>
            <a:pPr marL="914400" indent="-349250"/>
            <a:r>
              <a:rPr lang="en-US" sz="2400" dirty="0"/>
              <a:t>Utilizes concept of gradient descent, applied in decision trees</a:t>
            </a:r>
          </a:p>
          <a:p>
            <a:pPr marL="914400" indent="-349250"/>
            <a:r>
              <a:rPr lang="en-US" sz="2400" dirty="0"/>
              <a:t>More stable performance than Random Forests</a:t>
            </a:r>
          </a:p>
          <a:p>
            <a:pPr marL="914400" indent="-349250"/>
            <a:r>
              <a:rPr lang="en-US" sz="2400" dirty="0"/>
              <a:t>Can be simplified, assuming a differentiable loss function is used</a:t>
            </a:r>
          </a:p>
          <a:p>
            <a:pPr marL="914400" indent="-349250"/>
            <a:r>
              <a:rPr lang="en-US" sz="2400" dirty="0"/>
              <a:t>AdaBoost for alternative loss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85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81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07C6-3F6D-4CF0-81F9-0D70BF0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B62-37FC-4E59-9F8F-E8C7CACD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71600"/>
            <a:ext cx="10819129" cy="5486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COMP4211 lecture notes (Module 12, Decision Trees) </a:t>
            </a:r>
            <a:r>
              <a:rPr lang="en-US" sz="2400" dirty="0">
                <a:hlinkClick r:id="rId2"/>
              </a:rPr>
              <a:t>https://canvas.ust.hk/courses/36189/files/4213820?module_item_id=549808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Towards Data science (Gradient Boosting Tree Algorithm Explained) </a:t>
            </a:r>
            <a:r>
              <a:rPr lang="en-US" sz="2400" dirty="0">
                <a:hlinkClick r:id="rId2"/>
              </a:rPr>
              <a:t>https://towardsdatascience.com/machine-learning-part-18-boosting-algorithms-gradient-boosting-in-python-ef5ae6965be4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PaperSpace</a:t>
            </a:r>
            <a:r>
              <a:rPr lang="en-US" sz="2400" dirty="0"/>
              <a:t> Blog (Gradient Boosting in Classification) </a:t>
            </a:r>
            <a:r>
              <a:rPr lang="en-US" sz="2400" dirty="0">
                <a:hlinkClick r:id="rId3"/>
              </a:rPr>
              <a:t>https://blog.paperspace.com/gradient-boosting-for-classification/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Harvard lecture notes (2018-CS109A, Lecture 17 – Boosting)              </a:t>
            </a:r>
            <a:r>
              <a:rPr lang="en-US" sz="2400" dirty="0">
                <a:hlinkClick r:id="rId2"/>
              </a:rPr>
              <a:t>https://harvard-iacs.github.io/2018-CS109A/lectures/lecture-17/presentation/lecture17_boosting.pdf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StatQuest</a:t>
            </a:r>
            <a:r>
              <a:rPr lang="en-US" sz="2400" dirty="0"/>
              <a:t> (Gradient Boost 2) </a:t>
            </a:r>
            <a:r>
              <a:rPr lang="en-US" sz="2400" dirty="0">
                <a:hlinkClick r:id="rId4"/>
              </a:rPr>
              <a:t>https://www.youtube.com/watch?v=2xudPOBz-vs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J.H. Friedman (Stochastic Gradient Boost) </a:t>
            </a:r>
            <a:r>
              <a:rPr lang="en-US" sz="2400" dirty="0">
                <a:hlinkClick r:id="rId5"/>
              </a:rPr>
              <a:t>https://statweb.stanford.edu/~jhf/ftp/stobst.pdf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7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48D1-AF13-480D-BE13-4289418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Decision Trees (from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EC4F-A01A-46C1-A869-556D27E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Decision Trees :</a:t>
            </a:r>
          </a:p>
          <a:p>
            <a:pPr marL="914400" indent="-349250"/>
            <a:r>
              <a:rPr lang="en-US" sz="2400" dirty="0"/>
              <a:t>Given an input data with a certain amount of attributes (X[0]…X[n-1])</a:t>
            </a:r>
          </a:p>
          <a:p>
            <a:pPr marL="914400" indent="-349250"/>
            <a:r>
              <a:rPr lang="en-US" sz="2400" dirty="0"/>
              <a:t>Recursively picking attributes to divide samples</a:t>
            </a:r>
          </a:p>
          <a:p>
            <a:pPr marL="914400" indent="-349250"/>
            <a:r>
              <a:rPr lang="en-US" sz="2400" dirty="0"/>
              <a:t>Construct tree with chosen attribute in internal nodes</a:t>
            </a:r>
          </a:p>
          <a:p>
            <a:pPr marL="914400" indent="-349250"/>
            <a:endParaRPr lang="en-US" sz="2000" dirty="0"/>
          </a:p>
          <a:p>
            <a:pPr marL="766709" lvl="1" indent="-461963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0B418-E159-46AC-8129-F96A703F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010010"/>
            <a:ext cx="4265613" cy="25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38B9-8B0F-4073-8F70-A1367008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7E44-527A-4566-8437-D910BC9D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Subject to overfitting</a:t>
            </a:r>
          </a:p>
          <a:p>
            <a:pPr marL="914400" indent="-349250"/>
            <a:r>
              <a:rPr lang="en-US" sz="2400" dirty="0"/>
              <a:t>Fewer samples available in deeper nodes after division</a:t>
            </a:r>
          </a:p>
          <a:p>
            <a:pPr marL="766709" lvl="1" indent="-461963">
              <a:buFont typeface="Wingdings" panose="05000000000000000000" pitchFamily="2" charset="2"/>
              <a:buChar char="v"/>
            </a:pPr>
            <a:endParaRPr lang="en-US" dirty="0"/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Sensitive to data variance</a:t>
            </a:r>
          </a:p>
          <a:p>
            <a:pPr marL="914400" indent="-349250"/>
            <a:r>
              <a:rPr lang="en-US" sz="2400" dirty="0"/>
              <a:t>Small changes in input data can lead to huge tree construction difference</a:t>
            </a:r>
          </a:p>
          <a:p>
            <a:pPr marL="914400" indent="-349250"/>
            <a:r>
              <a:rPr lang="en-US" sz="2400" dirty="0"/>
              <a:t>E.g. adding (outlook: overcast, windy: true, no) in the previous example</a:t>
            </a:r>
          </a:p>
        </p:txBody>
      </p:sp>
    </p:spTree>
    <p:extLst>
      <p:ext uri="{BB962C8B-B14F-4D97-AF65-F5344CB8AC3E}">
        <p14:creationId xmlns:p14="http://schemas.microsoft.com/office/powerpoint/2010/main" val="10637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BBA9-F2B4-437D-886D-26C113B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C4FB-185F-4365-BA8A-B7CCB8D0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Random Forests :</a:t>
            </a:r>
          </a:p>
          <a:p>
            <a:pPr marL="914400" indent="-349250"/>
            <a:r>
              <a:rPr lang="en-US" sz="2400" dirty="0"/>
              <a:t>Alleviates overfitting with bootstrap samples and tree ensemble</a:t>
            </a:r>
          </a:p>
          <a:p>
            <a:pPr marL="914400" indent="-349250"/>
            <a:r>
              <a:rPr lang="en-US" sz="2400" dirty="0"/>
              <a:t>Make each tree in ensemble independent with attribute bagging</a:t>
            </a:r>
          </a:p>
          <a:p>
            <a:pPr marL="565150" indent="0">
              <a:buNone/>
            </a:pPr>
            <a:r>
              <a:rPr lang="en-US" sz="2400" dirty="0"/>
              <a:t>     (trees are constructed with only a subset of attributes)</a:t>
            </a:r>
          </a:p>
          <a:p>
            <a:pPr marL="908050" indent="-342900"/>
            <a:r>
              <a:rPr lang="en-US" sz="2400" dirty="0"/>
              <a:t>Average the predictions from all constructed trees</a:t>
            </a:r>
          </a:p>
          <a:p>
            <a:pPr marL="90805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Gradient boosting trees</a:t>
            </a:r>
          </a:p>
          <a:p>
            <a:pPr marL="914400" indent="-3492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9C42-C991-4369-B0E6-A33D3CDB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Idea of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EEAC-A6ED-408A-A635-88BA1C37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819129" cy="4546604"/>
          </a:xfrm>
        </p:spPr>
        <p:txBody>
          <a:bodyPr>
            <a:normAutofit fontScale="92500" lnSpcReduction="10000"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Instead of constructing multiple trees at once, slowly improve a single tree</a:t>
            </a:r>
          </a:p>
          <a:p>
            <a:pPr marL="1022350" indent="-457200">
              <a:buFont typeface="+mj-lt"/>
              <a:buAutoNum type="arabicPeriod"/>
            </a:pPr>
            <a:r>
              <a:rPr lang="en-US" sz="2400" dirty="0"/>
              <a:t>Start with predictions all at trivial value</a:t>
            </a:r>
          </a:p>
          <a:p>
            <a:pPr marL="1022350" indent="-457200">
              <a:lnSpc>
                <a:spcPct val="220000"/>
              </a:lnSpc>
              <a:buFont typeface="+mj-lt"/>
              <a:buAutoNum type="arabicPeriod"/>
            </a:pPr>
            <a:r>
              <a:rPr lang="en-US" sz="2400" dirty="0"/>
              <a:t>Calculate residual (error, difference from actual value)</a:t>
            </a:r>
          </a:p>
          <a:p>
            <a:pPr marL="1022350" indent="-457200">
              <a:lnSpc>
                <a:spcPct val="220000"/>
              </a:lnSpc>
              <a:buFont typeface="+mj-lt"/>
              <a:buAutoNum type="arabicPeriod"/>
            </a:pPr>
            <a:r>
              <a:rPr lang="en-US" sz="2400" dirty="0"/>
              <a:t>Construct a new tree based on the residual</a:t>
            </a:r>
          </a:p>
          <a:p>
            <a:pPr marL="1022350" indent="-457200">
              <a:lnSpc>
                <a:spcPct val="220000"/>
              </a:lnSpc>
              <a:buFont typeface="+mj-lt"/>
              <a:buAutoNum type="arabicPeriod"/>
            </a:pPr>
            <a:r>
              <a:rPr lang="en-US" sz="2400" dirty="0"/>
              <a:t>Perform prediction from new tree</a:t>
            </a:r>
          </a:p>
          <a:p>
            <a:pPr marL="1022350" indent="-457200">
              <a:lnSpc>
                <a:spcPct val="220000"/>
              </a:lnSpc>
              <a:buFont typeface="+mj-lt"/>
              <a:buAutoNum type="arabicPeriod"/>
            </a:pPr>
            <a:r>
              <a:rPr lang="en-US" sz="2400" dirty="0"/>
              <a:t>Repeat step 2 to 4 until condition met (e.g. converged residual, accuracy reached)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E03B-1AF0-48F4-8455-19A3748FA336}"/>
                  </a:ext>
                </a:extLst>
              </p:cNvPr>
              <p:cNvSpPr txBox="1"/>
              <p:nvPr/>
            </p:nvSpPr>
            <p:spPr>
              <a:xfrm>
                <a:off x="2284412" y="2525726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 or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E03B-1AF0-48F4-8455-19A3748F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2525726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2648AD-8684-4B49-A907-E546FCCFB62A}"/>
                  </a:ext>
                </a:extLst>
              </p:cNvPr>
              <p:cNvSpPr txBox="1"/>
              <p:nvPr/>
            </p:nvSpPr>
            <p:spPr>
              <a:xfrm>
                <a:off x="2284412" y="3383155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2648AD-8684-4B49-A907-E546FCCF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3383155"/>
                <a:ext cx="1524000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5359-4432-4F77-8353-6DF8A9F5D4D6}"/>
                  </a:ext>
                </a:extLst>
              </p:cNvPr>
              <p:cNvSpPr txBox="1"/>
              <p:nvPr/>
            </p:nvSpPr>
            <p:spPr>
              <a:xfrm>
                <a:off x="2284412" y="4269679"/>
                <a:ext cx="32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5359-4432-4F77-8353-6DF8A9F5D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4269679"/>
                <a:ext cx="320040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9901F-2527-426F-A1AB-F28A84D5D1A9}"/>
                  </a:ext>
                </a:extLst>
              </p:cNvPr>
              <p:cNvSpPr txBox="1"/>
              <p:nvPr/>
            </p:nvSpPr>
            <p:spPr>
              <a:xfrm>
                <a:off x="2284412" y="5156203"/>
                <a:ext cx="297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9901F-2527-426F-A1AB-F28A84D5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5156203"/>
                <a:ext cx="2971800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5DED9-B426-4557-B3F6-B47ED1F98233}"/>
                  </a:ext>
                </a:extLst>
              </p:cNvPr>
              <p:cNvSpPr txBox="1"/>
              <p:nvPr/>
            </p:nvSpPr>
            <p:spPr>
              <a:xfrm>
                <a:off x="6094412" y="4269679"/>
                <a:ext cx="3582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5DED9-B426-4557-B3F6-B47ED1F9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4269679"/>
                <a:ext cx="358267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9A38B-DEE4-4619-9F20-E98BA3753944}"/>
                  </a:ext>
                </a:extLst>
              </p:cNvPr>
              <p:cNvSpPr txBox="1"/>
              <p:nvPr/>
            </p:nvSpPr>
            <p:spPr>
              <a:xfrm>
                <a:off x="6094412" y="5087991"/>
                <a:ext cx="2819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9A38B-DEE4-4619-9F20-E98BA375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5087991"/>
                <a:ext cx="2819400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9B5D5-875F-4461-908A-D65321AADC6C}"/>
                  </a:ext>
                </a:extLst>
              </p:cNvPr>
              <p:cNvSpPr txBox="1"/>
              <p:nvPr/>
            </p:nvSpPr>
            <p:spPr>
              <a:xfrm>
                <a:off x="6094412" y="3383155"/>
                <a:ext cx="1981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9B5D5-875F-4461-908A-D65321AA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3383155"/>
                <a:ext cx="1981200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769-AC85-4B93-B391-C33FBA85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Real Estate Prices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723FB8-C2BE-4E88-80EB-6030AA9E8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46818"/>
              </p:ext>
            </p:extLst>
          </p:nvPr>
        </p:nvGraphicFramePr>
        <p:xfrm>
          <a:off x="531812" y="1811867"/>
          <a:ext cx="78213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66">
                  <a:extLst>
                    <a:ext uri="{9D8B030D-6E8A-4147-A177-3AD203B41FA5}">
                      <a16:colId xmlns:a16="http://schemas.microsoft.com/office/drawing/2014/main" val="3601751067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959797669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47456739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0674548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324199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(sq. 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14AAE2-75DA-43B1-87D8-1FC6E155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723138"/>
              </p:ext>
            </p:extLst>
          </p:nvPr>
        </p:nvGraphicFramePr>
        <p:xfrm>
          <a:off x="10029621" y="1811867"/>
          <a:ext cx="16764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277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F05AE6-C443-4607-B3A3-6A6A9BE880E4}"/>
                  </a:ext>
                </a:extLst>
              </p:cNvPr>
              <p:cNvSpPr txBox="1"/>
              <p:nvPr/>
            </p:nvSpPr>
            <p:spPr>
              <a:xfrm>
                <a:off x="2208212" y="4902200"/>
                <a:ext cx="5257800" cy="67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480+1040+350+1310+400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F05AE6-C443-4607-B3A3-6A6A9BE88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4902200"/>
                <a:ext cx="5257800" cy="676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90149-112B-4053-9AA9-555AF5DFF782}"/>
                  </a:ext>
                </a:extLst>
              </p:cNvPr>
              <p:cNvSpPr txBox="1"/>
              <p:nvPr/>
            </p:nvSpPr>
            <p:spPr>
              <a:xfrm>
                <a:off x="10146638" y="1298545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90149-112B-4053-9AA9-555AF5DF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38" y="1298545"/>
                <a:ext cx="1524000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EB01A-615F-4197-9CDD-F81C44243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466163"/>
              </p:ext>
            </p:extLst>
          </p:nvPr>
        </p:nvGraphicFramePr>
        <p:xfrm>
          <a:off x="8353149" y="1811867"/>
          <a:ext cx="16764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38D83D-F7D8-4483-A3AB-5D7CE5CAF27C}"/>
              </a:ext>
            </a:extLst>
          </p:cNvPr>
          <p:cNvSpPr/>
          <p:nvPr/>
        </p:nvSpPr>
        <p:spPr>
          <a:xfrm>
            <a:off x="8581785" y="47498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716</a:t>
            </a:r>
          </a:p>
        </p:txBody>
      </p:sp>
    </p:spTree>
    <p:extLst>
      <p:ext uri="{BB962C8B-B14F-4D97-AF65-F5344CB8AC3E}">
        <p14:creationId xmlns:p14="http://schemas.microsoft.com/office/powerpoint/2010/main" val="24071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B334-217C-4FA2-A0E5-7A44738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Tree Constructing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58EC-01A6-40C4-AD5C-EA4E2373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Similar to normal decision trees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Choose best attribute to divide samples</a:t>
            </a:r>
          </a:p>
          <a:p>
            <a:pPr marL="461963" indent="-461963">
              <a:buFont typeface="Wingdings" panose="05000000000000000000" pitchFamily="2" charset="2"/>
              <a:buChar char="v"/>
            </a:pPr>
            <a:r>
              <a:rPr lang="en-US" sz="2400" dirty="0"/>
              <a:t>Recursively construct entire tree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534B91-D44D-4634-B487-055ED87320C4}"/>
              </a:ext>
            </a:extLst>
          </p:cNvPr>
          <p:cNvSpPr/>
          <p:nvPr/>
        </p:nvSpPr>
        <p:spPr>
          <a:xfrm>
            <a:off x="9021547" y="1024791"/>
            <a:ext cx="1219200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Size &gt; 750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D52439-7025-4A81-9719-CA0C26538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141017"/>
              </p:ext>
            </p:extLst>
          </p:nvPr>
        </p:nvGraphicFramePr>
        <p:xfrm>
          <a:off x="8949986" y="3666733"/>
          <a:ext cx="16764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277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284192-93CC-4898-AC39-1E0DFAE12038}"/>
              </a:ext>
            </a:extLst>
          </p:cNvPr>
          <p:cNvSpPr/>
          <p:nvPr/>
        </p:nvSpPr>
        <p:spPr>
          <a:xfrm>
            <a:off x="7916842" y="1786791"/>
            <a:ext cx="1491084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Location &gt; 10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8DF2DB-9FBC-450C-BB08-39107D895D74}"/>
              </a:ext>
            </a:extLst>
          </p:cNvPr>
          <p:cNvSpPr/>
          <p:nvPr/>
        </p:nvSpPr>
        <p:spPr>
          <a:xfrm>
            <a:off x="10086723" y="1786791"/>
            <a:ext cx="1219200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Age &gt; 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EB97ED-F99B-43E3-A44F-A48F042A58F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8662384" y="1329591"/>
            <a:ext cx="968763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55815E-F94A-4C56-AA32-5BC0AA272C5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9631147" y="1329591"/>
            <a:ext cx="1065176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9A1E50-6411-4E88-9CB0-F192A2627DDD}"/>
              </a:ext>
            </a:extLst>
          </p:cNvPr>
          <p:cNvSpPr/>
          <p:nvPr/>
        </p:nvSpPr>
        <p:spPr>
          <a:xfrm>
            <a:off x="7696796" y="2531865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324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E09C4-58F3-40B0-ABF1-9AE1E1E01B6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077796" y="2091591"/>
            <a:ext cx="584588" cy="440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897444-D5D4-4A25-8BEE-F793E9A3FEAE}"/>
              </a:ext>
            </a:extLst>
          </p:cNvPr>
          <p:cNvSpPr/>
          <p:nvPr/>
        </p:nvSpPr>
        <p:spPr>
          <a:xfrm>
            <a:off x="8735876" y="2515263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594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FD9729-2CD0-45EE-BBD9-D19E94B68A0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8662384" y="2091591"/>
            <a:ext cx="454492" cy="4236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C8BD1C-DE9A-4E98-94AD-DAC80953AB4C}"/>
              </a:ext>
            </a:extLst>
          </p:cNvPr>
          <p:cNvSpPr/>
          <p:nvPr/>
        </p:nvSpPr>
        <p:spPr>
          <a:xfrm>
            <a:off x="9774956" y="2515262"/>
            <a:ext cx="762000" cy="60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-316, -366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92BE1D-1C9B-48E9-B076-B41362592196}"/>
              </a:ext>
            </a:extLst>
          </p:cNvPr>
          <p:cNvSpPr/>
          <p:nvPr/>
        </p:nvSpPr>
        <p:spPr>
          <a:xfrm>
            <a:off x="10917956" y="251493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-236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03AAED-CB81-4113-975B-8C803B7FA057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0155956" y="2091591"/>
            <a:ext cx="540367" cy="423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4DA058-307C-4D0F-BE5B-035B5D09896E}"/>
              </a:ext>
            </a:extLst>
          </p:cNvPr>
          <p:cNvCxnSpPr>
            <a:stCxn id="9" idx="2"/>
            <a:endCxn id="40" idx="0"/>
          </p:cNvCxnSpPr>
          <p:nvPr/>
        </p:nvCxnSpPr>
        <p:spPr>
          <a:xfrm>
            <a:off x="10696323" y="2091591"/>
            <a:ext cx="602633" cy="42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0A3374-049C-4A8C-B16D-8E634C3FE518}"/>
              </a:ext>
            </a:extLst>
          </p:cNvPr>
          <p:cNvSpPr/>
          <p:nvPr/>
        </p:nvSpPr>
        <p:spPr>
          <a:xfrm>
            <a:off x="9774956" y="250679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-341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D435CBCF-487B-483E-A3E7-6275505C1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552911"/>
              </p:ext>
            </p:extLst>
          </p:nvPr>
        </p:nvGraphicFramePr>
        <p:xfrm>
          <a:off x="1128648" y="3666733"/>
          <a:ext cx="78213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66">
                  <a:extLst>
                    <a:ext uri="{9D8B030D-6E8A-4147-A177-3AD203B41FA5}">
                      <a16:colId xmlns:a16="http://schemas.microsoft.com/office/drawing/2014/main" val="3601751067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959797669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47456739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0674548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324199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(sq. 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28D614-8883-4015-92DE-91A6243ADAE2}"/>
                  </a:ext>
                </a:extLst>
              </p:cNvPr>
              <p:cNvSpPr txBox="1"/>
              <p:nvPr/>
            </p:nvSpPr>
            <p:spPr>
              <a:xfrm>
                <a:off x="8030947" y="350271"/>
                <a:ext cx="32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28D614-8883-4015-92DE-91A6243A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947" y="350271"/>
                <a:ext cx="32004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13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5" grpId="0" animBg="1"/>
      <p:bldP spid="21" grpId="0" animBg="1"/>
      <p:bldP spid="30" grpId="0" animBg="1"/>
      <p:bldP spid="30" grpId="1" animBg="1"/>
      <p:bldP spid="40" grpId="0" animBg="1"/>
      <p:bldP spid="46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52F7-2B8A-471A-B97D-26C8639C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Further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843E4-DDE7-4690-AFDD-C40754B3C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61963" indent="-46196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Similar to normal decision trees</a:t>
                </a:r>
              </a:p>
              <a:p>
                <a:pPr marL="461963" indent="-461963"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Learning rate is introduced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843E4-DDE7-4690-AFDD-C40754B3C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E9DE13-D1C5-4A73-A221-1432515589E0}"/>
              </a:ext>
            </a:extLst>
          </p:cNvPr>
          <p:cNvSpPr/>
          <p:nvPr/>
        </p:nvSpPr>
        <p:spPr>
          <a:xfrm>
            <a:off x="9021547" y="1024791"/>
            <a:ext cx="1219200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Size &gt; 750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3E394F-8C3E-464C-BF36-1B5E91515B85}"/>
              </a:ext>
            </a:extLst>
          </p:cNvPr>
          <p:cNvSpPr/>
          <p:nvPr/>
        </p:nvSpPr>
        <p:spPr>
          <a:xfrm>
            <a:off x="7916842" y="1786791"/>
            <a:ext cx="1491084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Location &gt; 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817C1D-9188-4F2D-A9D4-F3069FBB75D5}"/>
              </a:ext>
            </a:extLst>
          </p:cNvPr>
          <p:cNvSpPr/>
          <p:nvPr/>
        </p:nvSpPr>
        <p:spPr>
          <a:xfrm>
            <a:off x="10086723" y="1786791"/>
            <a:ext cx="1219200" cy="304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Age &gt; 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26B22-8D51-47F7-A9DB-BEF16749596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62384" y="1329591"/>
            <a:ext cx="968763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4F8E89-548C-41CE-9A2A-2C987F522E1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631147" y="1329591"/>
            <a:ext cx="1065176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52D092-BAAF-4B68-960E-6CF3CFF75A65}"/>
              </a:ext>
            </a:extLst>
          </p:cNvPr>
          <p:cNvSpPr/>
          <p:nvPr/>
        </p:nvSpPr>
        <p:spPr>
          <a:xfrm>
            <a:off x="7696796" y="2531865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324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60192-E7A7-4143-8B75-FD2469695F26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077796" y="2091591"/>
            <a:ext cx="584588" cy="440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8C62CD-43BC-4464-9856-5556A7EF786B}"/>
              </a:ext>
            </a:extLst>
          </p:cNvPr>
          <p:cNvSpPr/>
          <p:nvPr/>
        </p:nvSpPr>
        <p:spPr>
          <a:xfrm>
            <a:off x="8735876" y="2515263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594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C544D7-71D6-46E1-B405-D86FAB0DFE1A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8662384" y="2091591"/>
            <a:ext cx="454492" cy="4236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AFBA19-7B68-43D8-97D5-05A89BAF4E75}"/>
              </a:ext>
            </a:extLst>
          </p:cNvPr>
          <p:cNvSpPr/>
          <p:nvPr/>
        </p:nvSpPr>
        <p:spPr>
          <a:xfrm>
            <a:off x="10917956" y="251493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-236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AB1B2-F811-4798-A5B7-2C7CCE0850D7}"/>
              </a:ext>
            </a:extLst>
          </p:cNvPr>
          <p:cNvCxnSpPr>
            <a:stCxn id="19" idx="2"/>
          </p:cNvCxnSpPr>
          <p:nvPr/>
        </p:nvCxnSpPr>
        <p:spPr>
          <a:xfrm flipH="1">
            <a:off x="10155956" y="2091591"/>
            <a:ext cx="540367" cy="423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B65A-8FB6-45B7-BB4D-0849009339E8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10696323" y="2091591"/>
            <a:ext cx="602633" cy="42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300C19-6669-4C9B-A59D-B7E3ABD609EC}"/>
              </a:ext>
            </a:extLst>
          </p:cNvPr>
          <p:cNvSpPr/>
          <p:nvPr/>
        </p:nvSpPr>
        <p:spPr>
          <a:xfrm>
            <a:off x="9774956" y="2506794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-341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B381EB6-04A8-478A-AD7C-34036FB47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643733"/>
              </p:ext>
            </p:extLst>
          </p:nvPr>
        </p:nvGraphicFramePr>
        <p:xfrm>
          <a:off x="9942710" y="3616597"/>
          <a:ext cx="16764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3481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18E8C6B5-6378-43C6-B693-BB0A47F57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76757"/>
              </p:ext>
            </p:extLst>
          </p:nvPr>
        </p:nvGraphicFramePr>
        <p:xfrm>
          <a:off x="455612" y="3616597"/>
          <a:ext cx="78213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66">
                  <a:extLst>
                    <a:ext uri="{9D8B030D-6E8A-4147-A177-3AD203B41FA5}">
                      <a16:colId xmlns:a16="http://schemas.microsoft.com/office/drawing/2014/main" val="3601751067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959797669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47456739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106745482"/>
                    </a:ext>
                  </a:extLst>
                </a:gridCol>
                <a:gridCol w="1744968">
                  <a:extLst>
                    <a:ext uri="{9D8B030D-6E8A-4147-A177-3AD203B41FA5}">
                      <a16:colId xmlns:a16="http://schemas.microsoft.com/office/drawing/2014/main" val="324199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(sq. 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72689F-E821-498F-974B-01DEDBC7A2E7}"/>
                  </a:ext>
                </a:extLst>
              </p:cNvPr>
              <p:cNvSpPr txBox="1"/>
              <p:nvPr/>
            </p:nvSpPr>
            <p:spPr>
              <a:xfrm>
                <a:off x="10163735" y="3119878"/>
                <a:ext cx="1280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72689F-E821-498F-974B-01DEDBC7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735" y="3119878"/>
                <a:ext cx="128001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B1B9FC7-88DB-4FA9-830A-E7112C4B9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89840"/>
              </p:ext>
            </p:extLst>
          </p:nvPr>
        </p:nvGraphicFramePr>
        <p:xfrm>
          <a:off x="8266238" y="3251868"/>
          <a:ext cx="16764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2">
                  <a:extLst>
                    <a:ext uri="{9D8B030D-6E8A-4147-A177-3AD203B41FA5}">
                      <a16:colId xmlns:a16="http://schemas.microsoft.com/office/drawing/2014/main" val="131247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from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9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7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2760</TotalTime>
  <Words>1501</Words>
  <Application>Microsoft Office PowerPoint</Application>
  <PresentationFormat>Custom</PresentationFormat>
  <Paragraphs>393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Tech 16x9</vt:lpstr>
      <vt:lpstr>Gradient Boosting Trees</vt:lpstr>
      <vt:lpstr>Contents</vt:lpstr>
      <vt:lpstr>Decision Trees (from lectures)</vt:lpstr>
      <vt:lpstr>Shortcomings</vt:lpstr>
      <vt:lpstr>Solutions</vt:lpstr>
      <vt:lpstr>Idea of Gradient Boosting</vt:lpstr>
      <vt:lpstr>Example: Real Estate Prices</vt:lpstr>
      <vt:lpstr>Tree Constructing</vt:lpstr>
      <vt:lpstr>Further Prediction</vt:lpstr>
      <vt:lpstr>Math behind</vt:lpstr>
      <vt:lpstr>Math behind</vt:lpstr>
      <vt:lpstr>Math behind</vt:lpstr>
      <vt:lpstr>Math behind</vt:lpstr>
      <vt:lpstr>More examples (Classification)</vt:lpstr>
      <vt:lpstr>“Gradient” Boost</vt:lpstr>
      <vt:lpstr>“Gradient” Boost</vt:lpstr>
      <vt:lpstr>Learning rate</vt:lpstr>
      <vt:lpstr>Learning rate</vt:lpstr>
      <vt:lpstr>Strengths and Weaknesses</vt:lpstr>
      <vt:lpstr>Strengths and Weaknesses</vt:lpstr>
      <vt:lpstr>Possible Improvements</vt:lpstr>
      <vt:lpstr>AdaBoost</vt:lpstr>
      <vt:lpstr>Conclusion</vt:lpstr>
      <vt:lpstr>Thanks for listening!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Boosting Trees</dc:title>
  <dc:creator>Ho Yin Fong</dc:creator>
  <cp:lastModifiedBy>Ho Yin Fong</cp:lastModifiedBy>
  <cp:revision>61</cp:revision>
  <dcterms:created xsi:type="dcterms:W3CDTF">2021-05-05T12:42:44Z</dcterms:created>
  <dcterms:modified xsi:type="dcterms:W3CDTF">2021-05-07T10:59:08Z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