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65" r:id="rId5"/>
    <p:sldId id="266" r:id="rId6"/>
    <p:sldId id="259" r:id="rId7"/>
    <p:sldId id="267" r:id="rId8"/>
    <p:sldId id="268" r:id="rId9"/>
    <p:sldId id="278" r:id="rId10"/>
    <p:sldId id="275" r:id="rId11"/>
    <p:sldId id="261" r:id="rId12"/>
    <p:sldId id="271" r:id="rId13"/>
    <p:sldId id="272" r:id="rId14"/>
    <p:sldId id="273" r:id="rId15"/>
    <p:sldId id="274" r:id="rId16"/>
    <p:sldId id="276" r:id="rId17"/>
    <p:sldId id="279" r:id="rId18"/>
    <p:sldId id="277" r:id="rId19"/>
    <p:sldId id="26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W+ngudqXpk0tpeQdQtZK1iEii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07:25:19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0 381 24575,'3'-8'0,"-1"0"0,1 1 0,0 0 0,1 0 0,0 0 0,0 0 0,0 0 0,1 1 0,6-7 0,-9 11 0,16-21 0,0 0 0,2 1 0,1 2 0,1 0 0,1 1 0,0 1 0,1 1 0,1 2 0,0 0 0,2 2 0,-1 0 0,34-10 0,-28 14 0,1 1 0,0 1 0,57-4 0,9 1 0,115-4 0,-143 14 0,-9-1 0,1 2 0,98 15 0,-118-8 0,18 4 0,105 32 0,-77-1-458,-75-36-449,0 1-5919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07:25:21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287 0 24575,'6'2'0,"-1"0"0,1 1 0,-1 0 0,0 0 0,0 0 0,0 0 0,-1 1 0,1 0 0,-1 0 0,0 0 0,0 0 0,7 10 0,1 0 0,116 90 0,-110-89 0,-13-11 0,0 1 0,0-1 0,0 1 0,0 0 0,-1 0 0,0 1 0,6 9 0,-10-13 0,1 0 0,-1-1 0,1 1 0,-1 0 0,0 0 0,0 1 0,0-1 0,0 0 0,0 0 0,0 0 0,0 0 0,-1 0 0,1-1 0,-1 1 0,0 0 0,1 0 0,-1 0 0,0 0 0,0 0 0,0-1 0,0 1 0,0 0 0,-1-1 0,1 1 0,0-1 0,-1 1 0,1-1 0,-1 0 0,0 0 0,1 0 0,-4 2 0,-22 16 0,-1-1 0,-1-1 0,-1-1 0,0-2 0,-1-1 0,-1-2 0,-57 14 0,74-20 0,0 0 0,1 1 0,-26 14 0,28-13 0,0-1 0,-1 0 0,0-1 0,0 0 0,-21 4 0,-6 0-1365,24-2-5461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07:25:23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4349 0 24575,'-5'2'0,"-1"1"0,0 0 0,1 0 0,0 0 0,-1 1 0,1-1 0,1 1 0,-1 0 0,1 1 0,-1-1 0,1 1 0,-4 6 0,-5 3 0,-19 14 0,-1-1 0,-63 40 0,14-12 0,-49 42 0,-25 2 0,20-14 0,59-34 0,-118 58 0,-92 25 0,265-124 0,-441 176 0,427-174 0,-226 63 0,49-18 0,-61 2 0,216-49 0,-279 45 0,230-42 0,-127-2 0,140-11 0,-2 0 0,-143-16 0,-61-10 0,249 18-115,-26-4-510,-81-3 0,136 15-6201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6T07:25:27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941 1 24575,'-45'0'0,"-28"-1"0,-139 17 0,-41 10 0,-71 10 0,322-36 0,1 0 0,-1 0 0,0 0 0,1 0 0,-1 0 0,1 1 0,-1-1 0,0 0 0,1 1 0,-1-1 0,1 1 0,-1-1 0,1 1 0,-1 0 0,1 0 0,0 0 0,-1 0 0,1 0 0,0 0 0,0 0 0,-2 1 0,3 0 0,0-1 0,0 0 0,1 0 0,-1 0 0,0 0 0,0 0 0,1 0 0,-1 0 0,0 0 0,1 0 0,-1 0 0,1 0 0,-1 0 0,1 0 0,0-1 0,-1 1 0,1 0 0,0 0 0,0 0 0,0-1 0,-1 1 0,3 0 0,9 8 0,1 0 0,25 12 0,502 292 0,-199-114-1365,-325-190-5461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584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333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9308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917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9766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6753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94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225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61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68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3810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332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7665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53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ий слай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і вертикальни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ий заголовок і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и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 та вміс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азва розділу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’єкти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рівняння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Лише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міст і підпис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і підпис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customXml" Target="../ink/ink3.xml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customXml" Target="../ink/ink2.xml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6264938"/>
            <a:ext cx="12192000" cy="46196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540000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74645"/>
            <a:ext cx="12192000" cy="144061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AFAFA"/>
              </a:gs>
              <a:gs pos="1500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lin ang="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200" y="131100"/>
            <a:ext cx="2526070" cy="134127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457091" y="263129"/>
            <a:ext cx="776306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Politechnika Krakowska im. Tadeusza Kościuszki</a:t>
            </a:r>
            <a:endParaRPr sz="24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Wydział informatyki i telekomunikacji</a:t>
            </a:r>
            <a:endParaRPr sz="2000"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Katedra informatyki</a:t>
            </a:r>
            <a:endParaRPr sz="20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323322" y="2359630"/>
            <a:ext cx="6960637" cy="560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Arial"/>
              <a:buNone/>
            </a:pPr>
            <a:r>
              <a:rPr lang="pl-PL" sz="3600" b="1" u="none" dirty="0" err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Airport</a:t>
            </a:r>
            <a:r>
              <a:rPr lang="pl-PL" sz="3600" b="1" u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 Database</a:t>
            </a:r>
            <a:endParaRPr sz="3600" b="1" u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166326" y="3764855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</a:pPr>
            <a:r>
              <a:rPr lang="pl-PL" sz="2000" b="1" dirty="0">
                <a:solidFill>
                  <a:srgbClr val="C00000"/>
                </a:solidFill>
              </a:rPr>
              <a:t>Wiktor </a:t>
            </a:r>
            <a:r>
              <a:rPr lang="pl-PL" sz="2000" b="1" dirty="0" err="1">
                <a:solidFill>
                  <a:srgbClr val="C00000"/>
                </a:solidFill>
              </a:rPr>
              <a:t>Zmiendak</a:t>
            </a:r>
            <a:br>
              <a:rPr lang="pl-PL" sz="2000" b="1" dirty="0">
                <a:solidFill>
                  <a:srgbClr val="C00000"/>
                </a:solidFill>
              </a:rPr>
            </a:br>
            <a:r>
              <a:rPr lang="pl-PL" sz="2000" b="1" dirty="0">
                <a:solidFill>
                  <a:srgbClr val="C00000"/>
                </a:solidFill>
              </a:rPr>
              <a:t>Indeks: 142706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1231641" y="6264938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Kraków, 202</a:t>
            </a:r>
            <a:r>
              <a:rPr lang="en-US" sz="1800" b="1">
                <a:solidFill>
                  <a:srgbClr val="002060"/>
                </a:solidFill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58" name="Google Shape;158;p6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6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6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62" name="Google Shape;162;p6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lang="pl-PL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pl-PL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802293" y="5654648"/>
            <a:ext cx="6587412" cy="54802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l-PL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 dodaniu indeksowania zapytanie informuje nas, że szybsze wyszukiwanie będzie przebiegać poprzez odwoływanie się do </a:t>
            </a:r>
            <a:r>
              <a:rPr lang="pl-PL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runway_index</a:t>
            </a:r>
            <a:r>
              <a:rPr lang="pl-PL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 potencjalnie usprawni proces działania zapytania.</a:t>
            </a:r>
            <a:endParaRPr lang="pl-P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395475" y="888167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INDEKSOWANIE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7;p6">
            <a:extLst>
              <a:ext uri="{FF2B5EF4-FFF2-40B4-BE49-F238E27FC236}">
                <a16:creationId xmlns:a16="http://schemas.microsoft.com/office/drawing/2014/main" id="{5C19F757-802E-12BD-F5EB-7A8E7C7EAA27}"/>
              </a:ext>
            </a:extLst>
          </p:cNvPr>
          <p:cNvSpPr txBox="1"/>
          <p:nvPr/>
        </p:nvSpPr>
        <p:spPr>
          <a:xfrm>
            <a:off x="1516188" y="3485404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>
                <a:solidFill>
                  <a:srgbClr val="002060"/>
                </a:solidFill>
              </a:rPr>
              <a:t>ZAPROPONOWANE PODEJŚCIE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Obraz 3" descr="Obraz zawierający tekst, zrzut ekranu, Czcionka, oprogramowanie&#10;&#10;Opis wygenerowany automatycznie">
            <a:extLst>
              <a:ext uri="{FF2B5EF4-FFF2-40B4-BE49-F238E27FC236}">
                <a16:creationId xmlns:a16="http://schemas.microsoft.com/office/drawing/2014/main" id="{93E351F6-FC68-F1AC-EDAA-10A00C5DC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99" y="1514113"/>
            <a:ext cx="3733800" cy="2038350"/>
          </a:xfrm>
          <a:prstGeom prst="rect">
            <a:avLst/>
          </a:prstGeom>
        </p:spPr>
      </p:pic>
      <p:pic>
        <p:nvPicPr>
          <p:cNvPr id="7" name="Obraz 6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71173FA5-7570-B072-ED15-5625336D33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29" y="4107542"/>
            <a:ext cx="5760720" cy="123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58" name="Google Shape;158;p6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6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6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62" name="Google Shape;162;p6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lang="pl-PL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pl-PL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718440" y="1399130"/>
            <a:ext cx="6587412" cy="54802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l-PL" kern="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Funkcja dodaje do bazy samolot o zadanych parametrach. W przypadku gdy samolot o danym numerze id już istnieje  to go nie dodaje.</a:t>
            </a:r>
            <a:endParaRPr lang="pl-P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395475" y="888167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>
                <a:solidFill>
                  <a:srgbClr val="002060"/>
                </a:solidFill>
              </a:rPr>
              <a:t>FUNKCJA</a:t>
            </a:r>
            <a:r>
              <a:rPr lang="pl-PL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NR 1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raz 1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A2005CFD-BE66-59F8-83F1-E8376778E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94" y="1956411"/>
            <a:ext cx="4010757" cy="2915955"/>
          </a:xfrm>
          <a:prstGeom prst="rect">
            <a:avLst/>
          </a:prstGeom>
        </p:spPr>
      </p:pic>
      <p:pic>
        <p:nvPicPr>
          <p:cNvPr id="3" name="Obraz 2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F576B636-E61F-8648-2A14-A2DC3FE5D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76" y="5241966"/>
            <a:ext cx="3236595" cy="988060"/>
          </a:xfrm>
          <a:prstGeom prst="rect">
            <a:avLst/>
          </a:prstGeom>
        </p:spPr>
      </p:pic>
      <p:sp>
        <p:nvSpPr>
          <p:cNvPr id="5" name="Google Shape;167;p6">
            <a:extLst>
              <a:ext uri="{FF2B5EF4-FFF2-40B4-BE49-F238E27FC236}">
                <a16:creationId xmlns:a16="http://schemas.microsoft.com/office/drawing/2014/main" id="{5C19F757-802E-12BD-F5EB-7A8E7C7EAA27}"/>
              </a:ext>
            </a:extLst>
          </p:cNvPr>
          <p:cNvSpPr txBox="1"/>
          <p:nvPr/>
        </p:nvSpPr>
        <p:spPr>
          <a:xfrm>
            <a:off x="1499372" y="4703071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>
                <a:solidFill>
                  <a:srgbClr val="002060"/>
                </a:solidFill>
              </a:rPr>
              <a:t>WYWOŁANIE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58" name="Google Shape;158;p6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6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6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62" name="Google Shape;162;p6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lang="pl-PL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pl-PL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718440" y="1399130"/>
            <a:ext cx="6587412" cy="54802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l-PL" kern="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Funkcja usuwa samolot z bazy na podstawie numeru id. W przypadku gdy nie znajdzie zadanego samolotu to informuje o tym użytkownika.</a:t>
            </a:r>
            <a:endParaRPr lang="pl-P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395475" y="888167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>
                <a:solidFill>
                  <a:srgbClr val="002060"/>
                </a:solidFill>
              </a:rPr>
              <a:t>FUNKCJA</a:t>
            </a:r>
            <a:r>
              <a:rPr lang="pl-PL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NR 2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7;p6">
            <a:extLst>
              <a:ext uri="{FF2B5EF4-FFF2-40B4-BE49-F238E27FC236}">
                <a16:creationId xmlns:a16="http://schemas.microsoft.com/office/drawing/2014/main" id="{5C19F757-802E-12BD-F5EB-7A8E7C7EAA27}"/>
              </a:ext>
            </a:extLst>
          </p:cNvPr>
          <p:cNvSpPr txBox="1"/>
          <p:nvPr/>
        </p:nvSpPr>
        <p:spPr>
          <a:xfrm>
            <a:off x="1508425" y="4545990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>
                <a:solidFill>
                  <a:srgbClr val="002060"/>
                </a:solidFill>
              </a:rPr>
              <a:t>WYWOŁANIE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25409494-79C0-4C71-233C-02851896D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461" y="1985750"/>
            <a:ext cx="4119880" cy="254317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0045AEE-E602-1D61-16F3-6A0A7578B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36" y="5041176"/>
            <a:ext cx="22955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3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58" name="Google Shape;158;p6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6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6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62" name="Google Shape;162;p6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lang="pl-PL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pl-PL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718439" y="1558145"/>
            <a:ext cx="6587412" cy="54802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l-PL" kern="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Procedura wyszukuje informacje na temat danego samolotu na podstawie numeru id.</a:t>
            </a:r>
            <a:endParaRPr lang="pl-P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395475" y="888167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PROCEDURA NR </a:t>
            </a:r>
            <a:r>
              <a:rPr lang="pl-PL" sz="1800" b="1" dirty="0">
                <a:solidFill>
                  <a:srgbClr val="002060"/>
                </a:solidFill>
              </a:rPr>
              <a:t>1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7;p6">
            <a:extLst>
              <a:ext uri="{FF2B5EF4-FFF2-40B4-BE49-F238E27FC236}">
                <a16:creationId xmlns:a16="http://schemas.microsoft.com/office/drawing/2014/main" id="{5C19F757-802E-12BD-F5EB-7A8E7C7EAA27}"/>
              </a:ext>
            </a:extLst>
          </p:cNvPr>
          <p:cNvSpPr txBox="1"/>
          <p:nvPr/>
        </p:nvSpPr>
        <p:spPr>
          <a:xfrm>
            <a:off x="1395475" y="3625580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>
                <a:solidFill>
                  <a:srgbClr val="002060"/>
                </a:solidFill>
              </a:rPr>
              <a:t>WYWOŁANIE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raz 1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E18EC894-5095-ECE3-BD5B-89F4231D5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712" y="2286740"/>
            <a:ext cx="4380865" cy="647065"/>
          </a:xfrm>
          <a:prstGeom prst="rect">
            <a:avLst/>
          </a:prstGeom>
        </p:spPr>
      </p:pic>
      <p:pic>
        <p:nvPicPr>
          <p:cNvPr id="3" name="Obraz 2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404CC544-069C-7449-E2CF-29CEAA632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54" y="4325083"/>
            <a:ext cx="304038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58" name="Google Shape;158;p6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6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6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62" name="Google Shape;162;p6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lang="pl-PL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pl-PL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718439" y="1558145"/>
            <a:ext cx="6587412" cy="54802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l-PL" kern="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Procedura wyszukuje dany samolot na podstawie numeru id a następnie aktualizuje informacje o nim zgodnie z nowo wprowadzonymi w zapytaniu.</a:t>
            </a:r>
            <a:endParaRPr lang="pl-PL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395475" y="888167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PROCEDURA NR 2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7;p6">
            <a:extLst>
              <a:ext uri="{FF2B5EF4-FFF2-40B4-BE49-F238E27FC236}">
                <a16:creationId xmlns:a16="http://schemas.microsoft.com/office/drawing/2014/main" id="{5C19F757-802E-12BD-F5EB-7A8E7C7EAA27}"/>
              </a:ext>
            </a:extLst>
          </p:cNvPr>
          <p:cNvSpPr txBox="1"/>
          <p:nvPr/>
        </p:nvSpPr>
        <p:spPr>
          <a:xfrm>
            <a:off x="1313994" y="4244037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>
                <a:solidFill>
                  <a:srgbClr val="002060"/>
                </a:solidFill>
              </a:rPr>
              <a:t>WYWOŁANIE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Obraz 3" descr="Obraz zawierający tekst, zrzut ekranu, numer, Czcionka&#10;&#10;Opis wygenerowany automatycznie">
            <a:extLst>
              <a:ext uri="{FF2B5EF4-FFF2-40B4-BE49-F238E27FC236}">
                <a16:creationId xmlns:a16="http://schemas.microsoft.com/office/drawing/2014/main" id="{7A072D1D-658D-4800-2EDA-633FEAFD6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473" y="2106173"/>
            <a:ext cx="2909417" cy="2215292"/>
          </a:xfrm>
          <a:prstGeom prst="rect">
            <a:avLst/>
          </a:prstGeom>
        </p:spPr>
      </p:pic>
      <p:pic>
        <p:nvPicPr>
          <p:cNvPr id="6" name="Obraz 5" descr="Obraz zawierający tekst, zrzut ekranu, numer, oprogramowanie&#10;&#10;Opis wygenerowany automatycznie">
            <a:extLst>
              <a:ext uri="{FF2B5EF4-FFF2-40B4-BE49-F238E27FC236}">
                <a16:creationId xmlns:a16="http://schemas.microsoft.com/office/drawing/2014/main" id="{E0F98160-2AF6-7EEF-49AE-175BB1484C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267" y="4663506"/>
            <a:ext cx="2499623" cy="155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62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58" name="Google Shape;158;p6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6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6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62" name="Google Shape;162;p6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lang="pl-PL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pl-PL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802293" y="1529379"/>
            <a:ext cx="6587412" cy="54802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  <a:tabLst>
                <a:tab pos="3562350" algn="l"/>
              </a:tabLst>
            </a:pPr>
            <a:r>
              <a:rPr lang="pl-PL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Procedura do wyszukiwania samolotu po jego id. Ta procedura wykorzystuje kursor do iteracji po wynikach zapytań SQL i obsługi danych z bazy danych.</a:t>
            </a:r>
          </a:p>
        </p:txBody>
      </p:sp>
      <p:sp>
        <p:nvSpPr>
          <p:cNvPr id="167" name="Google Shape;167;p6"/>
          <p:cNvSpPr txBox="1"/>
          <p:nvPr/>
        </p:nvSpPr>
        <p:spPr>
          <a:xfrm>
            <a:off x="1395475" y="888167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>
                <a:solidFill>
                  <a:srgbClr val="002060"/>
                </a:solidFill>
              </a:rPr>
              <a:t>KURSOR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7;p6">
            <a:extLst>
              <a:ext uri="{FF2B5EF4-FFF2-40B4-BE49-F238E27FC236}">
                <a16:creationId xmlns:a16="http://schemas.microsoft.com/office/drawing/2014/main" id="{5C19F757-802E-12BD-F5EB-7A8E7C7EAA27}"/>
              </a:ext>
            </a:extLst>
          </p:cNvPr>
          <p:cNvSpPr txBox="1"/>
          <p:nvPr/>
        </p:nvSpPr>
        <p:spPr>
          <a:xfrm>
            <a:off x="1486010" y="4610926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>
                <a:solidFill>
                  <a:srgbClr val="002060"/>
                </a:solidFill>
              </a:rPr>
              <a:t>WYWOŁANIE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raz 1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7F6FFDEC-5BEE-69BF-C305-2D50BE400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23" y="2133287"/>
            <a:ext cx="4685017" cy="2591426"/>
          </a:xfrm>
          <a:prstGeom prst="rect">
            <a:avLst/>
          </a:prstGeom>
        </p:spPr>
      </p:pic>
      <p:pic>
        <p:nvPicPr>
          <p:cNvPr id="3" name="Obraz 2" descr="Obraz zawierający tekst, Czcionka, linia, numer&#10;&#10;Opis wygenerowany automatycznie">
            <a:extLst>
              <a:ext uri="{FF2B5EF4-FFF2-40B4-BE49-F238E27FC236}">
                <a16:creationId xmlns:a16="http://schemas.microsoft.com/office/drawing/2014/main" id="{F1728BA4-24BD-0B97-5E97-38A341B70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94" y="5221743"/>
            <a:ext cx="465836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11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58" name="Google Shape;158;p6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6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6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62" name="Google Shape;162;p6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lang="pl-PL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pl-PL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988906" y="5219240"/>
            <a:ext cx="6587412" cy="1029274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  <a:tabLst>
                <a:tab pos="3562350" algn="l"/>
              </a:tabLst>
            </a:pPr>
            <a:r>
              <a:rPr lang="pl-PL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 powyższym przykładzie widzimy zastosowanie skryptu transakcyjnego w celu zapewnienia bezpieczeństwa aktualizacji danych. </a:t>
            </a:r>
            <a:r>
              <a:rPr lang="pl-PL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Operacja INSERT aktualizuje tablice, ROLLBACK wycofuje transakcję jeśli wystąpił błąd, a COMMIT zatwierdza transakcję jeśli nie wystąpił błąd </a:t>
            </a:r>
            <a:endParaRPr lang="pl-PL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395475" y="888167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SKRYPT TRANSAKCYJNY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Obraz 3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B49CB16D-73F2-56C4-7238-AD7FF3BEA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25" y="1447858"/>
            <a:ext cx="4498975" cy="1467485"/>
          </a:xfrm>
          <a:prstGeom prst="rect">
            <a:avLst/>
          </a:prstGeom>
        </p:spPr>
      </p:pic>
      <p:pic>
        <p:nvPicPr>
          <p:cNvPr id="6" name="Obraz 5" descr="Obraz zawierający tekst, zrzut ekranu, Czcionka, oprogramowanie&#10;&#10;Opis wygenerowany automatycznie">
            <a:extLst>
              <a:ext uri="{FF2B5EF4-FFF2-40B4-BE49-F238E27FC236}">
                <a16:creationId xmlns:a16="http://schemas.microsoft.com/office/drawing/2014/main" id="{B0D1EE75-AF8C-3D27-7692-2230D31AF5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562227"/>
            <a:ext cx="3898900" cy="1415415"/>
          </a:xfrm>
          <a:prstGeom prst="rect">
            <a:avLst/>
          </a:prstGeom>
        </p:spPr>
      </p:pic>
      <p:pic>
        <p:nvPicPr>
          <p:cNvPr id="7" name="Obraz 6" descr="Obraz zawierający tekst, zrzut ekranu, wyświetlacz, oprogramowanie&#10;&#10;Opis wygenerowany automatycznie">
            <a:extLst>
              <a:ext uri="{FF2B5EF4-FFF2-40B4-BE49-F238E27FC236}">
                <a16:creationId xmlns:a16="http://schemas.microsoft.com/office/drawing/2014/main" id="{1FE11CD3-689E-93F0-2248-87756E91C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21" y="3130027"/>
            <a:ext cx="3402330" cy="1671320"/>
          </a:xfrm>
          <a:prstGeom prst="rect">
            <a:avLst/>
          </a:prstGeom>
        </p:spPr>
      </p:pic>
      <p:grpSp>
        <p:nvGrpSpPr>
          <p:cNvPr id="19" name="Grupa 18">
            <a:extLst>
              <a:ext uri="{FF2B5EF4-FFF2-40B4-BE49-F238E27FC236}">
                <a16:creationId xmlns:a16="http://schemas.microsoft.com/office/drawing/2014/main" id="{AC93C26E-83D2-A8F5-2523-A246F8ADF018}"/>
              </a:ext>
            </a:extLst>
          </p:cNvPr>
          <p:cNvGrpSpPr/>
          <p:nvPr/>
        </p:nvGrpSpPr>
        <p:grpSpPr>
          <a:xfrm>
            <a:off x="5721583" y="2263185"/>
            <a:ext cx="740880" cy="185760"/>
            <a:chOff x="5721583" y="2263185"/>
            <a:chExt cx="740880" cy="1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Pismo odręczne 16">
                  <a:extLst>
                    <a:ext uri="{FF2B5EF4-FFF2-40B4-BE49-F238E27FC236}">
                      <a16:creationId xmlns:a16="http://schemas.microsoft.com/office/drawing/2014/main" id="{CE2726DA-5D14-C467-DCAE-C8A608D3450B}"/>
                    </a:ext>
                  </a:extLst>
                </p14:cNvPr>
                <p14:cNvContentPartPr/>
                <p14:nvPr/>
              </p14:nvContentPartPr>
              <p14:xfrm>
                <a:off x="5721583" y="2280105"/>
                <a:ext cx="583920" cy="137160"/>
              </p14:xfrm>
            </p:contentPart>
          </mc:Choice>
          <mc:Fallback>
            <p:pic>
              <p:nvPicPr>
                <p:cNvPr id="17" name="Pismo odręczne 16">
                  <a:extLst>
                    <a:ext uri="{FF2B5EF4-FFF2-40B4-BE49-F238E27FC236}">
                      <a16:creationId xmlns:a16="http://schemas.microsoft.com/office/drawing/2014/main" id="{CE2726DA-5D14-C467-DCAE-C8A608D345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15463" y="2273985"/>
                  <a:ext cx="596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Pismo odręczne 17">
                  <a:extLst>
                    <a:ext uri="{FF2B5EF4-FFF2-40B4-BE49-F238E27FC236}">
                      <a16:creationId xmlns:a16="http://schemas.microsoft.com/office/drawing/2014/main" id="{836F0346-7CD3-E4A2-8ECE-048B1FA0D582}"/>
                    </a:ext>
                  </a:extLst>
                </p14:cNvPr>
                <p14:cNvContentPartPr/>
                <p14:nvPr/>
              </p14:nvContentPartPr>
              <p14:xfrm>
                <a:off x="6260863" y="2263185"/>
                <a:ext cx="201600" cy="185760"/>
              </p14:xfrm>
            </p:contentPart>
          </mc:Choice>
          <mc:Fallback>
            <p:pic>
              <p:nvPicPr>
                <p:cNvPr id="18" name="Pismo odręczne 17">
                  <a:extLst>
                    <a:ext uri="{FF2B5EF4-FFF2-40B4-BE49-F238E27FC236}">
                      <a16:creationId xmlns:a16="http://schemas.microsoft.com/office/drawing/2014/main" id="{836F0346-7CD3-E4A2-8ECE-048B1FA0D5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54743" y="2257065"/>
                  <a:ext cx="213840" cy="19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Pismo odręczne 19">
                <a:extLst>
                  <a:ext uri="{FF2B5EF4-FFF2-40B4-BE49-F238E27FC236}">
                    <a16:creationId xmlns:a16="http://schemas.microsoft.com/office/drawing/2014/main" id="{00E1416C-3693-8C25-F6CE-484189142279}"/>
                  </a:ext>
                </a:extLst>
              </p14:cNvPr>
              <p14:cNvContentPartPr/>
              <p14:nvPr/>
            </p14:nvContentPartPr>
            <p14:xfrm>
              <a:off x="5323783" y="3340665"/>
              <a:ext cx="1566000" cy="471240"/>
            </p14:xfrm>
          </p:contentPart>
        </mc:Choice>
        <mc:Fallback>
          <p:pic>
            <p:nvPicPr>
              <p:cNvPr id="20" name="Pismo odręczne 19">
                <a:extLst>
                  <a:ext uri="{FF2B5EF4-FFF2-40B4-BE49-F238E27FC236}">
                    <a16:creationId xmlns:a16="http://schemas.microsoft.com/office/drawing/2014/main" id="{00E1416C-3693-8C25-F6CE-4841891422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17663" y="3334545"/>
                <a:ext cx="157824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Pismo odręczne 21">
                <a:extLst>
                  <a:ext uri="{FF2B5EF4-FFF2-40B4-BE49-F238E27FC236}">
                    <a16:creationId xmlns:a16="http://schemas.microsoft.com/office/drawing/2014/main" id="{A308E89A-5FF4-042C-CD51-084164673BFA}"/>
                  </a:ext>
                </a:extLst>
              </p14:cNvPr>
              <p14:cNvContentPartPr/>
              <p14:nvPr/>
            </p14:nvContentPartPr>
            <p14:xfrm>
              <a:off x="5075023" y="3684105"/>
              <a:ext cx="350640" cy="242280"/>
            </p14:xfrm>
          </p:contentPart>
        </mc:Choice>
        <mc:Fallback>
          <p:pic>
            <p:nvPicPr>
              <p:cNvPr id="22" name="Pismo odręczne 21">
                <a:extLst>
                  <a:ext uri="{FF2B5EF4-FFF2-40B4-BE49-F238E27FC236}">
                    <a16:creationId xmlns:a16="http://schemas.microsoft.com/office/drawing/2014/main" id="{A308E89A-5FF4-042C-CD51-084164673BF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68903" y="3677985"/>
                <a:ext cx="362880" cy="25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90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58" name="Google Shape;158;p6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6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6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62" name="Google Shape;162;p6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lang="pl-PL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pl-PL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36745" y="5157365"/>
            <a:ext cx="6587412" cy="76328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l-PL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 tym przypadku tworzymy </a:t>
            </a:r>
            <a:r>
              <a:rPr lang="pl-PL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triggery</a:t>
            </a:r>
            <a:r>
              <a:rPr lang="pl-PL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w celu monitorowania ilości obsłużonych pasażerów oraz wyprodukowanego złomu. Wyzwalacze dodają automatycznie wartości do zmiennych podczas dodawania nowych danych do tabeli.</a:t>
            </a:r>
          </a:p>
        </p:txBody>
      </p:sp>
      <p:sp>
        <p:nvSpPr>
          <p:cNvPr id="167" name="Google Shape;167;p6"/>
          <p:cNvSpPr txBox="1"/>
          <p:nvPr/>
        </p:nvSpPr>
        <p:spPr>
          <a:xfrm>
            <a:off x="4383119" y="988363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TRIGGERY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7;p6">
            <a:extLst>
              <a:ext uri="{FF2B5EF4-FFF2-40B4-BE49-F238E27FC236}">
                <a16:creationId xmlns:a16="http://schemas.microsoft.com/office/drawing/2014/main" id="{5C19F757-802E-12BD-F5EB-7A8E7C7EAA27}"/>
              </a:ext>
            </a:extLst>
          </p:cNvPr>
          <p:cNvSpPr txBox="1"/>
          <p:nvPr/>
        </p:nvSpPr>
        <p:spPr>
          <a:xfrm>
            <a:off x="-1399674" y="1443844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>
                <a:solidFill>
                  <a:srgbClr val="002060"/>
                </a:solidFill>
              </a:rPr>
              <a:t>WYWOŁANIE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raz 1" descr="Obraz zawierający tekst, zrzut ekranu, Czcionka, dokument&#10;&#10;Opis wygenerowany automatycznie">
            <a:extLst>
              <a:ext uri="{FF2B5EF4-FFF2-40B4-BE49-F238E27FC236}">
                <a16:creationId xmlns:a16="http://schemas.microsoft.com/office/drawing/2014/main" id="{C8582D68-AE85-D668-46F9-AC15654FB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282" y="1709031"/>
            <a:ext cx="4330065" cy="278130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D0A6E8A6-7662-8DCD-FD58-70FE6FEA84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94" y="2210342"/>
            <a:ext cx="5760720" cy="641350"/>
          </a:xfrm>
          <a:prstGeom prst="rect">
            <a:avLst/>
          </a:prstGeom>
        </p:spPr>
      </p:pic>
      <p:sp>
        <p:nvSpPr>
          <p:cNvPr id="4" name="Google Shape;167;p6">
            <a:extLst>
              <a:ext uri="{FF2B5EF4-FFF2-40B4-BE49-F238E27FC236}">
                <a16:creationId xmlns:a16="http://schemas.microsoft.com/office/drawing/2014/main" id="{2152CC4E-C373-F6BD-6586-4C93C4CD890F}"/>
              </a:ext>
            </a:extLst>
          </p:cNvPr>
          <p:cNvSpPr txBox="1"/>
          <p:nvPr/>
        </p:nvSpPr>
        <p:spPr>
          <a:xfrm>
            <a:off x="-1399674" y="3167887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>
                <a:solidFill>
                  <a:srgbClr val="002060"/>
                </a:solidFill>
              </a:rPr>
              <a:t>WYNIKI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Obraz 5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3BC1148F-CE20-DB9E-7D00-87DD5574EE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76" y="3850718"/>
            <a:ext cx="2238375" cy="704850"/>
          </a:xfrm>
          <a:prstGeom prst="rect">
            <a:avLst/>
          </a:prstGeom>
        </p:spPr>
      </p:pic>
      <p:pic>
        <p:nvPicPr>
          <p:cNvPr id="8" name="Obraz 7" descr="Obraz zawierający tekst, zrzut ekranu, Czcionka, linia&#10;&#10;Opis wygenerowany automatycznie">
            <a:extLst>
              <a:ext uri="{FF2B5EF4-FFF2-40B4-BE49-F238E27FC236}">
                <a16:creationId xmlns:a16="http://schemas.microsoft.com/office/drawing/2014/main" id="{C4D21CFE-382E-DD59-EC58-1430CB811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076" y="3917393"/>
            <a:ext cx="14763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8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58" name="Google Shape;158;p6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6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6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62" name="Google Shape;162;p6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lang="pl-PL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pl-PL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642812" y="5366760"/>
            <a:ext cx="6587412" cy="76328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l-PL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 tym przykładzie tworzymy dwa zdarzenia. </a:t>
            </a:r>
            <a:r>
              <a:rPr lang="pl-PL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pl-PL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edno wykonywane co 30 sekund przez godzinę czasu oraz drugie  wykonywane jednorazowo minutę po jego utworzeniu.</a:t>
            </a:r>
          </a:p>
        </p:txBody>
      </p:sp>
      <p:sp>
        <p:nvSpPr>
          <p:cNvPr id="167" name="Google Shape;167;p6"/>
          <p:cNvSpPr txBox="1"/>
          <p:nvPr/>
        </p:nvSpPr>
        <p:spPr>
          <a:xfrm>
            <a:off x="1395475" y="888167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>
                <a:solidFill>
                  <a:srgbClr val="002060"/>
                </a:solidFill>
              </a:rPr>
              <a:t>EVENTY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7;p6">
            <a:extLst>
              <a:ext uri="{FF2B5EF4-FFF2-40B4-BE49-F238E27FC236}">
                <a16:creationId xmlns:a16="http://schemas.microsoft.com/office/drawing/2014/main" id="{5C19F757-802E-12BD-F5EB-7A8E7C7EAA27}"/>
              </a:ext>
            </a:extLst>
          </p:cNvPr>
          <p:cNvSpPr txBox="1"/>
          <p:nvPr/>
        </p:nvSpPr>
        <p:spPr>
          <a:xfrm>
            <a:off x="1604865" y="3764133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WYWOŁANIE ZDARZEŃ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0896BD04-8EDA-33F5-2DD2-046C64525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680" y="1323471"/>
            <a:ext cx="3886200" cy="2438400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D4D20D79-6114-C83B-0874-B31246C00F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5" y="4328775"/>
            <a:ext cx="5760720" cy="55181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DA436C69-E153-80E1-CECF-47505BEF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12" y="4319672"/>
            <a:ext cx="3324225" cy="157162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2E50C21-8EAE-0292-CA02-E690CF0045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199" y="1788704"/>
            <a:ext cx="41529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7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8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88" name="Google Shape;188;p8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lang="pl-PL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pl-PL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8"/>
          <p:cNvSpPr txBox="1"/>
          <p:nvPr/>
        </p:nvSpPr>
        <p:spPr>
          <a:xfrm>
            <a:off x="2743200" y="2483463"/>
            <a:ext cx="625151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Dziękuję za uwagę</a:t>
            </a:r>
            <a:endParaRPr/>
          </a:p>
        </p:txBody>
      </p:sp>
      <p:sp>
        <p:nvSpPr>
          <p:cNvPr id="191" name="Google Shape;191;p8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91645" y="891402"/>
            <a:ext cx="4737570" cy="68318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prezentacji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73033" y="1690024"/>
            <a:ext cx="10011125" cy="4557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Times New Roman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Wstęp.</a:t>
            </a:r>
            <a:endParaRPr/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Times New Roman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koncepcyjny bazy danych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Times New Roman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Zapytania do bazy danych.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Podzapytania.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Times New Roman"/>
              <a:buChar char="●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Grupowanie, filtrowanie danych.</a:t>
            </a:r>
            <a:r>
              <a:rPr lang="en-US" sz="20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Times New Roman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Złączenie i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partycjonowanie tabel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Times New Roman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Analiza i optymalizacja zapytań (EXPLAIN).</a:t>
            </a:r>
            <a:endParaRPr/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Times New Roman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Zapisany instrukcji oprogramowania (wyzwalacze, procedury, funkcji, kursory, transakcji).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Times New Roman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Podsumowanie.</a:t>
            </a:r>
            <a:endParaRPr/>
          </a:p>
          <a:p>
            <a:pPr marL="901700" marR="0" lvl="1" indent="-444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98" name="Google Shape;98;p2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lang="pl-PL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pl-PL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9667421" y="6362994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2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02" name="Google Shape;102;p2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3" name="Google Shape;103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2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3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10" name="Google Shape;110;p3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lang="pl-PL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pl-PL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14" name="Google Shape;114;p3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5" name="Google Shape;115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3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3"/>
          <p:cNvSpPr/>
          <p:nvPr/>
        </p:nvSpPr>
        <p:spPr>
          <a:xfrm>
            <a:off x="2147047" y="1114469"/>
            <a:ext cx="7897903" cy="446709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l-PL" b="1" i="0" u="none" strike="noStrike" baseline="0" dirty="0">
                <a:latin typeface="+mj-lt"/>
              </a:rPr>
              <a:t>Przeznaczenie bazy danych:</a:t>
            </a:r>
          </a:p>
          <a:p>
            <a:pPr algn="ctr"/>
            <a:endParaRPr lang="pl-PL" b="1" i="0" u="none" strike="noStrike" baseline="0" dirty="0">
              <a:latin typeface="+mj-lt"/>
            </a:endParaRPr>
          </a:p>
          <a:p>
            <a:pPr algn="just"/>
            <a:r>
              <a:rPr lang="pl-PL" b="0" i="0" u="none" strike="noStrike" baseline="0" dirty="0">
                <a:latin typeface="+mj-lt"/>
              </a:rPr>
              <a:t>Baza danych </a:t>
            </a:r>
            <a:r>
              <a:rPr lang="pl-PL" b="0" i="0" u="none" strike="noStrike" baseline="0" dirty="0" err="1">
                <a:latin typeface="+mj-lt"/>
              </a:rPr>
              <a:t>Airport</a:t>
            </a:r>
            <a:r>
              <a:rPr lang="pl-PL" b="0" i="0" u="none" strike="noStrike" baseline="0" dirty="0">
                <a:latin typeface="+mj-lt"/>
              </a:rPr>
              <a:t> jest przeznaczona do zarządzania danymi lotniska wliczając w to obiekty infrastrukturalne oraz pracowników.</a:t>
            </a:r>
          </a:p>
          <a:p>
            <a:pPr algn="ctr"/>
            <a:endParaRPr lang="pl-PL" b="0" i="0" u="none" strike="noStrike" baseline="0" dirty="0">
              <a:latin typeface="+mj-lt"/>
            </a:endParaRPr>
          </a:p>
          <a:p>
            <a:pPr algn="ctr"/>
            <a:r>
              <a:rPr lang="pl-PL" b="1" i="0" u="none" strike="noStrike" baseline="0" dirty="0">
                <a:latin typeface="+mj-lt"/>
              </a:rPr>
              <a:t>Struktura bazy danych:</a:t>
            </a:r>
          </a:p>
          <a:p>
            <a:pPr algn="ctr"/>
            <a:endParaRPr lang="pl-PL" b="1" i="0" u="none" strike="noStrike" baseline="0" dirty="0">
              <a:latin typeface="+mj-lt"/>
            </a:endParaRPr>
          </a:p>
          <a:p>
            <a:pPr algn="just"/>
            <a:r>
              <a:rPr lang="pl-PL" b="0" i="0" u="none" strike="noStrike" baseline="0" dirty="0">
                <a:latin typeface="+mj-lt"/>
              </a:rPr>
              <a:t>Obiektami wchodzącymi w skład </a:t>
            </a:r>
            <a:r>
              <a:rPr lang="pl-PL" b="0" i="0" u="none" strike="noStrike" baseline="0" dirty="0" err="1">
                <a:latin typeface="+mj-lt"/>
              </a:rPr>
              <a:t>Airport</a:t>
            </a:r>
            <a:r>
              <a:rPr lang="pl-PL" b="0" i="0" u="none" strike="noStrike" baseline="0" dirty="0">
                <a:latin typeface="+mj-lt"/>
              </a:rPr>
              <a:t> są: sklepy, kawiarnie, pracownicy, samoloty, pasy startowe, przejścia oraz parking. Każda jednostka opisana jest za pomocą atrybutów oraz relacjami między sobą.</a:t>
            </a:r>
          </a:p>
          <a:p>
            <a:pPr algn="just"/>
            <a:endParaRPr lang="pl-PL" b="0" i="0" u="none" strike="noStrike" baseline="0" dirty="0">
              <a:latin typeface="+mj-lt"/>
            </a:endParaRPr>
          </a:p>
          <a:p>
            <a:pPr algn="ctr"/>
            <a:r>
              <a:rPr lang="pl-PL" b="1" i="0" u="none" strike="noStrike" baseline="0" dirty="0">
                <a:latin typeface="+mj-lt"/>
              </a:rPr>
              <a:t>Opis obiektów:</a:t>
            </a:r>
          </a:p>
          <a:p>
            <a:pPr algn="ctr"/>
            <a:endParaRPr lang="pl-PL" b="1" i="0" u="none" strike="noStrike" baseline="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b="0" i="0" u="none" strike="noStrike" baseline="0" dirty="0">
                <a:latin typeface="+mj-lt"/>
              </a:rPr>
              <a:t>Shop – komercyjna strefa lotniska, punkt sprzedaży produktów,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b="0" i="0" u="none" strike="noStrike" baseline="0" dirty="0" err="1">
                <a:latin typeface="+mj-lt"/>
              </a:rPr>
              <a:t>Cafe</a:t>
            </a:r>
            <a:r>
              <a:rPr lang="pl-PL" b="0" i="0" u="none" strike="noStrike" baseline="0" dirty="0">
                <a:latin typeface="+mj-lt"/>
              </a:rPr>
              <a:t> – komercyjna strefa lotniska, punkt sprzedaży i picia kawy,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b="0" i="0" u="none" strike="noStrike" baseline="0" dirty="0" err="1">
                <a:latin typeface="+mj-lt"/>
              </a:rPr>
              <a:t>Worker</a:t>
            </a:r>
            <a:r>
              <a:rPr lang="pl-PL" b="0" i="0" u="none" strike="noStrike" baseline="0" dirty="0">
                <a:latin typeface="+mj-lt"/>
              </a:rPr>
              <a:t> – Osoba pracująca na lotnisku, obsługuje sklepy, kawiarnie i samoloty,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b="0" i="0" u="none" strike="noStrike" baseline="0" dirty="0" err="1">
                <a:latin typeface="+mj-lt"/>
              </a:rPr>
              <a:t>Plane</a:t>
            </a:r>
            <a:r>
              <a:rPr lang="pl-PL" b="0" i="0" u="none" strike="noStrike" baseline="0" dirty="0">
                <a:latin typeface="+mj-lt"/>
              </a:rPr>
              <a:t> – samolot przewożący ludzi między lotniskami,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b="0" i="0" u="none" strike="noStrike" baseline="0" dirty="0">
                <a:latin typeface="+mj-lt"/>
              </a:rPr>
              <a:t>Runway – pas startowy z którego startują samoloty,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b="0" i="0" u="none" strike="noStrike" baseline="0" dirty="0" err="1">
                <a:latin typeface="+mj-lt"/>
              </a:rPr>
              <a:t>Gate</a:t>
            </a:r>
            <a:r>
              <a:rPr lang="pl-PL" b="0" i="0" u="none" strike="noStrike" baseline="0" dirty="0">
                <a:latin typeface="+mj-lt"/>
              </a:rPr>
              <a:t> – brama przejściowa na lotnisku do odprawy pasażerów,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b="0" i="0" u="none" strike="noStrike" baseline="0" dirty="0">
                <a:latin typeface="+mj-lt"/>
              </a:rPr>
              <a:t>Parking – miejsce postoju samochodów.</a:t>
            </a:r>
            <a:endParaRPr sz="1000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373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3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10" name="Google Shape;110;p3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14" name="Google Shape;114;p3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5" name="Google Shape;115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3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"/>
          <p:cNvSpPr txBox="1"/>
          <p:nvPr/>
        </p:nvSpPr>
        <p:spPr>
          <a:xfrm>
            <a:off x="3040379" y="941484"/>
            <a:ext cx="61112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SCHEMAT BAZY DANYCH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8B424D1-5705-D3BA-A95E-87FEC3258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463" y="1329527"/>
            <a:ext cx="8109072" cy="502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3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10" name="Google Shape;110;p3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3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14" name="Google Shape;114;p3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5" name="Google Shape;115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3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"/>
          <p:cNvSpPr txBox="1"/>
          <p:nvPr/>
        </p:nvSpPr>
        <p:spPr>
          <a:xfrm>
            <a:off x="3049432" y="941484"/>
            <a:ext cx="61112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pl-PL" sz="1800" b="1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SCHEMAT BAZY DANYCH MySQL WORKBENCH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B35683C-12B4-5918-A6C2-902C42194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432" y="1422576"/>
            <a:ext cx="5760720" cy="45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28" name="Google Shape;128;p4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4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4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32" name="Google Shape;132;p4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lang="pl-PL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pl-PL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4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2738262" y="1770045"/>
            <a:ext cx="7020263" cy="68318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l-PL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Wypisuje informacje o id pasa startowego, jego długości i kondycji, gdzie długość jest większa od 200. Dane są uszeregowane względem kondycji</a:t>
            </a:r>
            <a:endParaRPr lang="pl-P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2836615" y="936781"/>
            <a:ext cx="69219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ZAPYTANI</a:t>
            </a:r>
            <a:r>
              <a:rPr lang="pl-PL" sz="1800" b="1" dirty="0">
                <a:solidFill>
                  <a:srgbClr val="002060"/>
                </a:solidFill>
              </a:rPr>
              <a:t>E</a:t>
            </a:r>
            <a:r>
              <a:rPr lang="en-US" sz="1800" b="1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DO BAZY DANYCH</a:t>
            </a:r>
            <a:r>
              <a:rPr lang="pl-PL" sz="1800" b="1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NR 1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35;p4">
            <a:extLst>
              <a:ext uri="{FF2B5EF4-FFF2-40B4-BE49-F238E27FC236}">
                <a16:creationId xmlns:a16="http://schemas.microsoft.com/office/drawing/2014/main" id="{4682DAA1-68D0-0B24-0F7B-78F78AC6D6CA}"/>
              </a:ext>
            </a:extLst>
          </p:cNvPr>
          <p:cNvSpPr/>
          <p:nvPr/>
        </p:nvSpPr>
        <p:spPr>
          <a:xfrm>
            <a:off x="4482174" y="2722189"/>
            <a:ext cx="2091926" cy="68318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4">
            <a:extLst>
              <a:ext uri="{FF2B5EF4-FFF2-40B4-BE49-F238E27FC236}">
                <a16:creationId xmlns:a16="http://schemas.microsoft.com/office/drawing/2014/main" id="{6F062342-7649-F0D9-A596-12D1A0BAB674}"/>
              </a:ext>
            </a:extLst>
          </p:cNvPr>
          <p:cNvSpPr txBox="1"/>
          <p:nvPr/>
        </p:nvSpPr>
        <p:spPr>
          <a:xfrm>
            <a:off x="2836615" y="3872887"/>
            <a:ext cx="69219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REZULTAT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EA9B5C8-21C3-90B5-668A-1254A898A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174" y="2586631"/>
            <a:ext cx="4020111" cy="1133633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7C509649-180F-A549-A1AD-832EEE879E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570" y="4343418"/>
            <a:ext cx="2286000" cy="1876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28" name="Google Shape;128;p4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4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4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32" name="Google Shape;132;p4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lang="pl-PL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pl-PL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4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2814385" y="1832588"/>
            <a:ext cx="7020263" cy="68318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l-PL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Wypisuje informacje o firmie oraz odpowiadającej jej id samolotu, gdzie nazwa firmy jest jedną z: (</a:t>
            </a:r>
            <a:r>
              <a:rPr lang="pl-PL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Swishair</a:t>
            </a:r>
            <a:r>
              <a:rPr lang="pl-PL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l-PL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Ryaner</a:t>
            </a:r>
            <a:r>
              <a:rPr lang="pl-PL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LOT)</a:t>
            </a:r>
            <a:endParaRPr lang="pl-PL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2836615" y="936781"/>
            <a:ext cx="69219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ZAPYTANI</a:t>
            </a:r>
            <a:r>
              <a:rPr lang="pl-PL" sz="1800" b="1" dirty="0">
                <a:solidFill>
                  <a:srgbClr val="002060"/>
                </a:solidFill>
              </a:rPr>
              <a:t>E</a:t>
            </a:r>
            <a:r>
              <a:rPr lang="en-US" sz="1800" b="1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DO BAZY DANYCH</a:t>
            </a:r>
            <a:r>
              <a:rPr lang="pl-PL" sz="1800" b="1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NR 2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35;p4">
            <a:extLst>
              <a:ext uri="{FF2B5EF4-FFF2-40B4-BE49-F238E27FC236}">
                <a16:creationId xmlns:a16="http://schemas.microsoft.com/office/drawing/2014/main" id="{4682DAA1-68D0-0B24-0F7B-78F78AC6D6CA}"/>
              </a:ext>
            </a:extLst>
          </p:cNvPr>
          <p:cNvSpPr/>
          <p:nvPr/>
        </p:nvSpPr>
        <p:spPr>
          <a:xfrm>
            <a:off x="4482174" y="2722189"/>
            <a:ext cx="2091926" cy="68318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4">
            <a:extLst>
              <a:ext uri="{FF2B5EF4-FFF2-40B4-BE49-F238E27FC236}">
                <a16:creationId xmlns:a16="http://schemas.microsoft.com/office/drawing/2014/main" id="{6F062342-7649-F0D9-A596-12D1A0BAB674}"/>
              </a:ext>
            </a:extLst>
          </p:cNvPr>
          <p:cNvSpPr txBox="1"/>
          <p:nvPr/>
        </p:nvSpPr>
        <p:spPr>
          <a:xfrm>
            <a:off x="2787437" y="3957643"/>
            <a:ext cx="69219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REZULTAT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BA5287C-E610-AF72-D50F-A805A8D6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460" y="2772564"/>
            <a:ext cx="4382112" cy="962159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AE61D03A-8A53-45C0-E2C1-9364BFDA79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28" y="4621044"/>
            <a:ext cx="13239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6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28" name="Google Shape;128;p4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4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4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32" name="Google Shape;132;p4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lang="pl-PL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pl-PL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4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2738262" y="1770045"/>
            <a:ext cx="7020263" cy="68318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pl-PL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Zwraca unikalne wartości z kolumn `</a:t>
            </a:r>
            <a:r>
              <a:rPr lang="pl-PL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pasengers_slots</a:t>
            </a:r>
            <a:r>
              <a:rPr lang="pl-PL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` tabeli `</a:t>
            </a:r>
            <a:r>
              <a:rPr lang="pl-PL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plane</a:t>
            </a:r>
            <a:r>
              <a:rPr lang="pl-PL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` i `</a:t>
            </a:r>
            <a:r>
              <a:rPr lang="pl-PL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slots_count</a:t>
            </a:r>
            <a:r>
              <a:rPr lang="pl-PL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` tabeli `parking` </a:t>
            </a:r>
          </a:p>
        </p:txBody>
      </p:sp>
      <p:sp>
        <p:nvSpPr>
          <p:cNvPr id="136" name="Google Shape;136;p4"/>
          <p:cNvSpPr txBox="1"/>
          <p:nvPr/>
        </p:nvSpPr>
        <p:spPr>
          <a:xfrm>
            <a:off x="2836615" y="936781"/>
            <a:ext cx="69219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ZAPYTANI</a:t>
            </a:r>
            <a:r>
              <a:rPr lang="pl-PL" sz="1800" b="1" dirty="0">
                <a:solidFill>
                  <a:srgbClr val="002060"/>
                </a:solidFill>
              </a:rPr>
              <a:t>E</a:t>
            </a:r>
            <a:r>
              <a:rPr lang="en-US" sz="1800" b="1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DO BAZY DANYCH</a:t>
            </a:r>
            <a:r>
              <a:rPr lang="pl-PL" sz="1800" b="1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NR 3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35;p4">
            <a:extLst>
              <a:ext uri="{FF2B5EF4-FFF2-40B4-BE49-F238E27FC236}">
                <a16:creationId xmlns:a16="http://schemas.microsoft.com/office/drawing/2014/main" id="{4682DAA1-68D0-0B24-0F7B-78F78AC6D6CA}"/>
              </a:ext>
            </a:extLst>
          </p:cNvPr>
          <p:cNvSpPr/>
          <p:nvPr/>
        </p:nvSpPr>
        <p:spPr>
          <a:xfrm>
            <a:off x="4482174" y="2722189"/>
            <a:ext cx="2091926" cy="68318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36;p4">
            <a:extLst>
              <a:ext uri="{FF2B5EF4-FFF2-40B4-BE49-F238E27FC236}">
                <a16:creationId xmlns:a16="http://schemas.microsoft.com/office/drawing/2014/main" id="{6F062342-7649-F0D9-A596-12D1A0BAB674}"/>
              </a:ext>
            </a:extLst>
          </p:cNvPr>
          <p:cNvSpPr txBox="1"/>
          <p:nvPr/>
        </p:nvSpPr>
        <p:spPr>
          <a:xfrm>
            <a:off x="2836615" y="3872887"/>
            <a:ext cx="69219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REZULTAT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A4505A3-EE43-2988-3FC0-BA1D240CA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892" y="2564987"/>
            <a:ext cx="1629002" cy="84784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0426325D-A09E-241F-BDDF-2A9A24AD4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075" y="4302321"/>
            <a:ext cx="988990" cy="182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7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0" y="13624"/>
            <a:ext cx="12192000" cy="812506"/>
            <a:chOff x="0" y="13624"/>
            <a:chExt cx="12192000" cy="812506"/>
          </a:xfrm>
        </p:grpSpPr>
        <p:sp>
          <p:nvSpPr>
            <p:cNvPr id="158" name="Google Shape;158;p6"/>
            <p:cNvSpPr/>
            <p:nvPr/>
          </p:nvSpPr>
          <p:spPr>
            <a:xfrm>
              <a:off x="0" y="13624"/>
              <a:ext cx="12192000" cy="812506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4645" y="13624"/>
              <a:ext cx="1530220" cy="8125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6"/>
            <p:cNvSpPr txBox="1"/>
            <p:nvPr/>
          </p:nvSpPr>
          <p:spPr>
            <a:xfrm>
              <a:off x="1604865" y="65934"/>
              <a:ext cx="5057192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Politechnika Krakowska im. Tadeusza Kościuszki</a:t>
              </a:r>
              <a:endParaRPr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Wydział informatyki i telekomunikacji</a:t>
              </a:r>
              <a:endParaRPr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Katedra informatyki</a:t>
              </a:r>
              <a:endParaRPr sz="1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6"/>
          <p:cNvGrpSpPr/>
          <p:nvPr/>
        </p:nvGrpSpPr>
        <p:grpSpPr>
          <a:xfrm>
            <a:off x="0" y="6362994"/>
            <a:ext cx="12192000" cy="461962"/>
            <a:chOff x="0" y="6362994"/>
            <a:chExt cx="12192000" cy="461962"/>
          </a:xfrm>
        </p:grpSpPr>
        <p:sp>
          <p:nvSpPr>
            <p:cNvPr id="162" name="Google Shape;162;p6"/>
            <p:cNvSpPr/>
            <p:nvPr/>
          </p:nvSpPr>
          <p:spPr>
            <a:xfrm>
              <a:off x="0" y="6362994"/>
              <a:ext cx="12192000" cy="461962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AFAFA"/>
                </a:gs>
                <a:gs pos="74000">
                  <a:srgbClr val="D6D6D6"/>
                </a:gs>
                <a:gs pos="83000">
                  <a:srgbClr val="D6D6D6"/>
                </a:gs>
                <a:gs pos="100000">
                  <a:srgbClr val="E3E3E3"/>
                </a:gs>
              </a:gsLst>
              <a:lin ang="5400000" scaled="0"/>
            </a:gra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2615681" y="6474754"/>
              <a:ext cx="6960637" cy="3173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Arial"/>
                <a:buNone/>
              </a:pP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Airport</a:t>
              </a:r>
              <a:r>
                <a:rPr lang="pl-PL" sz="1400" b="1" dirty="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 Database Wiktor </a:t>
              </a:r>
              <a:r>
                <a:rPr lang="pl-PL" sz="1400" b="1" dirty="0" err="1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Zmiendak</a:t>
              </a:r>
              <a:endParaRPr lang="pl-PL"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lang="pl-PL" sz="1400" b="1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9758525" y="6438123"/>
            <a:ext cx="2433475" cy="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48326" y="5547399"/>
            <a:ext cx="6587412" cy="76328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lt1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l-PL" dirty="0"/>
              <a:t>Każda partycja przechowuje podzbiór danych tabeli, co może znacząco poprawić wydajność zapytań i zarządzanie danymi. W tym przypadku dane są podzielone na partycje na podstawie wartości kolumny, które należą do określonych list.</a:t>
            </a:r>
            <a:endParaRPr lang="pl-PL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395475" y="888167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PARTYCJONOWNIE METODĄ LIST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7;p6">
            <a:extLst>
              <a:ext uri="{FF2B5EF4-FFF2-40B4-BE49-F238E27FC236}">
                <a16:creationId xmlns:a16="http://schemas.microsoft.com/office/drawing/2014/main" id="{5C19F757-802E-12BD-F5EB-7A8E7C7EAA27}"/>
              </a:ext>
            </a:extLst>
          </p:cNvPr>
          <p:cNvSpPr txBox="1"/>
          <p:nvPr/>
        </p:nvSpPr>
        <p:spPr>
          <a:xfrm>
            <a:off x="-700509" y="3457794"/>
            <a:ext cx="8740577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 b="1" dirty="0">
                <a:solidFill>
                  <a:srgbClr val="002060"/>
                </a:solidFill>
              </a:rPr>
              <a:t>WYWOŁANIE</a:t>
            </a:r>
            <a:endParaRPr sz="1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01D1BB8-B667-99B0-9E75-761DC8F02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8875" y="1386842"/>
            <a:ext cx="2524125" cy="280987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31BBA11-1F90-9838-F2BB-915954490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82" y="4129638"/>
            <a:ext cx="3300098" cy="1089655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99EBD9CE-D0C6-0B89-DF50-0E7F19AA4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86" y="4129638"/>
            <a:ext cx="2550095" cy="108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583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890</Words>
  <Application>Microsoft Office PowerPoint</Application>
  <PresentationFormat>Panoramiczny</PresentationFormat>
  <Paragraphs>161</Paragraphs>
  <Slides>19</Slides>
  <Notes>19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Noto Sans Symbols</vt:lpstr>
      <vt:lpstr>Times New Roman</vt:lpstr>
      <vt:lpstr>Тема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Olena Stankevych</dc:creator>
  <cp:lastModifiedBy>Wiktor Gorak</cp:lastModifiedBy>
  <cp:revision>8</cp:revision>
  <dcterms:created xsi:type="dcterms:W3CDTF">2023-05-08T05:11:39Z</dcterms:created>
  <dcterms:modified xsi:type="dcterms:W3CDTF">2024-06-06T08:29:00Z</dcterms:modified>
</cp:coreProperties>
</file>