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ECF7FF-AE34-4B90-941C-278776575BE4}">
  <a:tblStyle styleId="{C8ECF7FF-AE34-4B90-941C-278776575BE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e634509c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e634509c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e4a0a3f6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e4a0a3f6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de" sz="1200">
                <a:solidFill>
                  <a:srgbClr val="24292E"/>
                </a:solidFill>
                <a:highlight>
                  <a:srgbClr val="FFFFFF"/>
                </a:highlight>
              </a:rPr>
              <a:t>As a takeaway from the ideation phase, our most important insights were the following:</a:t>
            </a:r>
            <a:endParaRPr sz="1200">
              <a:solidFill>
                <a:srgbClr val="24292E"/>
              </a:solidFill>
              <a:highlight>
                <a:srgbClr val="FFFFFF"/>
              </a:highlight>
            </a:endParaRPr>
          </a:p>
          <a:p>
            <a:pPr indent="-304800" lvl="0" marL="457200" rtl="0" algn="l">
              <a:lnSpc>
                <a:spcPct val="115000"/>
              </a:lnSpc>
              <a:spcBef>
                <a:spcPts val="1200"/>
              </a:spcBef>
              <a:spcAft>
                <a:spcPts val="0"/>
              </a:spcAft>
              <a:buClr>
                <a:srgbClr val="24292E"/>
              </a:buClr>
              <a:buSzPts val="1200"/>
              <a:buChar char="●"/>
            </a:pPr>
            <a:r>
              <a:rPr lang="de" sz="1200">
                <a:solidFill>
                  <a:srgbClr val="24292E"/>
                </a:solidFill>
                <a:highlight>
                  <a:srgbClr val="FFFFFF"/>
                </a:highlight>
              </a:rPr>
              <a:t>Most interviewees prefer a simple UI.</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de" sz="1200">
                <a:solidFill>
                  <a:srgbClr val="24292E"/>
                </a:solidFill>
                <a:highlight>
                  <a:srgbClr val="FFFFFF"/>
                </a:highlight>
              </a:rPr>
              <a:t>The arrangement of participants should be up to the user in some way.</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de" sz="1200">
                <a:solidFill>
                  <a:srgbClr val="24292E"/>
                </a:solidFill>
                <a:highlight>
                  <a:srgbClr val="FFFFFF"/>
                </a:highlight>
              </a:rPr>
              <a:t>Screen sharing &amp; file sharing should be easier and support additional features.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de" sz="1200">
                <a:solidFill>
                  <a:srgbClr val="24292E"/>
                </a:solidFill>
                <a:highlight>
                  <a:srgbClr val="FFFFFF"/>
                </a:highlight>
              </a:rPr>
              <a:t>There should be a better permission/role system within a call.</a:t>
            </a:r>
            <a:endParaRPr sz="1200">
              <a:solidFill>
                <a:srgbClr val="24292E"/>
              </a:solidFill>
              <a:highlight>
                <a:srgbClr val="FFFFFF"/>
              </a:highlight>
            </a:endParaRPr>
          </a:p>
          <a:p>
            <a:pPr indent="0" lvl="0" marL="0" rtl="0" algn="l">
              <a:lnSpc>
                <a:spcPct val="115000"/>
              </a:lnSpc>
              <a:spcBef>
                <a:spcPts val="1200"/>
              </a:spcBef>
              <a:spcAft>
                <a:spcPts val="0"/>
              </a:spcAft>
              <a:buNone/>
            </a:pPr>
            <a:r>
              <a:rPr lang="de" sz="1200">
                <a:solidFill>
                  <a:srgbClr val="24292E"/>
                </a:solidFill>
                <a:highlight>
                  <a:srgbClr val="FFFFFF"/>
                </a:highlight>
              </a:rPr>
              <a:t>After multiple iterations of brainstorming and collecting feedback, we decided to merge two of our ideas of called Level Based Permission System and User-Specific Conference Arrangement in some ways.</a:t>
            </a:r>
            <a:endParaRPr sz="1200">
              <a:solidFill>
                <a:srgbClr val="24292E"/>
              </a:solidFill>
              <a:highlight>
                <a:srgbClr val="FFFFFF"/>
              </a:highlight>
            </a:endParaRPr>
          </a:p>
          <a:p>
            <a:pPr indent="0" lvl="0" marL="0" rtl="0" algn="l">
              <a:spcBef>
                <a:spcPts val="120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0b45802e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0b45802e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200">
                <a:solidFill>
                  <a:srgbClr val="24292E"/>
                </a:solidFill>
                <a:highlight>
                  <a:schemeClr val="lt1"/>
                </a:highlight>
              </a:rPr>
              <a:t>Following the evaluation of our user study, we decided to keep going with combining our basic approaches, as both these ideas met with approval among the participants.</a:t>
            </a:r>
            <a:br>
              <a:rPr lang="de" sz="1200"/>
            </a:br>
            <a:br>
              <a:rPr lang="de" sz="1200"/>
            </a:br>
            <a:r>
              <a:rPr lang="de" sz="1200"/>
              <a:t>We were finally set up to start building the frontend of our hifi prototype using Processing. The focus on size, position and appearance of bubbles that represent each participant and the desire of giving the user the ability to change these on his own could not be technically met by any standard library for UI, which is why we decided to create our own solution. Our own library supports not only that but also further functionalities such as breakout rooms, screen sharing and a level based permission system.</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de" sz="1200"/>
              <a:t>Then, we were set for optimizations.</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0b45802e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0b45802e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de"/>
              <a:t>We came up with different ideas for what features we could optimize</a:t>
            </a:r>
            <a:endParaRPr/>
          </a:p>
          <a:p>
            <a:pPr indent="-298450" lvl="0" marL="457200" rtl="0" algn="l">
              <a:spcBef>
                <a:spcPts val="0"/>
              </a:spcBef>
              <a:spcAft>
                <a:spcPts val="0"/>
              </a:spcAft>
              <a:buSzPts val="1100"/>
              <a:buChar char="●"/>
            </a:pPr>
            <a:r>
              <a:rPr lang="de"/>
              <a:t>Many of them involved how we order buttons, we did not want to do that.</a:t>
            </a:r>
            <a:endParaRPr/>
          </a:p>
          <a:p>
            <a:pPr indent="-298450" lvl="0" marL="457200" rtl="0" algn="l">
              <a:spcBef>
                <a:spcPts val="0"/>
              </a:spcBef>
              <a:spcAft>
                <a:spcPts val="0"/>
              </a:spcAft>
              <a:buSzPts val="1100"/>
              <a:buChar char="●"/>
            </a:pPr>
            <a:r>
              <a:rPr lang="de"/>
              <a:t>For most of them it probably makes more sense to conduct a user study</a:t>
            </a:r>
            <a:endParaRPr/>
          </a:p>
          <a:p>
            <a:pPr indent="-298450" lvl="0" marL="457200" rtl="0" algn="l">
              <a:spcBef>
                <a:spcPts val="0"/>
              </a:spcBef>
              <a:spcAft>
                <a:spcPts val="0"/>
              </a:spcAft>
              <a:buSzPts val="1100"/>
              <a:buChar char="●"/>
            </a:pPr>
            <a:r>
              <a:rPr lang="de"/>
              <a:t>We tried finding a meaningful optimization that is unique to our application</a:t>
            </a:r>
            <a:endParaRPr/>
          </a:p>
          <a:p>
            <a:pPr indent="-298450" lvl="0" marL="457200" rtl="0" algn="l">
              <a:spcBef>
                <a:spcPts val="0"/>
              </a:spcBef>
              <a:spcAft>
                <a:spcPts val="0"/>
              </a:spcAft>
              <a:buSzPts val="1100"/>
              <a:buChar char="●"/>
            </a:pPr>
            <a:r>
              <a:rPr lang="de"/>
              <a:t>We </a:t>
            </a:r>
            <a:r>
              <a:rPr lang="de"/>
              <a:t>settled</a:t>
            </a:r>
            <a:r>
              <a:rPr lang="de"/>
              <a:t> on optimizing the screen positions of a new user if they join a room</a:t>
            </a:r>
            <a:endParaRPr/>
          </a:p>
          <a:p>
            <a:pPr indent="-298450" lvl="1" marL="914400" rtl="0" algn="l">
              <a:spcBef>
                <a:spcPts val="0"/>
              </a:spcBef>
              <a:spcAft>
                <a:spcPts val="0"/>
              </a:spcAft>
              <a:buSzPts val="1100"/>
              <a:buChar char="○"/>
            </a:pPr>
            <a:r>
              <a:rPr lang="de"/>
              <a:t>Optimization reduces clutter</a:t>
            </a:r>
            <a:endParaRPr/>
          </a:p>
          <a:p>
            <a:pPr indent="-298450" lvl="1" marL="914400" rtl="0" algn="l">
              <a:spcBef>
                <a:spcPts val="0"/>
              </a:spcBef>
              <a:spcAft>
                <a:spcPts val="0"/>
              </a:spcAft>
              <a:buSzPts val="1100"/>
              <a:buChar char="○"/>
            </a:pPr>
            <a:r>
              <a:rPr lang="de"/>
              <a:t>Optimizes the position of the user only, size is fixed</a:t>
            </a:r>
            <a:endParaRPr/>
          </a:p>
          <a:p>
            <a:pPr indent="-298450" lvl="0" marL="457200" rtl="0" algn="l">
              <a:spcBef>
                <a:spcPts val="0"/>
              </a:spcBef>
              <a:spcAft>
                <a:spcPts val="0"/>
              </a:spcAft>
              <a:buSzPts val="1100"/>
              <a:buChar char="●"/>
            </a:pPr>
            <a:r>
              <a:rPr lang="de"/>
              <a:t>Next, we go more in depth into the optimization pipeline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0caf7f05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0caf7f05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de"/>
              <a:t>Frontend done in processing (UI)</a:t>
            </a:r>
            <a:endParaRPr/>
          </a:p>
          <a:p>
            <a:pPr indent="-298450" lvl="0" marL="457200" rtl="0" algn="l">
              <a:spcBef>
                <a:spcPts val="0"/>
              </a:spcBef>
              <a:spcAft>
                <a:spcPts val="0"/>
              </a:spcAft>
              <a:buSzPts val="1100"/>
              <a:buChar char="●"/>
            </a:pPr>
            <a:r>
              <a:rPr lang="de"/>
              <a:t>If a user joins, sends locations, sizes of all other users to Backend</a:t>
            </a:r>
            <a:endParaRPr/>
          </a:p>
          <a:p>
            <a:pPr indent="-298450" lvl="0" marL="457200" rtl="0" algn="l">
              <a:spcBef>
                <a:spcPts val="0"/>
              </a:spcBef>
              <a:spcAft>
                <a:spcPts val="0"/>
              </a:spcAft>
              <a:buSzPts val="1100"/>
              <a:buChar char="●"/>
            </a:pPr>
            <a:r>
              <a:rPr lang="de"/>
              <a:t>Backend done in python, does optimization.</a:t>
            </a:r>
            <a:endParaRPr/>
          </a:p>
          <a:p>
            <a:pPr indent="-298450" lvl="0" marL="457200" rtl="0" algn="l">
              <a:spcBef>
                <a:spcPts val="0"/>
              </a:spcBef>
              <a:spcAft>
                <a:spcPts val="0"/>
              </a:spcAft>
              <a:buSzPts val="1100"/>
              <a:buChar char="●"/>
            </a:pPr>
            <a:r>
              <a:rPr lang="de"/>
              <a:t>Backend computes the optimal position for the newly joined user and sends it to frontend</a:t>
            </a:r>
            <a:endParaRPr/>
          </a:p>
          <a:p>
            <a:pPr indent="-298450" lvl="0" marL="457200" rtl="0" algn="l">
              <a:spcBef>
                <a:spcPts val="0"/>
              </a:spcBef>
              <a:spcAft>
                <a:spcPts val="0"/>
              </a:spcAft>
              <a:buSzPts val="1100"/>
              <a:buChar char="●"/>
            </a:pPr>
            <a:r>
              <a:rPr lang="de"/>
              <a:t>Processing frontend then renders the new user at the computed location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de"/>
              <a:t>Can also be done over network, not on same local machine. </a:t>
            </a:r>
            <a:endParaRPr/>
          </a:p>
          <a:p>
            <a:pPr indent="-298450" lvl="0" marL="457200" rtl="0" algn="l">
              <a:spcBef>
                <a:spcPts val="0"/>
              </a:spcBef>
              <a:spcAft>
                <a:spcPts val="0"/>
              </a:spcAft>
              <a:buSzPts val="1100"/>
              <a:buChar char="●"/>
            </a:pPr>
            <a:r>
              <a:rPr lang="de"/>
              <a:t>Optimization could potentially be done by</a:t>
            </a:r>
            <a:r>
              <a:rPr lang="de"/>
              <a:t> a powerful server</a:t>
            </a:r>
            <a:r>
              <a:rPr lang="de"/>
              <a:t>.</a:t>
            </a:r>
            <a:endParaRPr/>
          </a:p>
          <a:p>
            <a:pPr indent="-298450" lvl="0" marL="457200" rtl="0" algn="l">
              <a:spcBef>
                <a:spcPts val="0"/>
              </a:spcBef>
              <a:spcAft>
                <a:spcPts val="0"/>
              </a:spcAft>
              <a:buSzPts val="1100"/>
              <a:buChar char="●"/>
            </a:pPr>
            <a:r>
              <a:rPr lang="de"/>
              <a:t>Next, we talk about the pipeline under the hood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0caf7f05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0caf7f05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Beginning call from processing: new user joined</a:t>
            </a:r>
            <a:endParaRPr/>
          </a:p>
          <a:p>
            <a:pPr indent="0" lvl="0" marL="0" rtl="0" algn="l">
              <a:spcBef>
                <a:spcPts val="0"/>
              </a:spcBef>
              <a:spcAft>
                <a:spcPts val="0"/>
              </a:spcAft>
              <a:buNone/>
            </a:pPr>
            <a:r>
              <a:rPr lang="de"/>
              <a:t>lobby, </a:t>
            </a:r>
            <a:endParaRPr/>
          </a:p>
          <a:p>
            <a:pPr indent="0" lvl="0" marL="0" rtl="0" algn="l">
              <a:spcBef>
                <a:spcPts val="0"/>
              </a:spcBef>
              <a:spcAft>
                <a:spcPts val="0"/>
              </a:spcAft>
              <a:buNone/>
            </a:pPr>
            <a:r>
              <a:rPr lang="de"/>
              <a:t>all preexisting user (pos. and radius) in a .csv file</a:t>
            </a:r>
            <a:endParaRPr/>
          </a:p>
          <a:p>
            <a:pPr indent="0" lvl="0" marL="0" rtl="0" algn="l">
              <a:spcBef>
                <a:spcPts val="0"/>
              </a:spcBef>
              <a:spcAft>
                <a:spcPts val="0"/>
              </a:spcAft>
              <a:buNone/>
            </a:pPr>
            <a:r>
              <a:rPr lang="de"/>
              <a:t>build non-lin. constraints (e.g no bubbles crossing each other, bubbles not out of screen)</a:t>
            </a:r>
            <a:endParaRPr/>
          </a:p>
          <a:p>
            <a:pPr indent="0" lvl="0" marL="0" rtl="0" algn="l">
              <a:spcBef>
                <a:spcPts val="0"/>
              </a:spcBef>
              <a:spcAft>
                <a:spcPts val="0"/>
              </a:spcAft>
              <a:buNone/>
            </a:pPr>
            <a:r>
              <a:rPr lang="de"/>
              <a:t>Define optimization target. In this case center of screen</a:t>
            </a:r>
            <a:endParaRPr/>
          </a:p>
          <a:p>
            <a:pPr indent="0" lvl="0" marL="0" rtl="0" algn="l">
              <a:spcBef>
                <a:spcPts val="0"/>
              </a:spcBef>
              <a:spcAft>
                <a:spcPts val="0"/>
              </a:spcAft>
              <a:buNone/>
            </a:pPr>
            <a:r>
              <a:rPr lang="de"/>
              <a:t>Define initial condition (most difficult part)</a:t>
            </a:r>
            <a:endParaRPr/>
          </a:p>
          <a:p>
            <a:pPr indent="0" lvl="0" marL="0" rtl="0" algn="l">
              <a:spcBef>
                <a:spcPts val="0"/>
              </a:spcBef>
              <a:spcAft>
                <a:spcPts val="0"/>
              </a:spcAft>
              <a:buNone/>
            </a:pPr>
            <a:r>
              <a:rPr lang="de"/>
              <a:t>Run in optimizer with cost as distance from new bubble position to target position</a:t>
            </a:r>
            <a:endParaRPr/>
          </a:p>
          <a:p>
            <a:pPr indent="0" lvl="0" marL="0" rtl="0" algn="l">
              <a:spcBef>
                <a:spcPts val="0"/>
              </a:spcBef>
              <a:spcAft>
                <a:spcPts val="0"/>
              </a:spcAft>
              <a:buNone/>
            </a:pPr>
            <a:r>
              <a:rPr lang="de"/>
              <a:t>Check solution for global minima, very sensitive to initial condition.</a:t>
            </a:r>
            <a:endParaRPr/>
          </a:p>
          <a:p>
            <a:pPr indent="0" lvl="0" marL="0" rtl="0" algn="l">
              <a:spcBef>
                <a:spcPts val="0"/>
              </a:spcBef>
              <a:spcAft>
                <a:spcPts val="0"/>
              </a:spcAft>
              <a:buNone/>
            </a:pPr>
            <a:r>
              <a:rPr lang="de"/>
              <a:t>Send found position back to processing </a:t>
            </a:r>
            <a:endParaRPr/>
          </a:p>
          <a:p>
            <a:pPr indent="0" lvl="0" marL="0" rtl="0" algn="l">
              <a:spcBef>
                <a:spcPts val="0"/>
              </a:spcBef>
              <a:spcAft>
                <a:spcPts val="0"/>
              </a:spcAft>
              <a:buNone/>
            </a:pPr>
            <a:r>
              <a:rPr lang="de"/>
              <a:t>All happening in real-time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7f0c7f6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7f0c7f6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[Explain picture]</a:t>
            </a:r>
            <a:endParaRPr/>
          </a:p>
          <a:p>
            <a:pPr indent="0" lvl="0" marL="0" rtl="0" algn="l">
              <a:spcBef>
                <a:spcPts val="0"/>
              </a:spcBef>
              <a:spcAft>
                <a:spcPts val="0"/>
              </a:spcAft>
              <a:buNone/>
            </a:pPr>
            <a:r>
              <a:rPr lang="de"/>
              <a:t>Solved with library SciPy and Numpy in python</a:t>
            </a:r>
            <a:endParaRPr/>
          </a:p>
          <a:p>
            <a:pPr indent="0" lvl="0" marL="0" rtl="0" algn="l">
              <a:spcBef>
                <a:spcPts val="0"/>
              </a:spcBef>
              <a:spcAft>
                <a:spcPts val="0"/>
              </a:spcAft>
              <a:buNone/>
            </a:pPr>
            <a:r>
              <a:rPr lang="de"/>
              <a:t>Used function minimize() with solver 'trust-constr' which supports scalar cost and non-linear constraints</a:t>
            </a:r>
            <a:endParaRPr/>
          </a:p>
          <a:p>
            <a:pPr indent="0" lvl="0" marL="0" rtl="0" algn="l">
              <a:spcBef>
                <a:spcPts val="0"/>
              </a:spcBef>
              <a:spcAft>
                <a:spcPts val="0"/>
              </a:spcAft>
              <a:buNone/>
            </a:pPr>
            <a:r>
              <a:rPr lang="de"/>
              <a:t>Is fastest compared to other methods aviable from SciPi</a:t>
            </a:r>
            <a:endParaRPr/>
          </a:p>
          <a:p>
            <a:pPr indent="0" lvl="0" marL="0" rtl="0" algn="l">
              <a:spcBef>
                <a:spcPts val="0"/>
              </a:spcBef>
              <a:spcAft>
                <a:spcPts val="0"/>
              </a:spcAft>
              <a:buNone/>
            </a:pPr>
            <a:r>
              <a:rPr lang="de"/>
              <a:t>Final algorithm is able to use different </a:t>
            </a:r>
            <a:r>
              <a:rPr lang="de"/>
              <a:t>radii</a:t>
            </a:r>
            <a:r>
              <a:rPr lang="de"/>
              <a:t>, position and distance threshold between bubble circle for </a:t>
            </a:r>
            <a:r>
              <a:rPr lang="de"/>
              <a:t>optimal</a:t>
            </a:r>
            <a:r>
              <a:rPr lang="de"/>
              <a:t> position of new bubble</a:t>
            </a:r>
            <a:endParaRPr/>
          </a:p>
          <a:p>
            <a:pPr indent="0" lvl="0" marL="0" rtl="0" algn="l">
              <a:spcBef>
                <a:spcPts val="0"/>
              </a:spcBef>
              <a:spcAft>
                <a:spcPts val="0"/>
              </a:spcAft>
              <a:buNone/>
            </a:pPr>
            <a:r>
              <a:rPr lang="de"/>
              <a:t>Brings us to difficulties of finding global minimum, which is highly dependent on initial condition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7f0c7f6b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7f0c7f6b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Main difficulty to find global minimum in optimization</a:t>
            </a:r>
            <a:endParaRPr/>
          </a:p>
          <a:p>
            <a:pPr indent="0" lvl="0" marL="0" rtl="0" algn="l">
              <a:spcBef>
                <a:spcPts val="0"/>
              </a:spcBef>
              <a:spcAft>
                <a:spcPts val="0"/>
              </a:spcAft>
              <a:buNone/>
            </a:pPr>
            <a:r>
              <a:rPr lang="de"/>
              <a:t>Solver gives only local minimum for each iteration with particular IC, due to constraints [left] can be computation expensive many ICs (Monte-Carlo Sampling)</a:t>
            </a:r>
            <a:endParaRPr/>
          </a:p>
          <a:p>
            <a:pPr indent="0" lvl="0" marL="0" rtl="0" algn="l">
              <a:spcBef>
                <a:spcPts val="0"/>
              </a:spcBef>
              <a:spcAft>
                <a:spcPts val="0"/>
              </a:spcAft>
              <a:buNone/>
            </a:pPr>
            <a:r>
              <a:rPr lang="de"/>
              <a:t>Exact problem is step size in optimization algorithm not being large enough to overcome constraints</a:t>
            </a:r>
            <a:endParaRPr/>
          </a:p>
          <a:p>
            <a:pPr indent="0" lvl="0" marL="0" rtl="0" algn="l">
              <a:spcBef>
                <a:spcPts val="0"/>
              </a:spcBef>
              <a:spcAft>
                <a:spcPts val="0"/>
              </a:spcAft>
              <a:buNone/>
            </a:pPr>
            <a:r>
              <a:rPr lang="de"/>
              <a:t>Using screen corners and center of each generated mesh triangle gives robust algorithm. Global minimum is guaranteed with minimal effort.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120896e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120896e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28.png"/><Relationship Id="rId5"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jpg"/><Relationship Id="rId9" Type="http://schemas.openxmlformats.org/officeDocument/2006/relationships/image" Target="../media/image15.png"/><Relationship Id="rId5" Type="http://schemas.openxmlformats.org/officeDocument/2006/relationships/image" Target="../media/image23.png"/><Relationship Id="rId6" Type="http://schemas.openxmlformats.org/officeDocument/2006/relationships/image" Target="../media/image9.png"/><Relationship Id="rId7" Type="http://schemas.openxmlformats.org/officeDocument/2006/relationships/image" Target="../media/image11.jpg"/><Relationship Id="rId8"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25.png"/><Relationship Id="rId6" Type="http://schemas.openxmlformats.org/officeDocument/2006/relationships/image" Target="../media/image19.png"/><Relationship Id="rId7" Type="http://schemas.openxmlformats.org/officeDocument/2006/relationships/image" Target="../media/image21.png"/><Relationship Id="rId8"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
              <a:t>Spatial Arrangement in</a:t>
            </a:r>
            <a:endParaRPr/>
          </a:p>
          <a:p>
            <a:pPr indent="0" lvl="0" marL="0" rtl="0" algn="ctr">
              <a:spcBef>
                <a:spcPts val="0"/>
              </a:spcBef>
              <a:spcAft>
                <a:spcPts val="0"/>
              </a:spcAft>
              <a:buNone/>
            </a:pPr>
            <a:r>
              <a:rPr lang="de"/>
              <a:t>Video Conferencing</a:t>
            </a:r>
            <a:endParaRPr/>
          </a:p>
        </p:txBody>
      </p:sp>
      <p:sp>
        <p:nvSpPr>
          <p:cNvPr id="55" name="Google Shape;55;p13"/>
          <p:cNvSpPr txBox="1"/>
          <p:nvPr>
            <p:ph idx="1" type="subTitle"/>
          </p:nvPr>
        </p:nvSpPr>
        <p:spPr>
          <a:xfrm>
            <a:off x="311700" y="3010413"/>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e"/>
              <a:t>Team Limetten</a:t>
            </a:r>
            <a:endParaRPr/>
          </a:p>
        </p:txBody>
      </p:sp>
      <p:pic>
        <p:nvPicPr>
          <p:cNvPr id="56" name="Google Shape;56;p13"/>
          <p:cNvPicPr preferRelativeResize="0"/>
          <p:nvPr/>
        </p:nvPicPr>
        <p:blipFill>
          <a:blip r:embed="rId3">
            <a:alphaModFix/>
          </a:blip>
          <a:stretch>
            <a:fillRect/>
          </a:stretch>
        </p:blipFill>
        <p:spPr>
          <a:xfrm>
            <a:off x="5766375" y="2797175"/>
            <a:ext cx="2167274" cy="1219076"/>
          </a:xfrm>
          <a:prstGeom prst="rect">
            <a:avLst/>
          </a:prstGeom>
          <a:noFill/>
          <a:ln>
            <a:noFill/>
          </a:ln>
        </p:spPr>
      </p:pic>
      <p:pic>
        <p:nvPicPr>
          <p:cNvPr id="57" name="Google Shape;57;p13"/>
          <p:cNvPicPr preferRelativeResize="0"/>
          <p:nvPr/>
        </p:nvPicPr>
        <p:blipFill>
          <a:blip r:embed="rId3">
            <a:alphaModFix/>
          </a:blip>
          <a:stretch>
            <a:fillRect/>
          </a:stretch>
        </p:blipFill>
        <p:spPr>
          <a:xfrm flipH="1">
            <a:off x="1264326" y="2797175"/>
            <a:ext cx="2056874" cy="1132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2"/>
          <p:cNvPicPr preferRelativeResize="0"/>
          <p:nvPr/>
        </p:nvPicPr>
        <p:blipFill>
          <a:blip r:embed="rId3">
            <a:alphaModFix/>
          </a:blip>
          <a:stretch>
            <a:fillRect/>
          </a:stretch>
        </p:blipFill>
        <p:spPr>
          <a:xfrm>
            <a:off x="1265825" y="654051"/>
            <a:ext cx="6331550" cy="3561450"/>
          </a:xfrm>
          <a:prstGeom prst="rect">
            <a:avLst/>
          </a:prstGeom>
          <a:noFill/>
          <a:ln>
            <a:noFill/>
          </a:ln>
        </p:spPr>
      </p:pic>
      <p:sp>
        <p:nvSpPr>
          <p:cNvPr id="165" name="Google Shape;165;p22"/>
          <p:cNvSpPr txBox="1"/>
          <p:nvPr/>
        </p:nvSpPr>
        <p:spPr>
          <a:xfrm>
            <a:off x="4752375" y="2911600"/>
            <a:ext cx="1898700" cy="5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de" sz="2400"/>
              <a:t>Questions?</a:t>
            </a:r>
            <a:endParaRPr b="1" i="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1000"/>
                                        <p:tgtEl>
                                          <p:spTgt spid="16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1000"/>
                                        <p:tgtEl>
                                          <p:spTgt spid="1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5729688" y="2966925"/>
            <a:ext cx="2240175" cy="2240175"/>
          </a:xfrm>
          <a:prstGeom prst="rect">
            <a:avLst/>
          </a:prstGeom>
          <a:noFill/>
          <a:ln>
            <a:noFill/>
          </a:ln>
        </p:spPr>
      </p:pic>
      <p:pic>
        <p:nvPicPr>
          <p:cNvPr id="63" name="Google Shape;63;p14"/>
          <p:cNvPicPr preferRelativeResize="0"/>
          <p:nvPr/>
        </p:nvPicPr>
        <p:blipFill>
          <a:blip r:embed="rId4">
            <a:alphaModFix/>
          </a:blip>
          <a:stretch>
            <a:fillRect/>
          </a:stretch>
        </p:blipFill>
        <p:spPr>
          <a:xfrm>
            <a:off x="2420025" y="700925"/>
            <a:ext cx="1840000" cy="2943299"/>
          </a:xfrm>
          <a:prstGeom prst="rect">
            <a:avLst/>
          </a:prstGeom>
          <a:noFill/>
          <a:ln>
            <a:noFill/>
          </a:ln>
        </p:spPr>
      </p:pic>
      <p:sp>
        <p:nvSpPr>
          <p:cNvPr id="64" name="Google Shape;64;p14"/>
          <p:cNvSpPr/>
          <p:nvPr/>
        </p:nvSpPr>
        <p:spPr>
          <a:xfrm>
            <a:off x="1852463" y="445025"/>
            <a:ext cx="2975100" cy="3455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Ideation</a:t>
            </a:r>
            <a:endParaRPr/>
          </a:p>
        </p:txBody>
      </p:sp>
      <p:pic>
        <p:nvPicPr>
          <p:cNvPr id="66" name="Google Shape;66;p14"/>
          <p:cNvPicPr preferRelativeResize="0"/>
          <p:nvPr/>
        </p:nvPicPr>
        <p:blipFill>
          <a:blip r:embed="rId5">
            <a:alphaModFix/>
          </a:blip>
          <a:stretch>
            <a:fillRect/>
          </a:stretch>
        </p:blipFill>
        <p:spPr>
          <a:xfrm>
            <a:off x="311700" y="3862275"/>
            <a:ext cx="1767901" cy="976401"/>
          </a:xfrm>
          <a:prstGeom prst="rect">
            <a:avLst/>
          </a:prstGeom>
          <a:noFill/>
          <a:ln>
            <a:noFill/>
          </a:ln>
        </p:spPr>
      </p:pic>
      <p:sp>
        <p:nvSpPr>
          <p:cNvPr id="67" name="Google Shape;67;p14"/>
          <p:cNvSpPr/>
          <p:nvPr/>
        </p:nvSpPr>
        <p:spPr>
          <a:xfrm>
            <a:off x="1413525" y="3951975"/>
            <a:ext cx="666000" cy="821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 name="Google Shape;68;p14"/>
          <p:cNvCxnSpPr>
            <a:stCxn id="67" idx="7"/>
            <a:endCxn id="64" idx="3"/>
          </p:cNvCxnSpPr>
          <p:nvPr/>
        </p:nvCxnSpPr>
        <p:spPr>
          <a:xfrm flipH="1" rot="10800000">
            <a:off x="1981992" y="3394266"/>
            <a:ext cx="306300" cy="678000"/>
          </a:xfrm>
          <a:prstGeom prst="straightConnector1">
            <a:avLst/>
          </a:prstGeom>
          <a:noFill/>
          <a:ln cap="flat" cmpd="sng" w="38100">
            <a:solidFill>
              <a:srgbClr val="FF0000"/>
            </a:solidFill>
            <a:prstDash val="solid"/>
            <a:round/>
            <a:headEnd len="med" w="med" type="none"/>
            <a:tailEnd len="med" w="med" type="none"/>
          </a:ln>
        </p:spPr>
      </p:cxnSp>
      <p:pic>
        <p:nvPicPr>
          <p:cNvPr id="69" name="Google Shape;69;p14"/>
          <p:cNvPicPr preferRelativeResize="0"/>
          <p:nvPr/>
        </p:nvPicPr>
        <p:blipFill>
          <a:blip r:embed="rId6">
            <a:alphaModFix/>
          </a:blip>
          <a:stretch>
            <a:fillRect/>
          </a:stretch>
        </p:blipFill>
        <p:spPr>
          <a:xfrm>
            <a:off x="6014675" y="1170125"/>
            <a:ext cx="1670208" cy="1745000"/>
          </a:xfrm>
          <a:prstGeom prst="rect">
            <a:avLst/>
          </a:prstGeom>
          <a:noFill/>
          <a:ln>
            <a:noFill/>
          </a:ln>
        </p:spPr>
      </p:pic>
      <p:sp>
        <p:nvSpPr>
          <p:cNvPr id="70" name="Google Shape;70;p14"/>
          <p:cNvSpPr txBox="1"/>
          <p:nvPr/>
        </p:nvSpPr>
        <p:spPr>
          <a:xfrm>
            <a:off x="5471725" y="3136575"/>
            <a:ext cx="27561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1"/>
                </a:solidFill>
              </a:rPr>
              <a:t>Level-based Permissions</a:t>
            </a:r>
            <a:endParaRPr sz="1800">
              <a:solidFill>
                <a:schemeClr val="dk1"/>
              </a:solidFill>
            </a:endParaRPr>
          </a:p>
        </p:txBody>
      </p:sp>
      <p:sp>
        <p:nvSpPr>
          <p:cNvPr id="71" name="Google Shape;71;p14"/>
          <p:cNvSpPr txBox="1"/>
          <p:nvPr/>
        </p:nvSpPr>
        <p:spPr>
          <a:xfrm>
            <a:off x="4758175" y="708225"/>
            <a:ext cx="41832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1"/>
                </a:solidFill>
              </a:rPr>
              <a:t>User-specific Conference Arrangement</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Hifi Prototype</a:t>
            </a:r>
            <a:endParaRPr/>
          </a:p>
        </p:txBody>
      </p:sp>
      <p:pic>
        <p:nvPicPr>
          <p:cNvPr id="77" name="Google Shape;77;p15"/>
          <p:cNvPicPr preferRelativeResize="0"/>
          <p:nvPr/>
        </p:nvPicPr>
        <p:blipFill>
          <a:blip r:embed="rId3">
            <a:alphaModFix/>
          </a:blip>
          <a:stretch>
            <a:fillRect/>
          </a:stretch>
        </p:blipFill>
        <p:spPr>
          <a:xfrm>
            <a:off x="933313" y="1170125"/>
            <a:ext cx="7277372" cy="3820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Optimization</a:t>
            </a:r>
            <a:endParaRPr/>
          </a:p>
        </p:txBody>
      </p:sp>
      <p:sp>
        <p:nvSpPr>
          <p:cNvPr id="83" name="Google Shape;83;p16"/>
          <p:cNvSpPr txBox="1"/>
          <p:nvPr>
            <p:ph idx="1" type="body"/>
          </p:nvPr>
        </p:nvSpPr>
        <p:spPr>
          <a:xfrm>
            <a:off x="311700" y="985350"/>
            <a:ext cx="3261600" cy="49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
              <a:t>Which feature to optimize?</a:t>
            </a:r>
            <a:endParaRPr/>
          </a:p>
        </p:txBody>
      </p:sp>
      <p:graphicFrame>
        <p:nvGraphicFramePr>
          <p:cNvPr id="84" name="Google Shape;84;p16"/>
          <p:cNvGraphicFramePr/>
          <p:nvPr/>
        </p:nvGraphicFramePr>
        <p:xfrm>
          <a:off x="396500" y="1815225"/>
          <a:ext cx="3000000" cy="3000000"/>
        </p:xfrm>
        <a:graphic>
          <a:graphicData uri="http://schemas.openxmlformats.org/drawingml/2006/table">
            <a:tbl>
              <a:tblPr>
                <a:noFill/>
                <a:tableStyleId>{C8ECF7FF-AE34-4B90-941C-278776575BE4}</a:tableStyleId>
              </a:tblPr>
              <a:tblGrid>
                <a:gridCol w="2169350"/>
                <a:gridCol w="2106175"/>
              </a:tblGrid>
              <a:tr h="227550">
                <a:tc>
                  <a:txBody>
                    <a:bodyPr/>
                    <a:lstStyle/>
                    <a:p>
                      <a:pPr indent="0" lvl="0" marL="0" rtl="0" algn="l">
                        <a:lnSpc>
                          <a:spcPct val="115000"/>
                        </a:lnSpc>
                        <a:spcBef>
                          <a:spcPts val="0"/>
                        </a:spcBef>
                        <a:spcAft>
                          <a:spcPts val="0"/>
                        </a:spcAft>
                        <a:buNone/>
                      </a:pPr>
                      <a:r>
                        <a:rPr b="1" lang="de" sz="1000"/>
                        <a:t>Feature</a:t>
                      </a:r>
                      <a:endParaRPr b="1"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b="1" lang="de" sz="1000"/>
                        <a:t>Variables</a:t>
                      </a:r>
                      <a:endParaRPr b="1"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3F3F3"/>
                    </a:solidFill>
                  </a:tcPr>
                </a:tc>
              </a:tr>
              <a:tr h="620600">
                <a:tc>
                  <a:txBody>
                    <a:bodyPr/>
                    <a:lstStyle/>
                    <a:p>
                      <a:pPr indent="0" lvl="0" marL="0" rtl="0" algn="l">
                        <a:lnSpc>
                          <a:spcPct val="115000"/>
                        </a:lnSpc>
                        <a:spcBef>
                          <a:spcPts val="0"/>
                        </a:spcBef>
                        <a:spcAft>
                          <a:spcPts val="0"/>
                        </a:spcAft>
                        <a:buNone/>
                      </a:pPr>
                      <a:r>
                        <a:rPr b="1" lang="de" sz="1000"/>
                        <a:t>Button Layout</a:t>
                      </a:r>
                      <a:br>
                        <a:rPr lang="de" sz="1000"/>
                      </a:br>
                      <a:r>
                        <a:rPr lang="de" sz="1000"/>
                        <a:t>Order of buttons when a user is clicked.</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 sz="1000"/>
                        <a:t>Order of button</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CCCCCC"/>
                      </a:solidFill>
                      <a:prstDash val="solid"/>
                      <a:round/>
                      <a:headEnd len="sm" w="sm" type="none"/>
                      <a:tailEnd len="sm" w="sm" type="none"/>
                    </a:lnB>
                  </a:tcPr>
                </a:tc>
              </a:tr>
              <a:tr h="620600">
                <a:tc>
                  <a:txBody>
                    <a:bodyPr/>
                    <a:lstStyle/>
                    <a:p>
                      <a:pPr indent="0" lvl="0" marL="0" rtl="0" algn="l">
                        <a:lnSpc>
                          <a:spcPct val="115000"/>
                        </a:lnSpc>
                        <a:spcBef>
                          <a:spcPts val="0"/>
                        </a:spcBef>
                        <a:spcAft>
                          <a:spcPts val="0"/>
                        </a:spcAft>
                        <a:buNone/>
                      </a:pPr>
                      <a:r>
                        <a:rPr b="1" lang="de" sz="1000"/>
                        <a:t>Cluttering Prevention</a:t>
                      </a:r>
                      <a:br>
                        <a:rPr lang="de" sz="1000"/>
                      </a:br>
                      <a:r>
                        <a:rPr lang="de" sz="1000"/>
                        <a:t>Position of each user when entering the room/session</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 sz="1000"/>
                        <a:t>x, y position</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620600">
                <a:tc>
                  <a:txBody>
                    <a:bodyPr/>
                    <a:lstStyle/>
                    <a:p>
                      <a:pPr indent="0" lvl="0" marL="0" rtl="0" algn="l">
                        <a:lnSpc>
                          <a:spcPct val="115000"/>
                        </a:lnSpc>
                        <a:spcBef>
                          <a:spcPts val="0"/>
                        </a:spcBef>
                        <a:spcAft>
                          <a:spcPts val="0"/>
                        </a:spcAft>
                        <a:buNone/>
                      </a:pPr>
                      <a:r>
                        <a:rPr b="1" lang="de" sz="1000"/>
                        <a:t>Order of settings</a:t>
                      </a:r>
                      <a:endParaRPr b="1"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 sz="1000"/>
                        <a:t>Order of buttons/input fields</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620600">
                <a:tc>
                  <a:txBody>
                    <a:bodyPr/>
                    <a:lstStyle/>
                    <a:p>
                      <a:pPr indent="0" lvl="0" marL="0" rtl="0" algn="l">
                        <a:lnSpc>
                          <a:spcPct val="115000"/>
                        </a:lnSpc>
                        <a:spcBef>
                          <a:spcPts val="0"/>
                        </a:spcBef>
                        <a:spcAft>
                          <a:spcPts val="0"/>
                        </a:spcAft>
                        <a:buNone/>
                      </a:pPr>
                      <a:r>
                        <a:rPr b="1" lang="de" sz="1000"/>
                        <a:t>Priority order hierarchy </a:t>
                      </a:r>
                      <a:endParaRPr b="1" sz="1000"/>
                    </a:p>
                    <a:p>
                      <a:pPr indent="0" lvl="0" marL="0" rtl="0" algn="l">
                        <a:lnSpc>
                          <a:spcPct val="115000"/>
                        </a:lnSpc>
                        <a:spcBef>
                          <a:spcPts val="0"/>
                        </a:spcBef>
                        <a:spcAft>
                          <a:spcPts val="0"/>
                        </a:spcAft>
                        <a:buNone/>
                      </a:pPr>
                      <a:r>
                        <a:rPr lang="de" sz="1000"/>
                        <a:t>(screen share, muting, etc.)</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 sz="1000"/>
                        <a:t>Integer number</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sp>
        <p:nvSpPr>
          <p:cNvPr id="85" name="Google Shape;85;p16"/>
          <p:cNvSpPr/>
          <p:nvPr/>
        </p:nvSpPr>
        <p:spPr>
          <a:xfrm>
            <a:off x="370500" y="2668850"/>
            <a:ext cx="4335300" cy="572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16"/>
          <p:cNvPicPr preferRelativeResize="0"/>
          <p:nvPr/>
        </p:nvPicPr>
        <p:blipFill>
          <a:blip r:embed="rId3">
            <a:alphaModFix/>
          </a:blip>
          <a:stretch>
            <a:fillRect/>
          </a:stretch>
        </p:blipFill>
        <p:spPr>
          <a:xfrm>
            <a:off x="5128025" y="1861512"/>
            <a:ext cx="2494575" cy="2617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Optimization</a:t>
            </a:r>
            <a:endParaRPr/>
          </a:p>
        </p:txBody>
      </p:sp>
      <p:sp>
        <p:nvSpPr>
          <p:cNvPr id="92" name="Google Shape;92;p17"/>
          <p:cNvSpPr txBox="1"/>
          <p:nvPr>
            <p:ph idx="1" type="body"/>
          </p:nvPr>
        </p:nvSpPr>
        <p:spPr>
          <a:xfrm>
            <a:off x="311700" y="1017725"/>
            <a:ext cx="8520600" cy="51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
              <a:t>Optimization pipeline</a:t>
            </a:r>
            <a:endParaRPr/>
          </a:p>
        </p:txBody>
      </p:sp>
      <p:pic>
        <p:nvPicPr>
          <p:cNvPr id="93" name="Google Shape;93;p17"/>
          <p:cNvPicPr preferRelativeResize="0"/>
          <p:nvPr/>
        </p:nvPicPr>
        <p:blipFill>
          <a:blip r:embed="rId3">
            <a:alphaModFix/>
          </a:blip>
          <a:stretch>
            <a:fillRect/>
          </a:stretch>
        </p:blipFill>
        <p:spPr>
          <a:xfrm>
            <a:off x="311700" y="1831325"/>
            <a:ext cx="1723251" cy="1723251"/>
          </a:xfrm>
          <a:prstGeom prst="rect">
            <a:avLst/>
          </a:prstGeom>
          <a:noFill/>
          <a:ln>
            <a:noFill/>
          </a:ln>
        </p:spPr>
      </p:pic>
      <p:pic>
        <p:nvPicPr>
          <p:cNvPr id="94" name="Google Shape;94;p17"/>
          <p:cNvPicPr preferRelativeResize="0"/>
          <p:nvPr/>
        </p:nvPicPr>
        <p:blipFill>
          <a:blip r:embed="rId4">
            <a:alphaModFix/>
          </a:blip>
          <a:stretch>
            <a:fillRect/>
          </a:stretch>
        </p:blipFill>
        <p:spPr>
          <a:xfrm>
            <a:off x="3445863" y="1626650"/>
            <a:ext cx="1723251" cy="1723251"/>
          </a:xfrm>
          <a:prstGeom prst="rect">
            <a:avLst/>
          </a:prstGeom>
          <a:noFill/>
          <a:ln>
            <a:noFill/>
          </a:ln>
        </p:spPr>
      </p:pic>
      <p:pic>
        <p:nvPicPr>
          <p:cNvPr id="95" name="Google Shape;95;p17"/>
          <p:cNvPicPr preferRelativeResize="0"/>
          <p:nvPr/>
        </p:nvPicPr>
        <p:blipFill>
          <a:blip r:embed="rId5">
            <a:alphaModFix/>
          </a:blip>
          <a:stretch>
            <a:fillRect/>
          </a:stretch>
        </p:blipFill>
        <p:spPr>
          <a:xfrm>
            <a:off x="3890196" y="3513312"/>
            <a:ext cx="834605" cy="908175"/>
          </a:xfrm>
          <a:prstGeom prst="rect">
            <a:avLst/>
          </a:prstGeom>
          <a:noFill/>
          <a:ln>
            <a:noFill/>
          </a:ln>
        </p:spPr>
      </p:pic>
      <p:pic>
        <p:nvPicPr>
          <p:cNvPr id="96" name="Google Shape;96;p17"/>
          <p:cNvPicPr preferRelativeResize="0"/>
          <p:nvPr/>
        </p:nvPicPr>
        <p:blipFill rotWithShape="1">
          <a:blip r:embed="rId3">
            <a:alphaModFix/>
          </a:blip>
          <a:srcRect b="2929" l="0" r="0" t="-2930"/>
          <a:stretch/>
        </p:blipFill>
        <p:spPr>
          <a:xfrm>
            <a:off x="6723125" y="1865325"/>
            <a:ext cx="1723251" cy="1723251"/>
          </a:xfrm>
          <a:prstGeom prst="rect">
            <a:avLst/>
          </a:prstGeom>
          <a:noFill/>
          <a:ln>
            <a:noFill/>
          </a:ln>
        </p:spPr>
      </p:pic>
      <p:cxnSp>
        <p:nvCxnSpPr>
          <p:cNvPr id="97" name="Google Shape;97;p17"/>
          <p:cNvCxnSpPr>
            <a:stCxn id="93" idx="3"/>
            <a:endCxn id="94" idx="1"/>
          </p:cNvCxnSpPr>
          <p:nvPr/>
        </p:nvCxnSpPr>
        <p:spPr>
          <a:xfrm flipH="1" rot="10800000">
            <a:off x="2034951" y="2488351"/>
            <a:ext cx="1410900" cy="204600"/>
          </a:xfrm>
          <a:prstGeom prst="straightConnector1">
            <a:avLst/>
          </a:prstGeom>
          <a:noFill/>
          <a:ln cap="flat" cmpd="sng" w="28575">
            <a:solidFill>
              <a:schemeClr val="dk2"/>
            </a:solidFill>
            <a:prstDash val="solid"/>
            <a:round/>
            <a:headEnd len="med" w="med" type="none"/>
            <a:tailEnd len="med" w="med" type="triangle"/>
          </a:ln>
        </p:spPr>
      </p:cxnSp>
      <p:cxnSp>
        <p:nvCxnSpPr>
          <p:cNvPr id="98" name="Google Shape;98;p17"/>
          <p:cNvCxnSpPr>
            <a:stCxn id="94" idx="3"/>
            <a:endCxn id="96" idx="1"/>
          </p:cNvCxnSpPr>
          <p:nvPr/>
        </p:nvCxnSpPr>
        <p:spPr>
          <a:xfrm>
            <a:off x="5169114" y="2488276"/>
            <a:ext cx="1554000" cy="238800"/>
          </a:xfrm>
          <a:prstGeom prst="straightConnector1">
            <a:avLst/>
          </a:prstGeom>
          <a:noFill/>
          <a:ln cap="flat" cmpd="sng" w="28575">
            <a:solidFill>
              <a:schemeClr val="dk2"/>
            </a:solidFill>
            <a:prstDash val="solid"/>
            <a:round/>
            <a:headEnd len="med" w="med" type="none"/>
            <a:tailEnd len="med" w="med" type="triangle"/>
          </a:ln>
        </p:spPr>
      </p:cxnSp>
      <p:sp>
        <p:nvSpPr>
          <p:cNvPr id="99" name="Google Shape;99;p17"/>
          <p:cNvSpPr txBox="1"/>
          <p:nvPr/>
        </p:nvSpPr>
        <p:spPr>
          <a:xfrm>
            <a:off x="1985750" y="2650750"/>
            <a:ext cx="1509300" cy="8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a:t>Locations, Size of existing user-bubbles</a:t>
            </a:r>
            <a:endParaRPr/>
          </a:p>
        </p:txBody>
      </p:sp>
      <p:sp>
        <p:nvSpPr>
          <p:cNvPr id="100" name="Google Shape;100;p17"/>
          <p:cNvSpPr txBox="1"/>
          <p:nvPr/>
        </p:nvSpPr>
        <p:spPr>
          <a:xfrm>
            <a:off x="5314625" y="2650738"/>
            <a:ext cx="1263000" cy="8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a:t>Location of new user-bubble</a:t>
            </a:r>
            <a:endParaRPr/>
          </a:p>
        </p:txBody>
      </p:sp>
      <p:sp>
        <p:nvSpPr>
          <p:cNvPr id="101" name="Google Shape;101;p17"/>
          <p:cNvSpPr txBox="1"/>
          <p:nvPr/>
        </p:nvSpPr>
        <p:spPr>
          <a:xfrm>
            <a:off x="3272650" y="4493100"/>
            <a:ext cx="20697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a:t>Optimization algorithm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Optimization</a:t>
            </a:r>
            <a:endParaRPr/>
          </a:p>
        </p:txBody>
      </p:sp>
      <p:sp>
        <p:nvSpPr>
          <p:cNvPr id="107" name="Google Shape;107;p18"/>
          <p:cNvSpPr txBox="1"/>
          <p:nvPr>
            <p:ph idx="1" type="body"/>
          </p:nvPr>
        </p:nvSpPr>
        <p:spPr>
          <a:xfrm>
            <a:off x="311700" y="1017725"/>
            <a:ext cx="1980300" cy="51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
              <a:t>“Under the hood”</a:t>
            </a:r>
            <a:endParaRPr/>
          </a:p>
        </p:txBody>
      </p:sp>
      <p:pic>
        <p:nvPicPr>
          <p:cNvPr id="108" name="Google Shape;108;p18"/>
          <p:cNvPicPr preferRelativeResize="0"/>
          <p:nvPr/>
        </p:nvPicPr>
        <p:blipFill>
          <a:blip r:embed="rId3">
            <a:alphaModFix/>
          </a:blip>
          <a:stretch>
            <a:fillRect/>
          </a:stretch>
        </p:blipFill>
        <p:spPr>
          <a:xfrm>
            <a:off x="430950" y="1918176"/>
            <a:ext cx="833750" cy="765025"/>
          </a:xfrm>
          <a:prstGeom prst="rect">
            <a:avLst/>
          </a:prstGeom>
          <a:noFill/>
          <a:ln>
            <a:noFill/>
          </a:ln>
        </p:spPr>
      </p:pic>
      <p:sp>
        <p:nvSpPr>
          <p:cNvPr id="109" name="Google Shape;109;p18"/>
          <p:cNvSpPr txBox="1"/>
          <p:nvPr/>
        </p:nvSpPr>
        <p:spPr>
          <a:xfrm>
            <a:off x="413925" y="2889075"/>
            <a:ext cx="1376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de"/>
              <a:t>x, y	- position</a:t>
            </a:r>
            <a:endParaRPr i="1"/>
          </a:p>
          <a:p>
            <a:pPr indent="0" lvl="0" marL="0" rtl="0" algn="l">
              <a:spcBef>
                <a:spcPts val="0"/>
              </a:spcBef>
              <a:spcAft>
                <a:spcPts val="0"/>
              </a:spcAft>
              <a:buNone/>
            </a:pPr>
            <a:r>
              <a:rPr i="1" lang="de"/>
              <a:t>r	- radius</a:t>
            </a:r>
            <a:endParaRPr i="1"/>
          </a:p>
        </p:txBody>
      </p:sp>
      <p:cxnSp>
        <p:nvCxnSpPr>
          <p:cNvPr id="110" name="Google Shape;110;p18"/>
          <p:cNvCxnSpPr>
            <a:stCxn id="108" idx="3"/>
          </p:cNvCxnSpPr>
          <p:nvPr/>
        </p:nvCxnSpPr>
        <p:spPr>
          <a:xfrm>
            <a:off x="1264700" y="2300689"/>
            <a:ext cx="995700" cy="15300"/>
          </a:xfrm>
          <a:prstGeom prst="straightConnector1">
            <a:avLst/>
          </a:prstGeom>
          <a:noFill/>
          <a:ln cap="flat" cmpd="sng" w="9525">
            <a:solidFill>
              <a:schemeClr val="dk2"/>
            </a:solidFill>
            <a:prstDash val="solid"/>
            <a:round/>
            <a:headEnd len="med" w="med" type="none"/>
            <a:tailEnd len="med" w="med" type="triangle"/>
          </a:ln>
        </p:spPr>
      </p:cxnSp>
      <p:sp>
        <p:nvSpPr>
          <p:cNvPr id="111" name="Google Shape;111;p18"/>
          <p:cNvSpPr txBox="1"/>
          <p:nvPr/>
        </p:nvSpPr>
        <p:spPr>
          <a:xfrm>
            <a:off x="2285125" y="2928875"/>
            <a:ext cx="1292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de"/>
              <a:t>Non-linear constraints</a:t>
            </a:r>
            <a:endParaRPr i="1"/>
          </a:p>
        </p:txBody>
      </p:sp>
      <p:cxnSp>
        <p:nvCxnSpPr>
          <p:cNvPr id="112" name="Google Shape;112;p18"/>
          <p:cNvCxnSpPr>
            <a:endCxn id="113" idx="1"/>
          </p:cNvCxnSpPr>
          <p:nvPr/>
        </p:nvCxnSpPr>
        <p:spPr>
          <a:xfrm>
            <a:off x="3469875" y="2300702"/>
            <a:ext cx="785400" cy="0"/>
          </a:xfrm>
          <a:prstGeom prst="straightConnector1">
            <a:avLst/>
          </a:prstGeom>
          <a:noFill/>
          <a:ln cap="flat" cmpd="sng" w="9525">
            <a:solidFill>
              <a:schemeClr val="dk2"/>
            </a:solidFill>
            <a:prstDash val="solid"/>
            <a:round/>
            <a:headEnd len="med" w="med" type="none"/>
            <a:tailEnd len="med" w="med" type="triangle"/>
          </a:ln>
        </p:spPr>
      </p:cxnSp>
      <p:sp>
        <p:nvSpPr>
          <p:cNvPr id="114" name="Google Shape;114;p18"/>
          <p:cNvSpPr txBox="1"/>
          <p:nvPr/>
        </p:nvSpPr>
        <p:spPr>
          <a:xfrm>
            <a:off x="4330350" y="445025"/>
            <a:ext cx="18450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de"/>
              <a:t>Optimization target</a:t>
            </a:r>
            <a:endParaRPr i="1"/>
          </a:p>
        </p:txBody>
      </p:sp>
      <p:pic>
        <p:nvPicPr>
          <p:cNvPr id="115" name="Google Shape;115;p18"/>
          <p:cNvPicPr preferRelativeResize="0"/>
          <p:nvPr/>
        </p:nvPicPr>
        <p:blipFill>
          <a:blip r:embed="rId4">
            <a:alphaModFix/>
          </a:blip>
          <a:stretch>
            <a:fillRect/>
          </a:stretch>
        </p:blipFill>
        <p:spPr>
          <a:xfrm>
            <a:off x="3119763" y="3686474"/>
            <a:ext cx="1135501" cy="851626"/>
          </a:xfrm>
          <a:prstGeom prst="rect">
            <a:avLst/>
          </a:prstGeom>
          <a:noFill/>
          <a:ln>
            <a:noFill/>
          </a:ln>
        </p:spPr>
      </p:pic>
      <p:pic>
        <p:nvPicPr>
          <p:cNvPr id="113" name="Google Shape;113;p18"/>
          <p:cNvPicPr preferRelativeResize="0"/>
          <p:nvPr/>
        </p:nvPicPr>
        <p:blipFill>
          <a:blip r:embed="rId5">
            <a:alphaModFix/>
          </a:blip>
          <a:stretch>
            <a:fillRect/>
          </a:stretch>
        </p:blipFill>
        <p:spPr>
          <a:xfrm>
            <a:off x="4255275" y="1649798"/>
            <a:ext cx="1184651" cy="1301808"/>
          </a:xfrm>
          <a:prstGeom prst="rect">
            <a:avLst/>
          </a:prstGeom>
          <a:noFill/>
          <a:ln>
            <a:noFill/>
          </a:ln>
        </p:spPr>
      </p:pic>
      <p:pic>
        <p:nvPicPr>
          <p:cNvPr id="116" name="Google Shape;116;p18"/>
          <p:cNvPicPr preferRelativeResize="0"/>
          <p:nvPr/>
        </p:nvPicPr>
        <p:blipFill>
          <a:blip r:embed="rId6">
            <a:alphaModFix/>
          </a:blip>
          <a:stretch>
            <a:fillRect/>
          </a:stretch>
        </p:blipFill>
        <p:spPr>
          <a:xfrm>
            <a:off x="3159325" y="256575"/>
            <a:ext cx="1130576" cy="1130576"/>
          </a:xfrm>
          <a:prstGeom prst="rect">
            <a:avLst/>
          </a:prstGeom>
          <a:noFill/>
          <a:ln>
            <a:noFill/>
          </a:ln>
        </p:spPr>
      </p:pic>
      <p:cxnSp>
        <p:nvCxnSpPr>
          <p:cNvPr id="117" name="Google Shape;117;p18"/>
          <p:cNvCxnSpPr>
            <a:stCxn id="116" idx="2"/>
          </p:cNvCxnSpPr>
          <p:nvPr/>
        </p:nvCxnSpPr>
        <p:spPr>
          <a:xfrm>
            <a:off x="3724613" y="1387151"/>
            <a:ext cx="445500" cy="339900"/>
          </a:xfrm>
          <a:prstGeom prst="straightConnector1">
            <a:avLst/>
          </a:prstGeom>
          <a:noFill/>
          <a:ln cap="flat" cmpd="sng" w="9525">
            <a:solidFill>
              <a:schemeClr val="dk2"/>
            </a:solidFill>
            <a:prstDash val="solid"/>
            <a:round/>
            <a:headEnd len="med" w="med" type="none"/>
            <a:tailEnd len="med" w="med" type="triangle"/>
          </a:ln>
        </p:spPr>
      </p:cxnSp>
      <p:pic>
        <p:nvPicPr>
          <p:cNvPr id="118" name="Google Shape;118;p18"/>
          <p:cNvPicPr preferRelativeResize="0"/>
          <p:nvPr/>
        </p:nvPicPr>
        <p:blipFill>
          <a:blip r:embed="rId7">
            <a:alphaModFix/>
          </a:blip>
          <a:stretch>
            <a:fillRect/>
          </a:stretch>
        </p:blipFill>
        <p:spPr>
          <a:xfrm>
            <a:off x="6340575" y="1842663"/>
            <a:ext cx="916051" cy="916051"/>
          </a:xfrm>
          <a:prstGeom prst="rect">
            <a:avLst/>
          </a:prstGeom>
          <a:noFill/>
          <a:ln>
            <a:noFill/>
          </a:ln>
        </p:spPr>
      </p:pic>
      <p:cxnSp>
        <p:nvCxnSpPr>
          <p:cNvPr id="119" name="Google Shape;119;p18"/>
          <p:cNvCxnSpPr>
            <a:stCxn id="113" idx="3"/>
            <a:endCxn id="118" idx="1"/>
          </p:cNvCxnSpPr>
          <p:nvPr/>
        </p:nvCxnSpPr>
        <p:spPr>
          <a:xfrm>
            <a:off x="5439926" y="2300702"/>
            <a:ext cx="900600" cy="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18"/>
          <p:cNvSpPr txBox="1"/>
          <p:nvPr/>
        </p:nvSpPr>
        <p:spPr>
          <a:xfrm>
            <a:off x="4330350" y="2928875"/>
            <a:ext cx="11307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de"/>
              <a:t>Optimizer</a:t>
            </a:r>
            <a:endParaRPr b="1" i="1"/>
          </a:p>
        </p:txBody>
      </p:sp>
      <p:sp>
        <p:nvSpPr>
          <p:cNvPr id="121" name="Google Shape;121;p18"/>
          <p:cNvSpPr txBox="1"/>
          <p:nvPr/>
        </p:nvSpPr>
        <p:spPr>
          <a:xfrm>
            <a:off x="6048000" y="2825425"/>
            <a:ext cx="15012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de"/>
              <a:t>Global minimum </a:t>
            </a:r>
            <a:endParaRPr i="1"/>
          </a:p>
        </p:txBody>
      </p:sp>
      <p:pic>
        <p:nvPicPr>
          <p:cNvPr id="122" name="Google Shape;122;p18"/>
          <p:cNvPicPr preferRelativeResize="0"/>
          <p:nvPr/>
        </p:nvPicPr>
        <p:blipFill>
          <a:blip r:embed="rId8">
            <a:alphaModFix/>
          </a:blip>
          <a:stretch>
            <a:fillRect/>
          </a:stretch>
        </p:blipFill>
        <p:spPr>
          <a:xfrm>
            <a:off x="2385950" y="1743062"/>
            <a:ext cx="1026566" cy="1130575"/>
          </a:xfrm>
          <a:prstGeom prst="rect">
            <a:avLst/>
          </a:prstGeom>
          <a:noFill/>
          <a:ln>
            <a:noFill/>
          </a:ln>
        </p:spPr>
      </p:pic>
      <p:cxnSp>
        <p:nvCxnSpPr>
          <p:cNvPr id="123" name="Google Shape;123;p18"/>
          <p:cNvCxnSpPr/>
          <p:nvPr/>
        </p:nvCxnSpPr>
        <p:spPr>
          <a:xfrm flipH="1" rot="10800000">
            <a:off x="3851875" y="3183675"/>
            <a:ext cx="262500" cy="429600"/>
          </a:xfrm>
          <a:prstGeom prst="straightConnector1">
            <a:avLst/>
          </a:prstGeom>
          <a:noFill/>
          <a:ln cap="flat" cmpd="sng" w="9525">
            <a:solidFill>
              <a:schemeClr val="dk2"/>
            </a:solidFill>
            <a:prstDash val="solid"/>
            <a:round/>
            <a:headEnd len="med" w="med" type="none"/>
            <a:tailEnd len="med" w="med" type="triangle"/>
          </a:ln>
        </p:spPr>
      </p:cxnSp>
      <p:sp>
        <p:nvSpPr>
          <p:cNvPr id="124" name="Google Shape;124;p18"/>
          <p:cNvSpPr txBox="1"/>
          <p:nvPr/>
        </p:nvSpPr>
        <p:spPr>
          <a:xfrm>
            <a:off x="4378100" y="3859125"/>
            <a:ext cx="14235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de"/>
              <a:t>Initial</a:t>
            </a:r>
            <a:r>
              <a:rPr i="1" lang="de"/>
              <a:t> condition</a:t>
            </a:r>
            <a:endParaRPr i="1"/>
          </a:p>
        </p:txBody>
      </p:sp>
      <p:pic>
        <p:nvPicPr>
          <p:cNvPr id="125" name="Google Shape;125;p18"/>
          <p:cNvPicPr preferRelativeResize="0"/>
          <p:nvPr/>
        </p:nvPicPr>
        <p:blipFill>
          <a:blip r:embed="rId9">
            <a:alphaModFix/>
          </a:blip>
          <a:stretch>
            <a:fillRect/>
          </a:stretch>
        </p:blipFill>
        <p:spPr>
          <a:xfrm>
            <a:off x="8157275" y="1954775"/>
            <a:ext cx="707125" cy="707125"/>
          </a:xfrm>
          <a:prstGeom prst="rect">
            <a:avLst/>
          </a:prstGeom>
          <a:noFill/>
          <a:ln>
            <a:noFill/>
          </a:ln>
        </p:spPr>
      </p:pic>
      <p:cxnSp>
        <p:nvCxnSpPr>
          <p:cNvPr id="126" name="Google Shape;126;p18"/>
          <p:cNvCxnSpPr>
            <a:stCxn id="118" idx="3"/>
            <a:endCxn id="125" idx="1"/>
          </p:cNvCxnSpPr>
          <p:nvPr/>
        </p:nvCxnSpPr>
        <p:spPr>
          <a:xfrm>
            <a:off x="7256626" y="2300688"/>
            <a:ext cx="900600" cy="7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Optimization</a:t>
            </a:r>
            <a:endParaRPr/>
          </a:p>
        </p:txBody>
      </p:sp>
      <p:sp>
        <p:nvSpPr>
          <p:cNvPr id="132" name="Google Shape;132;p19"/>
          <p:cNvSpPr txBox="1"/>
          <p:nvPr>
            <p:ph idx="1" type="body"/>
          </p:nvPr>
        </p:nvSpPr>
        <p:spPr>
          <a:xfrm>
            <a:off x="311700" y="1017725"/>
            <a:ext cx="2447400" cy="51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
              <a:t>Optimizer Algorithm</a:t>
            </a:r>
            <a:endParaRPr/>
          </a:p>
        </p:txBody>
      </p:sp>
      <p:pic>
        <p:nvPicPr>
          <p:cNvPr id="133" name="Google Shape;133;p19"/>
          <p:cNvPicPr preferRelativeResize="0"/>
          <p:nvPr/>
        </p:nvPicPr>
        <p:blipFill>
          <a:blip r:embed="rId3">
            <a:alphaModFix/>
          </a:blip>
          <a:stretch>
            <a:fillRect/>
          </a:stretch>
        </p:blipFill>
        <p:spPr>
          <a:xfrm>
            <a:off x="521125" y="1998113"/>
            <a:ext cx="1424800" cy="614150"/>
          </a:xfrm>
          <a:prstGeom prst="rect">
            <a:avLst/>
          </a:prstGeom>
          <a:noFill/>
          <a:ln>
            <a:noFill/>
          </a:ln>
        </p:spPr>
      </p:pic>
      <p:pic>
        <p:nvPicPr>
          <p:cNvPr id="134" name="Google Shape;134;p19"/>
          <p:cNvPicPr preferRelativeResize="0"/>
          <p:nvPr/>
        </p:nvPicPr>
        <p:blipFill>
          <a:blip r:embed="rId4">
            <a:alphaModFix/>
          </a:blip>
          <a:stretch>
            <a:fillRect/>
          </a:stretch>
        </p:blipFill>
        <p:spPr>
          <a:xfrm>
            <a:off x="2549975" y="2152788"/>
            <a:ext cx="1638300" cy="304800"/>
          </a:xfrm>
          <a:prstGeom prst="rect">
            <a:avLst/>
          </a:prstGeom>
          <a:noFill/>
          <a:ln>
            <a:noFill/>
          </a:ln>
        </p:spPr>
      </p:pic>
      <p:pic>
        <p:nvPicPr>
          <p:cNvPr id="135" name="Google Shape;135;p19"/>
          <p:cNvPicPr preferRelativeResize="0"/>
          <p:nvPr/>
        </p:nvPicPr>
        <p:blipFill>
          <a:blip r:embed="rId5">
            <a:alphaModFix/>
          </a:blip>
          <a:stretch>
            <a:fillRect/>
          </a:stretch>
        </p:blipFill>
        <p:spPr>
          <a:xfrm>
            <a:off x="5149450" y="2143263"/>
            <a:ext cx="2733675" cy="323850"/>
          </a:xfrm>
          <a:prstGeom prst="rect">
            <a:avLst/>
          </a:prstGeom>
          <a:noFill/>
          <a:ln>
            <a:noFill/>
          </a:ln>
        </p:spPr>
      </p:pic>
      <p:sp>
        <p:nvSpPr>
          <p:cNvPr id="136" name="Google Shape;136;p19"/>
          <p:cNvSpPr txBox="1"/>
          <p:nvPr/>
        </p:nvSpPr>
        <p:spPr>
          <a:xfrm>
            <a:off x="399600" y="2866200"/>
            <a:ext cx="2628000" cy="4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de"/>
              <a:t>Non-linear Constraints:</a:t>
            </a:r>
            <a:endParaRPr b="1" i="1"/>
          </a:p>
        </p:txBody>
      </p:sp>
      <p:sp>
        <p:nvSpPr>
          <p:cNvPr id="137" name="Google Shape;137;p19"/>
          <p:cNvSpPr txBox="1"/>
          <p:nvPr/>
        </p:nvSpPr>
        <p:spPr>
          <a:xfrm>
            <a:off x="455075" y="1528625"/>
            <a:ext cx="1966500" cy="4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de"/>
              <a:t>States and Cost:</a:t>
            </a:r>
            <a:endParaRPr b="1" i="1"/>
          </a:p>
        </p:txBody>
      </p:sp>
      <p:pic>
        <p:nvPicPr>
          <p:cNvPr id="138" name="Google Shape;138;p19"/>
          <p:cNvPicPr preferRelativeResize="0"/>
          <p:nvPr/>
        </p:nvPicPr>
        <p:blipFill>
          <a:blip r:embed="rId6">
            <a:alphaModFix/>
          </a:blip>
          <a:stretch>
            <a:fillRect/>
          </a:stretch>
        </p:blipFill>
        <p:spPr>
          <a:xfrm>
            <a:off x="972950" y="3245925"/>
            <a:ext cx="5181599" cy="304800"/>
          </a:xfrm>
          <a:prstGeom prst="rect">
            <a:avLst/>
          </a:prstGeom>
          <a:noFill/>
          <a:ln>
            <a:noFill/>
          </a:ln>
        </p:spPr>
      </p:pic>
      <p:pic>
        <p:nvPicPr>
          <p:cNvPr id="139" name="Google Shape;139;p19"/>
          <p:cNvPicPr preferRelativeResize="0"/>
          <p:nvPr/>
        </p:nvPicPr>
        <p:blipFill>
          <a:blip r:embed="rId7">
            <a:alphaModFix/>
          </a:blip>
          <a:stretch>
            <a:fillRect/>
          </a:stretch>
        </p:blipFill>
        <p:spPr>
          <a:xfrm>
            <a:off x="972950" y="3753901"/>
            <a:ext cx="2485750" cy="217175"/>
          </a:xfrm>
          <a:prstGeom prst="rect">
            <a:avLst/>
          </a:prstGeom>
          <a:noFill/>
          <a:ln>
            <a:noFill/>
          </a:ln>
        </p:spPr>
      </p:pic>
      <p:pic>
        <p:nvPicPr>
          <p:cNvPr id="140" name="Google Shape;140;p19"/>
          <p:cNvPicPr preferRelativeResize="0"/>
          <p:nvPr/>
        </p:nvPicPr>
        <p:blipFill>
          <a:blip r:embed="rId8">
            <a:alphaModFix/>
          </a:blip>
          <a:stretch>
            <a:fillRect/>
          </a:stretch>
        </p:blipFill>
        <p:spPr>
          <a:xfrm>
            <a:off x="3942776" y="3746200"/>
            <a:ext cx="2456175" cy="216950"/>
          </a:xfrm>
          <a:prstGeom prst="rect">
            <a:avLst/>
          </a:prstGeom>
          <a:noFill/>
          <a:ln>
            <a:noFill/>
          </a:ln>
        </p:spPr>
      </p:pic>
      <p:sp>
        <p:nvSpPr>
          <p:cNvPr id="141" name="Google Shape;141;p19"/>
          <p:cNvSpPr txBox="1"/>
          <p:nvPr/>
        </p:nvSpPr>
        <p:spPr>
          <a:xfrm>
            <a:off x="455075" y="3173295"/>
            <a:ext cx="1424700" cy="12180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de"/>
              <a:t> </a:t>
            </a:r>
            <a:endParaRPr/>
          </a:p>
          <a:p>
            <a:pPr indent="-317500" lvl="0" marL="457200" rtl="0" algn="l">
              <a:spcBef>
                <a:spcPts val="0"/>
              </a:spcBef>
              <a:spcAft>
                <a:spcPts val="0"/>
              </a:spcAft>
              <a:buSzPts val="1400"/>
              <a:buChar char="●"/>
            </a:pPr>
            <a:r>
              <a:rPr lang="de"/>
              <a:t> </a:t>
            </a:r>
            <a:endParaRPr/>
          </a:p>
          <a:p>
            <a:pPr indent="0" lvl="0" marL="45720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Optimization</a:t>
            </a:r>
            <a:endParaRPr/>
          </a:p>
        </p:txBody>
      </p:sp>
      <p:sp>
        <p:nvSpPr>
          <p:cNvPr id="147" name="Google Shape;147;p20"/>
          <p:cNvSpPr txBox="1"/>
          <p:nvPr>
            <p:ph idx="1" type="body"/>
          </p:nvPr>
        </p:nvSpPr>
        <p:spPr>
          <a:xfrm>
            <a:off x="311700" y="1017725"/>
            <a:ext cx="4026900" cy="51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
              <a:t>Initial condition and global minimum</a:t>
            </a:r>
            <a:endParaRPr/>
          </a:p>
        </p:txBody>
      </p:sp>
      <p:pic>
        <p:nvPicPr>
          <p:cNvPr id="148" name="Google Shape;148;p20"/>
          <p:cNvPicPr preferRelativeResize="0"/>
          <p:nvPr/>
        </p:nvPicPr>
        <p:blipFill>
          <a:blip r:embed="rId3">
            <a:alphaModFix/>
          </a:blip>
          <a:stretch>
            <a:fillRect/>
          </a:stretch>
        </p:blipFill>
        <p:spPr>
          <a:xfrm>
            <a:off x="311700" y="1528625"/>
            <a:ext cx="3714299" cy="3040090"/>
          </a:xfrm>
          <a:prstGeom prst="rect">
            <a:avLst/>
          </a:prstGeom>
          <a:noFill/>
          <a:ln>
            <a:noFill/>
          </a:ln>
        </p:spPr>
      </p:pic>
      <p:pic>
        <p:nvPicPr>
          <p:cNvPr id="149" name="Google Shape;149;p20"/>
          <p:cNvPicPr preferRelativeResize="0"/>
          <p:nvPr/>
        </p:nvPicPr>
        <p:blipFill>
          <a:blip r:embed="rId4">
            <a:alphaModFix/>
          </a:blip>
          <a:stretch>
            <a:fillRect/>
          </a:stretch>
        </p:blipFill>
        <p:spPr>
          <a:xfrm>
            <a:off x="4572000" y="1456025"/>
            <a:ext cx="4371350" cy="2968201"/>
          </a:xfrm>
          <a:prstGeom prst="rect">
            <a:avLst/>
          </a:prstGeom>
          <a:noFill/>
          <a:ln>
            <a:noFill/>
          </a:ln>
        </p:spPr>
      </p:pic>
      <p:sp>
        <p:nvSpPr>
          <p:cNvPr id="150" name="Google Shape;150;p20"/>
          <p:cNvSpPr txBox="1"/>
          <p:nvPr/>
        </p:nvSpPr>
        <p:spPr>
          <a:xfrm>
            <a:off x="643550" y="4568725"/>
            <a:ext cx="34635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a:t>Random position of IC</a:t>
            </a:r>
            <a:endParaRPr/>
          </a:p>
        </p:txBody>
      </p:sp>
      <p:sp>
        <p:nvSpPr>
          <p:cNvPr id="151" name="Google Shape;151;p20"/>
          <p:cNvSpPr txBox="1"/>
          <p:nvPr/>
        </p:nvSpPr>
        <p:spPr>
          <a:xfrm>
            <a:off x="5216700" y="4568725"/>
            <a:ext cx="34635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a:t>Triangulated mesh center as IC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500"/>
                                        <p:tgtEl>
                                          <p:spTgt spid="14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500"/>
                                        <p:tgtEl>
                                          <p:spTgt spid="15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500"/>
                                        <p:tgtEl>
                                          <p:spTgt spid="14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500"/>
                                        <p:tgtEl>
                                          <p:spTgt spid="15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1"/>
          <p:cNvPicPr preferRelativeResize="0"/>
          <p:nvPr/>
        </p:nvPicPr>
        <p:blipFill>
          <a:blip r:embed="rId3">
            <a:alphaModFix/>
          </a:blip>
          <a:stretch>
            <a:fillRect/>
          </a:stretch>
        </p:blipFill>
        <p:spPr>
          <a:xfrm>
            <a:off x="311700" y="1394350"/>
            <a:ext cx="2881525" cy="2793576"/>
          </a:xfrm>
          <a:prstGeom prst="rect">
            <a:avLst/>
          </a:prstGeom>
          <a:noFill/>
          <a:ln>
            <a:noFill/>
          </a:ln>
        </p:spPr>
      </p:pic>
      <p:sp>
        <p:nvSpPr>
          <p:cNvPr id="157" name="Google Shape;157;p21"/>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Results</a:t>
            </a:r>
            <a:endParaRPr/>
          </a:p>
        </p:txBody>
      </p:sp>
      <p:pic>
        <p:nvPicPr>
          <p:cNvPr id="158" name="Google Shape;158;p21"/>
          <p:cNvPicPr preferRelativeResize="0"/>
          <p:nvPr/>
        </p:nvPicPr>
        <p:blipFill>
          <a:blip r:embed="rId4">
            <a:alphaModFix/>
          </a:blip>
          <a:stretch>
            <a:fillRect/>
          </a:stretch>
        </p:blipFill>
        <p:spPr>
          <a:xfrm>
            <a:off x="3288480" y="1394350"/>
            <a:ext cx="2613346" cy="2793575"/>
          </a:xfrm>
          <a:prstGeom prst="rect">
            <a:avLst/>
          </a:prstGeom>
          <a:noFill/>
          <a:ln>
            <a:noFill/>
          </a:ln>
        </p:spPr>
      </p:pic>
      <p:pic>
        <p:nvPicPr>
          <p:cNvPr id="159" name="Google Shape;159;p21"/>
          <p:cNvPicPr preferRelativeResize="0"/>
          <p:nvPr/>
        </p:nvPicPr>
        <p:blipFill>
          <a:blip r:embed="rId5">
            <a:alphaModFix/>
          </a:blip>
          <a:stretch>
            <a:fillRect/>
          </a:stretch>
        </p:blipFill>
        <p:spPr>
          <a:xfrm>
            <a:off x="6023025" y="1394350"/>
            <a:ext cx="2777725" cy="2793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