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bookmarkIdSeed="2">
  <p:sldMasterIdLst>
    <p:sldMasterId id="2147483702"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4" r:id="rId17"/>
    <p:sldId id="271" r:id="rId18"/>
    <p:sldId id="272" r:id="rId19"/>
    <p:sldId id="273" r:id="rId20"/>
  </p:sldIdLst>
  <p:sldSz cx="12192000" cy="6858000"/>
  <p:notesSz cx="6858000" cy="9144000"/>
  <p:embeddedFontLst>
    <p:embeddedFont>
      <p:font typeface="Century Gothic" panose="020B0502020202020204" pitchFamily="34" charset="0"/>
      <p:regular r:id="rId22"/>
      <p:bold r:id="rId23"/>
      <p:italic r:id="rId24"/>
      <p:boldItalic r:id="rId25"/>
    </p:embeddedFont>
    <p:embeddedFont>
      <p:font typeface="Gill Sans MT" panose="020B0502020104020203" pitchFamily="34" charset="0"/>
      <p:regular r:id="rId26"/>
      <p:bold r:id="rId27"/>
      <p:italic r:id="rId28"/>
      <p:boldItalic r:id="rId29"/>
    </p:embeddedFont>
    <p:embeddedFont>
      <p:font typeface="Nunito" pitchFamily="2" charset="0"/>
      <p:regular r:id="rId30"/>
      <p:bold r:id="rId31"/>
      <p:italic r:id="rId32"/>
      <p:boldItalic r:id="rId33"/>
    </p:embeddedFont>
    <p:embeddedFont>
      <p:font typeface="Roboto Mono" panose="00000009000000000000" pitchFamily="49" charset="0"/>
      <p:regular r:id="rId34"/>
      <p:bold r:id="rId35"/>
      <p:italic r:id="rId36"/>
      <p:boldItalic r:id="rId3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8" roundtripDataSignature="AMtx7mg+uP87NOqui/r26ISRBr5dqs2Xy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presProps" Target="presProps.xml"/><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1" name="Google Shape;28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24da30cbe6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3" name="Google Shape;343;g24da30cbe6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7fd4460f3a5bef2b_3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7fd4460f3a5bef2b_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7fd4460f3a5bef2b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7fd4460f3a5bef2b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7fd4460f3a5bef2b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7fd4460f3a5bef2b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7fd4460f3a5bef2b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7fd4460f3a5bef2b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7fd4460f3a5bef2b_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7fd4460f3a5bef2b_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7fd4460f3a5bef2b_3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7fd4460f3a5bef2b_3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25e1eb6094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25e1eb6094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7" name="Google Shape;28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24da30cbe62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5" name="Google Shape;295;g24da30cbe62_0_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2" name="Google Shape;30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28b64d974f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9" name="Google Shape;309;g28b64d974f8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28b64d974f8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6" name="Google Shape;316;g28b64d974f8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8b64d974f8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3" name="Google Shape;323;g28b64d974f8_0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28b64d974f8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0" name="Google Shape;330;g28b64d974f8_0_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28b64d974f8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7" name="Google Shape;337;g28b64d974f8_0_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1A28E5E-EDC1-45C6-8A61-A6BB7B9001DE}" type="datetimeFigureOut">
              <a:rPr lang="en-IN" smtClean="0"/>
              <a:t>01-11-2023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pPr marL="0" lvl="0" indent="0" algn="r" rtl="0">
              <a:spcBef>
                <a:spcPts val="0"/>
              </a:spcBef>
              <a:spcAft>
                <a:spcPts val="0"/>
              </a:spcAft>
              <a:buNone/>
            </a:pPr>
            <a:fld id="{00000000-1234-1234-1234-123412341234}"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6575437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A28E5E-EDC1-45C6-8A61-A6BB7B9001DE}"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4519727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A28E5E-EDC1-45C6-8A61-A6BB7B9001DE}"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5004449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30747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A28E5E-EDC1-45C6-8A61-A6BB7B9001DE}"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2974297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A28E5E-EDC1-45C6-8A61-A6BB7B9001DE}"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16457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A28E5E-EDC1-45C6-8A61-A6BB7B9001DE}" type="datetimeFigureOut">
              <a:rPr lang="en-IN" smtClean="0"/>
              <a:t>01-11-2023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9766626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A28E5E-EDC1-45C6-8A61-A6BB7B9001DE}" type="datetimeFigureOut">
              <a:rPr lang="en-IN" smtClean="0"/>
              <a:t>01-11-2023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957454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A28E5E-EDC1-45C6-8A61-A6BB7B9001DE}" type="datetimeFigureOut">
              <a:rPr lang="en-IN" smtClean="0"/>
              <a:t>01-11-2023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326263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A28E5E-EDC1-45C6-8A61-A6BB7B9001DE}"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922420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1A28E5E-EDC1-45C6-8A61-A6BB7B9001DE}" type="datetimeFigureOut">
              <a:rPr lang="en-IN" smtClean="0"/>
              <a:t>01-11-2023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0388025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1A28E5E-EDC1-45C6-8A61-A6BB7B9001DE}" type="datetimeFigureOut">
              <a:rPr lang="en-IN" smtClean="0"/>
              <a:t>01-11-2023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pPr marL="0" lvl="0" indent="0" algn="r" rtl="0">
              <a:spcBef>
                <a:spcPts val="0"/>
              </a:spcBef>
              <a:spcAft>
                <a:spcPts val="0"/>
              </a:spcAft>
              <a:buNone/>
            </a:pPr>
            <a:fld id="{00000000-1234-1234-1234-123412341234}"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3250942"/>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4.jpg"/></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
          <p:cNvSpPr txBox="1">
            <a:spLocks noGrp="1"/>
          </p:cNvSpPr>
          <p:nvPr>
            <p:ph type="ctrTitle"/>
          </p:nvPr>
        </p:nvSpPr>
        <p:spPr>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lt2"/>
              </a:buClr>
              <a:buSzPts val="7200"/>
              <a:buFont typeface="Century Gothic"/>
              <a:buNone/>
            </a:pPr>
            <a:r>
              <a:rPr lang="en-IN">
                <a:solidFill>
                  <a:srgbClr val="F6B26B"/>
                </a:solidFill>
              </a:rPr>
              <a:t>Diabetes prediction using AI</a:t>
            </a:r>
            <a:endParaRPr>
              <a:solidFill>
                <a:srgbClr val="F6B26B"/>
              </a:solidFill>
            </a:endParaRPr>
          </a:p>
        </p:txBody>
      </p:sp>
      <p:sp>
        <p:nvSpPr>
          <p:cNvPr id="284" name="Google Shape;284;p1"/>
          <p:cNvSpPr txBox="1">
            <a:spLocks noGrp="1"/>
          </p:cNvSpPr>
          <p:nvPr>
            <p:ph type="subTitle" idx="1"/>
          </p:nvPr>
        </p:nvSpPr>
        <p:spPr>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6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g24da30cbe62_0_0"/>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r>
              <a:rPr lang="en-IN"/>
              <a:t>PROGRAM FOR THE MODEL</a:t>
            </a:r>
            <a:endParaRPr/>
          </a:p>
        </p:txBody>
      </p:sp>
      <p:sp>
        <p:nvSpPr>
          <p:cNvPr id="346" name="Google Shape;346;g24da30cbe62_0_0"/>
          <p:cNvSpPr txBox="1"/>
          <p:nvPr/>
        </p:nvSpPr>
        <p:spPr>
          <a:xfrm>
            <a:off x="832966" y="2001338"/>
            <a:ext cx="10840500" cy="526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dirty="0">
                <a:latin typeface="Nunito"/>
                <a:ea typeface="Nunito"/>
                <a:cs typeface="Nunito"/>
                <a:sym typeface="Nunito"/>
              </a:rPr>
              <a:t> import pandas as pd </a:t>
            </a:r>
            <a:endParaRPr dirty="0">
              <a:latin typeface="Nunito"/>
              <a:ea typeface="Nunito"/>
              <a:cs typeface="Nunito"/>
              <a:sym typeface="Nunito"/>
            </a:endParaRPr>
          </a:p>
          <a:p>
            <a:pPr marL="0" lvl="0" indent="0" algn="l" rtl="0">
              <a:spcBef>
                <a:spcPts val="0"/>
              </a:spcBef>
              <a:spcAft>
                <a:spcPts val="0"/>
              </a:spcAft>
              <a:buNone/>
            </a:pPr>
            <a:r>
              <a:rPr lang="en-IN" dirty="0">
                <a:latin typeface="Nunito"/>
                <a:ea typeface="Nunito"/>
                <a:cs typeface="Nunito"/>
                <a:sym typeface="Nunito"/>
              </a:rPr>
              <a:t>import </a:t>
            </a:r>
            <a:r>
              <a:rPr lang="en-IN" dirty="0" err="1">
                <a:latin typeface="Nunito"/>
                <a:ea typeface="Nunito"/>
                <a:cs typeface="Nunito"/>
                <a:sym typeface="Nunito"/>
              </a:rPr>
              <a:t>numpy</a:t>
            </a:r>
            <a:r>
              <a:rPr lang="en-IN" dirty="0">
                <a:latin typeface="Nunito"/>
                <a:ea typeface="Nunito"/>
                <a:cs typeface="Nunito"/>
                <a:sym typeface="Nunito"/>
              </a:rPr>
              <a:t> as np</a:t>
            </a:r>
            <a:endParaRPr dirty="0">
              <a:latin typeface="Nunito"/>
              <a:ea typeface="Nunito"/>
              <a:cs typeface="Nunito"/>
              <a:sym typeface="Nunito"/>
            </a:endParaRPr>
          </a:p>
          <a:p>
            <a:pPr marL="0" lvl="0" indent="0" algn="l" rtl="0">
              <a:spcBef>
                <a:spcPts val="0"/>
              </a:spcBef>
              <a:spcAft>
                <a:spcPts val="0"/>
              </a:spcAft>
              <a:buNone/>
            </a:pPr>
            <a:r>
              <a:rPr lang="en-IN" dirty="0">
                <a:latin typeface="Nunito"/>
                <a:ea typeface="Nunito"/>
                <a:cs typeface="Nunito"/>
                <a:sym typeface="Nunito"/>
              </a:rPr>
              <a:t>import </a:t>
            </a:r>
            <a:r>
              <a:rPr lang="en-IN" dirty="0" err="1">
                <a:latin typeface="Nunito"/>
                <a:ea typeface="Nunito"/>
                <a:cs typeface="Nunito"/>
                <a:sym typeface="Nunito"/>
              </a:rPr>
              <a:t>matplotlib.pyplot</a:t>
            </a:r>
            <a:r>
              <a:rPr lang="en-IN" dirty="0">
                <a:latin typeface="Nunito"/>
                <a:ea typeface="Nunito"/>
                <a:cs typeface="Nunito"/>
                <a:sym typeface="Nunito"/>
              </a:rPr>
              <a:t> as </a:t>
            </a:r>
            <a:r>
              <a:rPr lang="en-IN" dirty="0" err="1">
                <a:latin typeface="Nunito"/>
                <a:ea typeface="Nunito"/>
                <a:cs typeface="Nunito"/>
                <a:sym typeface="Nunito"/>
              </a:rPr>
              <a:t>plt</a:t>
            </a:r>
            <a:endParaRPr dirty="0">
              <a:latin typeface="Nunito"/>
              <a:ea typeface="Nunito"/>
              <a:cs typeface="Nunito"/>
              <a:sym typeface="Nunito"/>
            </a:endParaRPr>
          </a:p>
          <a:p>
            <a:pPr marL="0" lvl="0" indent="0" algn="l" rtl="0">
              <a:spcBef>
                <a:spcPts val="0"/>
              </a:spcBef>
              <a:spcAft>
                <a:spcPts val="0"/>
              </a:spcAft>
              <a:buNone/>
            </a:pPr>
            <a:r>
              <a:rPr lang="en-IN" dirty="0">
                <a:latin typeface="Nunito"/>
                <a:ea typeface="Nunito"/>
                <a:cs typeface="Nunito"/>
                <a:sym typeface="Nunito"/>
              </a:rPr>
              <a:t>import seaborn as </a:t>
            </a:r>
            <a:r>
              <a:rPr lang="en-IN" dirty="0" err="1">
                <a:latin typeface="Nunito"/>
                <a:ea typeface="Nunito"/>
                <a:cs typeface="Nunito"/>
                <a:sym typeface="Nunito"/>
              </a:rPr>
              <a:t>sns</a:t>
            </a:r>
            <a:endParaRPr dirty="0">
              <a:latin typeface="Nunito"/>
              <a:ea typeface="Nunito"/>
              <a:cs typeface="Nunito"/>
              <a:sym typeface="Nunito"/>
            </a:endParaRPr>
          </a:p>
          <a:p>
            <a:pPr marL="0" lvl="0" indent="0" algn="l" rtl="0">
              <a:spcBef>
                <a:spcPts val="0"/>
              </a:spcBef>
              <a:spcAft>
                <a:spcPts val="0"/>
              </a:spcAft>
              <a:buNone/>
            </a:pPr>
            <a:r>
              <a:rPr lang="en-IN" dirty="0">
                <a:latin typeface="Nunito"/>
                <a:ea typeface="Nunito"/>
                <a:cs typeface="Nunito"/>
                <a:sym typeface="Nunito"/>
              </a:rPr>
              <a:t>Importing dataset</a:t>
            </a:r>
            <a:endParaRPr dirty="0">
              <a:latin typeface="Nunito"/>
              <a:ea typeface="Nunito"/>
              <a:cs typeface="Nunito"/>
              <a:sym typeface="Nunito"/>
            </a:endParaRPr>
          </a:p>
          <a:p>
            <a:pPr marL="0" lvl="0" indent="0" algn="l" rtl="0">
              <a:spcBef>
                <a:spcPts val="0"/>
              </a:spcBef>
              <a:spcAft>
                <a:spcPts val="0"/>
              </a:spcAft>
              <a:buNone/>
            </a:pPr>
            <a:endParaRPr dirty="0">
              <a:latin typeface="Nunito"/>
              <a:ea typeface="Nunito"/>
              <a:cs typeface="Nunito"/>
              <a:sym typeface="Nunito"/>
            </a:endParaRPr>
          </a:p>
          <a:p>
            <a:pPr marL="0" lvl="0" indent="0" algn="l" rtl="0">
              <a:spcBef>
                <a:spcPts val="0"/>
              </a:spcBef>
              <a:spcAft>
                <a:spcPts val="0"/>
              </a:spcAft>
              <a:buNone/>
            </a:pPr>
            <a:r>
              <a:rPr lang="en-IN" dirty="0">
                <a:latin typeface="Nunito"/>
                <a:ea typeface="Nunito"/>
                <a:cs typeface="Nunito"/>
                <a:sym typeface="Nunito"/>
              </a:rPr>
              <a:t>dataset = </a:t>
            </a:r>
            <a:r>
              <a:rPr lang="en-IN" dirty="0" err="1">
                <a:latin typeface="Nunito"/>
                <a:ea typeface="Nunito"/>
                <a:cs typeface="Nunito"/>
                <a:sym typeface="Nunito"/>
              </a:rPr>
              <a:t>pd.read_csv</a:t>
            </a:r>
            <a:r>
              <a:rPr lang="en-IN" dirty="0">
                <a:latin typeface="Nunito"/>
                <a:ea typeface="Nunito"/>
                <a:cs typeface="Nunito"/>
                <a:sym typeface="Nunito"/>
              </a:rPr>
              <a:t>('../input/diabetes-data-set/diabetes.csv')</a:t>
            </a:r>
            <a:endParaRPr dirty="0">
              <a:latin typeface="Nunito"/>
              <a:ea typeface="Nunito"/>
              <a:cs typeface="Nunito"/>
              <a:sym typeface="Nunito"/>
            </a:endParaRPr>
          </a:p>
          <a:p>
            <a:pPr marL="0" lvl="0" indent="0" algn="l" rtl="0">
              <a:spcBef>
                <a:spcPts val="0"/>
              </a:spcBef>
              <a:spcAft>
                <a:spcPts val="0"/>
              </a:spcAft>
              <a:buNone/>
            </a:pPr>
            <a:r>
              <a:rPr lang="en-IN" dirty="0">
                <a:latin typeface="Nunito"/>
                <a:ea typeface="Nunito"/>
                <a:cs typeface="Nunito"/>
                <a:sym typeface="Nunito"/>
              </a:rPr>
              <a:t>Viewing the dataset, its dimensions, features and statistical summary</a:t>
            </a:r>
            <a:endParaRPr dirty="0">
              <a:latin typeface="Nunito"/>
              <a:ea typeface="Nunito"/>
              <a:cs typeface="Nunito"/>
              <a:sym typeface="Nunito"/>
            </a:endParaRPr>
          </a:p>
          <a:p>
            <a:pPr marL="0" lvl="0" indent="0" algn="l" rtl="0">
              <a:spcBef>
                <a:spcPts val="0"/>
              </a:spcBef>
              <a:spcAft>
                <a:spcPts val="0"/>
              </a:spcAft>
              <a:buNone/>
            </a:pPr>
            <a:endParaRPr dirty="0">
              <a:latin typeface="Nunito"/>
              <a:ea typeface="Nunito"/>
              <a:cs typeface="Nunito"/>
              <a:sym typeface="Nunito"/>
            </a:endParaRPr>
          </a:p>
          <a:p>
            <a:pPr marL="0" lvl="0" indent="0" algn="l" rtl="0">
              <a:spcBef>
                <a:spcPts val="0"/>
              </a:spcBef>
              <a:spcAft>
                <a:spcPts val="0"/>
              </a:spcAft>
              <a:buNone/>
            </a:pPr>
            <a:r>
              <a:rPr lang="en-IN" dirty="0" err="1">
                <a:latin typeface="Nunito"/>
                <a:ea typeface="Nunito"/>
                <a:cs typeface="Nunito"/>
                <a:sym typeface="Nunito"/>
              </a:rPr>
              <a:t>dataset.head</a:t>
            </a:r>
            <a:r>
              <a:rPr lang="en-IN" dirty="0">
                <a:latin typeface="Nunito"/>
                <a:ea typeface="Nunito"/>
                <a:cs typeface="Nunito"/>
                <a:sym typeface="Nunito"/>
              </a:rPr>
              <a:t>()</a:t>
            </a:r>
            <a:endParaRPr dirty="0">
              <a:latin typeface="Nunito"/>
              <a:ea typeface="Nunito"/>
              <a:cs typeface="Nunito"/>
              <a:sym typeface="Nunito"/>
            </a:endParaRPr>
          </a:p>
          <a:p>
            <a:pPr marL="0" lvl="0" indent="0" algn="l" rtl="0">
              <a:spcBef>
                <a:spcPts val="0"/>
              </a:spcBef>
              <a:spcAft>
                <a:spcPts val="0"/>
              </a:spcAft>
              <a:buNone/>
            </a:pPr>
            <a:r>
              <a:rPr lang="en-IN" dirty="0">
                <a:latin typeface="Nunito"/>
                <a:ea typeface="Nunito"/>
                <a:cs typeface="Nunito"/>
                <a:sym typeface="Nunito"/>
              </a:rPr>
              <a:t> </a:t>
            </a:r>
            <a:r>
              <a:rPr lang="en-IN" dirty="0" err="1">
                <a:latin typeface="Nunito"/>
                <a:ea typeface="Nunito"/>
                <a:cs typeface="Nunito"/>
                <a:sym typeface="Nunito"/>
              </a:rPr>
              <a:t>dataset.shape</a:t>
            </a:r>
            <a:endParaRPr dirty="0">
              <a:latin typeface="Nunito"/>
              <a:ea typeface="Nunito"/>
              <a:cs typeface="Nunito"/>
              <a:sym typeface="Nunito"/>
            </a:endParaRPr>
          </a:p>
          <a:p>
            <a:pPr marL="0" lvl="0" indent="0" algn="l" rtl="0">
              <a:spcBef>
                <a:spcPts val="0"/>
              </a:spcBef>
              <a:spcAft>
                <a:spcPts val="0"/>
              </a:spcAft>
              <a:buNone/>
            </a:pPr>
            <a:r>
              <a:rPr lang="en-IN" dirty="0">
                <a:latin typeface="Nunito"/>
                <a:ea typeface="Nunito"/>
                <a:cs typeface="Nunito"/>
                <a:sym typeface="Nunito"/>
              </a:rPr>
              <a:t>(768, 9)</a:t>
            </a:r>
            <a:endParaRPr dirty="0">
              <a:latin typeface="Nunito"/>
              <a:ea typeface="Nunito"/>
              <a:cs typeface="Nunito"/>
              <a:sym typeface="Nunito"/>
            </a:endParaRPr>
          </a:p>
          <a:p>
            <a:pPr marL="0" lvl="0" indent="0" algn="l" rtl="0">
              <a:spcBef>
                <a:spcPts val="0"/>
              </a:spcBef>
              <a:spcAft>
                <a:spcPts val="0"/>
              </a:spcAft>
              <a:buNone/>
            </a:pPr>
            <a:r>
              <a:rPr lang="en-IN" dirty="0">
                <a:latin typeface="Nunito"/>
                <a:ea typeface="Nunito"/>
                <a:cs typeface="Nunito"/>
                <a:sym typeface="Nunito"/>
              </a:rPr>
              <a:t>dataset.info()</a:t>
            </a:r>
            <a:endParaRPr dirty="0">
              <a:latin typeface="Nunito"/>
              <a:ea typeface="Nunito"/>
              <a:cs typeface="Nunito"/>
              <a:sym typeface="Nunito"/>
            </a:endParaRPr>
          </a:p>
          <a:p>
            <a:pPr marL="0" lvl="0" indent="0" algn="l" rtl="0">
              <a:spcBef>
                <a:spcPts val="0"/>
              </a:spcBef>
              <a:spcAft>
                <a:spcPts val="0"/>
              </a:spcAft>
              <a:buNone/>
            </a:pPr>
            <a:r>
              <a:rPr lang="en-IN" dirty="0">
                <a:latin typeface="Nunito"/>
                <a:ea typeface="Nunito"/>
                <a:cs typeface="Nunito"/>
                <a:sym typeface="Nunito"/>
              </a:rPr>
              <a:t>&lt;class '</a:t>
            </a:r>
            <a:r>
              <a:rPr lang="en-IN" dirty="0" err="1">
                <a:latin typeface="Nunito"/>
                <a:ea typeface="Nunito"/>
                <a:cs typeface="Nunito"/>
                <a:sym typeface="Nunito"/>
              </a:rPr>
              <a:t>pandas.core.frame.DataFrame</a:t>
            </a:r>
            <a:r>
              <a:rPr lang="en-IN" dirty="0">
                <a:latin typeface="Nunito"/>
                <a:ea typeface="Nunito"/>
                <a:cs typeface="Nunito"/>
                <a:sym typeface="Nunito"/>
              </a:rPr>
              <a:t>'&gt;</a:t>
            </a:r>
            <a:endParaRPr dirty="0">
              <a:latin typeface="Nunito"/>
              <a:ea typeface="Nunito"/>
              <a:cs typeface="Nunito"/>
              <a:sym typeface="Nunito"/>
            </a:endParaRPr>
          </a:p>
          <a:p>
            <a:pPr marL="0" lvl="0" indent="0" algn="l" rtl="0">
              <a:spcBef>
                <a:spcPts val="0"/>
              </a:spcBef>
              <a:spcAft>
                <a:spcPts val="0"/>
              </a:spcAft>
              <a:buNone/>
            </a:pPr>
            <a:r>
              <a:rPr lang="en-IN" dirty="0" err="1">
                <a:latin typeface="Nunito"/>
                <a:ea typeface="Nunito"/>
                <a:cs typeface="Nunito"/>
                <a:sym typeface="Nunito"/>
              </a:rPr>
              <a:t>RangeIndex</a:t>
            </a:r>
            <a:r>
              <a:rPr lang="en-IN" dirty="0">
                <a:latin typeface="Nunito"/>
                <a:ea typeface="Nunito"/>
                <a:cs typeface="Nunito"/>
                <a:sym typeface="Nunito"/>
              </a:rPr>
              <a:t>: 768 entries, 0 to 767</a:t>
            </a:r>
            <a:endParaRPr dirty="0">
              <a:latin typeface="Nunito"/>
              <a:ea typeface="Nunito"/>
              <a:cs typeface="Nunito"/>
              <a:sym typeface="Nunito"/>
            </a:endParaRPr>
          </a:p>
          <a:p>
            <a:pPr marL="0" lvl="0" indent="0" algn="l" rtl="0">
              <a:spcBef>
                <a:spcPts val="0"/>
              </a:spcBef>
              <a:spcAft>
                <a:spcPts val="0"/>
              </a:spcAft>
              <a:buNone/>
            </a:pPr>
            <a:r>
              <a:rPr lang="en-IN" dirty="0">
                <a:latin typeface="Nunito"/>
                <a:ea typeface="Nunito"/>
                <a:cs typeface="Nunito"/>
                <a:sym typeface="Nunito"/>
              </a:rPr>
              <a:t>Data columns (total 9 columns):</a:t>
            </a:r>
            <a:endParaRPr dirty="0">
              <a:latin typeface="Nunito"/>
              <a:ea typeface="Nunito"/>
              <a:cs typeface="Nunito"/>
              <a:sym typeface="Nunito"/>
            </a:endParaRPr>
          </a:p>
          <a:p>
            <a:pPr marL="0" lvl="0" indent="0" algn="l" rtl="0">
              <a:spcBef>
                <a:spcPts val="0"/>
              </a:spcBef>
              <a:spcAft>
                <a:spcPts val="0"/>
              </a:spcAft>
              <a:buNone/>
            </a:pPr>
            <a:r>
              <a:rPr lang="en-IN" dirty="0">
                <a:latin typeface="Nunito"/>
                <a:ea typeface="Nunito"/>
                <a:cs typeface="Nunito"/>
                <a:sym typeface="Nunito"/>
              </a:rPr>
              <a:t> #   Column                    Non-Null Count  </a:t>
            </a:r>
            <a:r>
              <a:rPr lang="en-IN" dirty="0" err="1">
                <a:latin typeface="Nunito"/>
                <a:ea typeface="Nunito"/>
                <a:cs typeface="Nunito"/>
                <a:sym typeface="Nunito"/>
              </a:rPr>
              <a:t>Dtype</a:t>
            </a:r>
            <a:r>
              <a:rPr lang="en-IN" dirty="0">
                <a:latin typeface="Nunito"/>
                <a:ea typeface="Nunito"/>
                <a:cs typeface="Nunito"/>
                <a:sym typeface="Nunito"/>
              </a:rPr>
              <a:t>  </a:t>
            </a:r>
            <a:endParaRPr dirty="0">
              <a:latin typeface="Nunito"/>
              <a:ea typeface="Nunito"/>
              <a:cs typeface="Nunito"/>
              <a:sym typeface="Nunito"/>
            </a:endParaRPr>
          </a:p>
          <a:p>
            <a:pPr marL="0" lvl="0" indent="0" algn="l" rtl="0">
              <a:spcBef>
                <a:spcPts val="0"/>
              </a:spcBef>
              <a:spcAft>
                <a:spcPts val="0"/>
              </a:spcAft>
              <a:buNone/>
            </a:pPr>
            <a:r>
              <a:rPr lang="en-IN" dirty="0">
                <a:latin typeface="Nunito"/>
                <a:ea typeface="Nunito"/>
                <a:cs typeface="Nunito"/>
                <a:sym typeface="Nunito"/>
              </a:rPr>
              <a:t>---  ------                    --------------  -----  </a:t>
            </a:r>
            <a:endParaRPr dirty="0">
              <a:latin typeface="Nunito"/>
              <a:ea typeface="Nunito"/>
              <a:cs typeface="Nunito"/>
              <a:sym typeface="Nunito"/>
            </a:endParaRPr>
          </a:p>
          <a:p>
            <a:pPr marL="0" lvl="0" indent="0" algn="l" rtl="0">
              <a:spcBef>
                <a:spcPts val="0"/>
              </a:spcBef>
              <a:spcAft>
                <a:spcPts val="0"/>
              </a:spcAft>
              <a:buNone/>
            </a:pPr>
            <a:r>
              <a:rPr lang="en-IN" dirty="0">
                <a:latin typeface="Nunito"/>
                <a:ea typeface="Nunito"/>
                <a:cs typeface="Nunito"/>
                <a:sym typeface="Nunito"/>
              </a:rPr>
              <a:t> 0   Pregnancies               768 non-null    int64  </a:t>
            </a:r>
            <a:endParaRPr dirty="0">
              <a:latin typeface="Nunito"/>
              <a:ea typeface="Nunito"/>
              <a:cs typeface="Nunito"/>
              <a:sym typeface="Nunito"/>
            </a:endParaRPr>
          </a:p>
          <a:p>
            <a:pPr marL="0" lvl="0" indent="0" algn="l" rtl="0">
              <a:spcBef>
                <a:spcPts val="0"/>
              </a:spcBef>
              <a:spcAft>
                <a:spcPts val="0"/>
              </a:spcAft>
              <a:buNone/>
            </a:pPr>
            <a:r>
              <a:rPr lang="en-IN" dirty="0">
                <a:latin typeface="Nunito"/>
                <a:ea typeface="Nunito"/>
                <a:cs typeface="Nunito"/>
                <a:sym typeface="Nunito"/>
              </a:rPr>
              <a:t> 1   Glucose                   768 non-null    int64  </a:t>
            </a:r>
            <a:endParaRPr dirty="0">
              <a:latin typeface="Nunito"/>
              <a:ea typeface="Nunito"/>
              <a:cs typeface="Nunito"/>
              <a:sym typeface="Nunito"/>
            </a:endParaRPr>
          </a:p>
          <a:p>
            <a:pPr marL="0" lvl="0" indent="0" algn="l" rtl="0">
              <a:spcBef>
                <a:spcPts val="0"/>
              </a:spcBef>
              <a:spcAft>
                <a:spcPts val="0"/>
              </a:spcAft>
              <a:buNone/>
            </a:pPr>
            <a:r>
              <a:rPr lang="en-IN" dirty="0">
                <a:latin typeface="Nunito"/>
                <a:ea typeface="Nunito"/>
                <a:cs typeface="Nunito"/>
                <a:sym typeface="Nunito"/>
              </a:rPr>
              <a:t> 2   </a:t>
            </a:r>
            <a:r>
              <a:rPr lang="en-IN" dirty="0" err="1">
                <a:latin typeface="Nunito"/>
                <a:ea typeface="Nunito"/>
                <a:cs typeface="Nunito"/>
                <a:sym typeface="Nunito"/>
              </a:rPr>
              <a:t>BloodPressure</a:t>
            </a:r>
            <a:r>
              <a:rPr lang="en-IN" dirty="0">
                <a:latin typeface="Nunito"/>
                <a:ea typeface="Nunito"/>
                <a:cs typeface="Nunito"/>
                <a:sym typeface="Nunito"/>
              </a:rPr>
              <a:t>             768 non-null    int64  </a:t>
            </a:r>
            <a:endParaRPr dirty="0">
              <a:latin typeface="Nunito"/>
              <a:ea typeface="Nunito"/>
              <a:cs typeface="Nunito"/>
              <a:sym typeface="Nunito"/>
            </a:endParaRPr>
          </a:p>
          <a:p>
            <a:pPr marL="0" lvl="0" indent="0" algn="l" rtl="0">
              <a:spcBef>
                <a:spcPts val="0"/>
              </a:spcBef>
              <a:spcAft>
                <a:spcPts val="0"/>
              </a:spcAft>
              <a:buNone/>
            </a:pPr>
            <a:r>
              <a:rPr lang="en-IN" dirty="0">
                <a:latin typeface="Nunito"/>
                <a:ea typeface="Nunito"/>
                <a:cs typeface="Nunito"/>
                <a:sym typeface="Nunito"/>
              </a:rPr>
              <a:t> 3   </a:t>
            </a:r>
            <a:r>
              <a:rPr lang="en-IN" dirty="0" err="1">
                <a:latin typeface="Nunito"/>
                <a:ea typeface="Nunito"/>
                <a:cs typeface="Nunito"/>
                <a:sym typeface="Nunito"/>
              </a:rPr>
              <a:t>SkinThickness</a:t>
            </a:r>
            <a:r>
              <a:rPr lang="en-IN" dirty="0">
                <a:latin typeface="Nunito"/>
                <a:ea typeface="Nunito"/>
                <a:cs typeface="Nunito"/>
                <a:sym typeface="Nunito"/>
              </a:rPr>
              <a:t>             768 non-null    int64  </a:t>
            </a:r>
            <a:endParaRPr dirty="0">
              <a:latin typeface="Nunito"/>
              <a:ea typeface="Nunito"/>
              <a:cs typeface="Nunito"/>
              <a:sym typeface="Nunito"/>
            </a:endParaRPr>
          </a:p>
          <a:p>
            <a:pPr marL="0" lvl="0" indent="0" algn="l" rtl="0">
              <a:spcBef>
                <a:spcPts val="0"/>
              </a:spcBef>
              <a:spcAft>
                <a:spcPts val="0"/>
              </a:spcAft>
              <a:buNone/>
            </a:pPr>
            <a:r>
              <a:rPr lang="en-IN" dirty="0">
                <a:latin typeface="Nunito"/>
                <a:ea typeface="Nunito"/>
                <a:cs typeface="Nunito"/>
                <a:sym typeface="Nunito"/>
              </a:rPr>
              <a:t> 4   Insulin                   768 non-null    int64  </a:t>
            </a:r>
            <a:endParaRPr dirty="0">
              <a:latin typeface="Nunito"/>
              <a:ea typeface="Nunito"/>
              <a:cs typeface="Nunito"/>
              <a:sym typeface="Nunito"/>
            </a:endParaRPr>
          </a:p>
          <a:p>
            <a:pPr marL="0" lvl="0" indent="0" algn="l" rtl="0">
              <a:spcBef>
                <a:spcPts val="0"/>
              </a:spcBef>
              <a:spcAft>
                <a:spcPts val="0"/>
              </a:spcAft>
              <a:buNone/>
            </a:pPr>
            <a:endParaRPr b="1" dirty="0">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g7fd4460f3a5bef2b_365"/>
          <p:cNvSpPr txBox="1"/>
          <p:nvPr/>
        </p:nvSpPr>
        <p:spPr>
          <a:xfrm rot="185" flipH="1">
            <a:off x="1056000" y="373650"/>
            <a:ext cx="11136000" cy="653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a:latin typeface="Nunito"/>
                <a:ea typeface="Nunito"/>
                <a:cs typeface="Nunito"/>
                <a:sym typeface="Nunito"/>
              </a:rPr>
              <a:t> 5   BMI                       768 non-null    float64</a:t>
            </a:r>
            <a:endParaRPr>
              <a:latin typeface="Nunito"/>
              <a:ea typeface="Nunito"/>
              <a:cs typeface="Nunito"/>
              <a:sym typeface="Nunito"/>
            </a:endParaRPr>
          </a:p>
          <a:p>
            <a:pPr marL="0" lvl="0" indent="0" algn="l" rtl="0">
              <a:spcBef>
                <a:spcPts val="0"/>
              </a:spcBef>
              <a:spcAft>
                <a:spcPts val="0"/>
              </a:spcAft>
              <a:buNone/>
            </a:pPr>
            <a:r>
              <a:rPr lang="en-IN">
                <a:latin typeface="Nunito"/>
                <a:ea typeface="Nunito"/>
                <a:cs typeface="Nunito"/>
                <a:sym typeface="Nunito"/>
              </a:rPr>
              <a:t> 6   DiabetesPedigreeFunction  768 non-null    float64</a:t>
            </a:r>
            <a:endParaRPr>
              <a:latin typeface="Nunito"/>
              <a:ea typeface="Nunito"/>
              <a:cs typeface="Nunito"/>
              <a:sym typeface="Nunito"/>
            </a:endParaRPr>
          </a:p>
          <a:p>
            <a:pPr marL="0" lvl="0" indent="0" algn="l" rtl="0">
              <a:spcBef>
                <a:spcPts val="0"/>
              </a:spcBef>
              <a:spcAft>
                <a:spcPts val="0"/>
              </a:spcAft>
              <a:buNone/>
            </a:pPr>
            <a:r>
              <a:rPr lang="en-IN">
                <a:latin typeface="Nunito"/>
                <a:ea typeface="Nunito"/>
                <a:cs typeface="Nunito"/>
                <a:sym typeface="Nunito"/>
              </a:rPr>
              <a:t> 7   Age                       768 non-null    int64  </a:t>
            </a:r>
            <a:endParaRPr>
              <a:latin typeface="Nunito"/>
              <a:ea typeface="Nunito"/>
              <a:cs typeface="Nunito"/>
              <a:sym typeface="Nunito"/>
            </a:endParaRPr>
          </a:p>
          <a:p>
            <a:pPr marL="0" lvl="0" indent="0" algn="l" rtl="0">
              <a:spcBef>
                <a:spcPts val="0"/>
              </a:spcBef>
              <a:spcAft>
                <a:spcPts val="0"/>
              </a:spcAft>
              <a:buNone/>
            </a:pPr>
            <a:r>
              <a:rPr lang="en-IN">
                <a:latin typeface="Nunito"/>
                <a:ea typeface="Nunito"/>
                <a:cs typeface="Nunito"/>
                <a:sym typeface="Nunito"/>
              </a:rPr>
              <a:t> 8   Outcome                   768 non-null    int64  </a:t>
            </a:r>
            <a:endParaRPr>
              <a:latin typeface="Nunito"/>
              <a:ea typeface="Nunito"/>
              <a:cs typeface="Nunito"/>
              <a:sym typeface="Nunito"/>
            </a:endParaRPr>
          </a:p>
          <a:p>
            <a:pPr marL="0" lvl="0" indent="0" algn="l" rtl="0">
              <a:spcBef>
                <a:spcPts val="0"/>
              </a:spcBef>
              <a:spcAft>
                <a:spcPts val="0"/>
              </a:spcAft>
              <a:buNone/>
            </a:pPr>
            <a:r>
              <a:rPr lang="en-IN">
                <a:latin typeface="Nunito"/>
                <a:ea typeface="Nunito"/>
                <a:cs typeface="Nunito"/>
                <a:sym typeface="Nunito"/>
              </a:rPr>
              <a:t>dtypes: float64(2), int64(7)</a:t>
            </a:r>
            <a:endParaRPr>
              <a:latin typeface="Nunito"/>
              <a:ea typeface="Nunito"/>
              <a:cs typeface="Nunito"/>
              <a:sym typeface="Nunito"/>
            </a:endParaRPr>
          </a:p>
          <a:p>
            <a:pPr marL="0" lvl="0" indent="0" algn="l" rtl="0">
              <a:spcBef>
                <a:spcPts val="0"/>
              </a:spcBef>
              <a:spcAft>
                <a:spcPts val="0"/>
              </a:spcAft>
              <a:buNone/>
            </a:pPr>
            <a:r>
              <a:rPr lang="en-IN">
                <a:latin typeface="Nunito"/>
                <a:ea typeface="Nunito"/>
                <a:cs typeface="Nunito"/>
                <a:sym typeface="Nunito"/>
              </a:rPr>
              <a:t>memory usage: 54.1 KB</a:t>
            </a:r>
            <a:endParaRPr>
              <a:latin typeface="Nunito"/>
              <a:ea typeface="Nunito"/>
              <a:cs typeface="Nunito"/>
              <a:sym typeface="Nunito"/>
            </a:endParaRPr>
          </a:p>
          <a:p>
            <a:pPr marL="0" lvl="0" indent="0" algn="l" rtl="0">
              <a:spcBef>
                <a:spcPts val="0"/>
              </a:spcBef>
              <a:spcAft>
                <a:spcPts val="0"/>
              </a:spcAft>
              <a:buNone/>
            </a:pPr>
            <a:r>
              <a:rPr lang="en-IN">
                <a:latin typeface="Nunito"/>
                <a:ea typeface="Nunito"/>
                <a:cs typeface="Nunito"/>
                <a:sym typeface="Nunito"/>
              </a:rPr>
              <a:t>dataset.describe().T</a:t>
            </a:r>
            <a:endParaRPr>
              <a:latin typeface="Nunito"/>
              <a:ea typeface="Nunito"/>
              <a:cs typeface="Nunito"/>
              <a:sym typeface="Nunito"/>
            </a:endParaRPr>
          </a:p>
          <a:p>
            <a:pPr marL="0" lvl="0" indent="0" algn="l" rtl="0">
              <a:spcBef>
                <a:spcPts val="0"/>
              </a:spcBef>
              <a:spcAft>
                <a:spcPts val="0"/>
              </a:spcAft>
              <a:buNone/>
            </a:pPr>
            <a:r>
              <a:rPr lang="en-IN">
                <a:latin typeface="Nunito"/>
                <a:ea typeface="Nunito"/>
                <a:cs typeface="Nunito"/>
                <a:sym typeface="Nunito"/>
              </a:rPr>
              <a:t>dataset.isnull().sum()</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r>
              <a:rPr lang="en-IN">
                <a:latin typeface="Nunito"/>
                <a:ea typeface="Nunito"/>
                <a:cs typeface="Nunito"/>
                <a:sym typeface="Nunito"/>
              </a:rPr>
              <a:t>#OUTPUT OF NULL VALUES </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r>
              <a:rPr lang="en-IN">
                <a:latin typeface="Nunito"/>
                <a:ea typeface="Nunito"/>
                <a:cs typeface="Nunito"/>
                <a:sym typeface="Nunito"/>
              </a:rPr>
              <a:t>Pregnancies                 0</a:t>
            </a:r>
            <a:endParaRPr>
              <a:latin typeface="Nunito"/>
              <a:ea typeface="Nunito"/>
              <a:cs typeface="Nunito"/>
              <a:sym typeface="Nunito"/>
            </a:endParaRPr>
          </a:p>
          <a:p>
            <a:pPr marL="0" lvl="0" indent="0" algn="l" rtl="0">
              <a:spcBef>
                <a:spcPts val="0"/>
              </a:spcBef>
              <a:spcAft>
                <a:spcPts val="0"/>
              </a:spcAft>
              <a:buNone/>
            </a:pPr>
            <a:r>
              <a:rPr lang="en-IN">
                <a:latin typeface="Nunito"/>
                <a:ea typeface="Nunito"/>
                <a:cs typeface="Nunito"/>
                <a:sym typeface="Nunito"/>
              </a:rPr>
              <a:t>Glucose                     0</a:t>
            </a:r>
            <a:endParaRPr>
              <a:latin typeface="Nunito"/>
              <a:ea typeface="Nunito"/>
              <a:cs typeface="Nunito"/>
              <a:sym typeface="Nunito"/>
            </a:endParaRPr>
          </a:p>
          <a:p>
            <a:pPr marL="0" lvl="0" indent="0" algn="l" rtl="0">
              <a:spcBef>
                <a:spcPts val="0"/>
              </a:spcBef>
              <a:spcAft>
                <a:spcPts val="0"/>
              </a:spcAft>
              <a:buNone/>
            </a:pPr>
            <a:r>
              <a:rPr lang="en-IN">
                <a:latin typeface="Nunito"/>
                <a:ea typeface="Nunito"/>
                <a:cs typeface="Nunito"/>
                <a:sym typeface="Nunito"/>
              </a:rPr>
              <a:t>BloodPressure               0</a:t>
            </a:r>
            <a:endParaRPr>
              <a:latin typeface="Nunito"/>
              <a:ea typeface="Nunito"/>
              <a:cs typeface="Nunito"/>
              <a:sym typeface="Nunito"/>
            </a:endParaRPr>
          </a:p>
          <a:p>
            <a:pPr marL="0" lvl="0" indent="0" algn="l" rtl="0">
              <a:spcBef>
                <a:spcPts val="0"/>
              </a:spcBef>
              <a:spcAft>
                <a:spcPts val="0"/>
              </a:spcAft>
              <a:buNone/>
            </a:pPr>
            <a:r>
              <a:rPr lang="en-IN">
                <a:latin typeface="Nunito"/>
                <a:ea typeface="Nunito"/>
                <a:cs typeface="Nunito"/>
                <a:sym typeface="Nunito"/>
              </a:rPr>
              <a:t>SkinThickness               0</a:t>
            </a:r>
            <a:endParaRPr>
              <a:latin typeface="Nunito"/>
              <a:ea typeface="Nunito"/>
              <a:cs typeface="Nunito"/>
              <a:sym typeface="Nunito"/>
            </a:endParaRPr>
          </a:p>
          <a:p>
            <a:pPr marL="0" lvl="0" indent="0" algn="l" rtl="0">
              <a:spcBef>
                <a:spcPts val="0"/>
              </a:spcBef>
              <a:spcAft>
                <a:spcPts val="0"/>
              </a:spcAft>
              <a:buNone/>
            </a:pPr>
            <a:r>
              <a:rPr lang="en-IN">
                <a:latin typeface="Nunito"/>
                <a:ea typeface="Nunito"/>
                <a:cs typeface="Nunito"/>
                <a:sym typeface="Nunito"/>
              </a:rPr>
              <a:t>Insulin                     0</a:t>
            </a:r>
            <a:endParaRPr>
              <a:latin typeface="Nunito"/>
              <a:ea typeface="Nunito"/>
              <a:cs typeface="Nunito"/>
              <a:sym typeface="Nunito"/>
            </a:endParaRPr>
          </a:p>
          <a:p>
            <a:pPr marL="0" lvl="0" indent="0" algn="l" rtl="0">
              <a:spcBef>
                <a:spcPts val="0"/>
              </a:spcBef>
              <a:spcAft>
                <a:spcPts val="0"/>
              </a:spcAft>
              <a:buNone/>
            </a:pPr>
            <a:r>
              <a:rPr lang="en-IN">
                <a:latin typeface="Nunito"/>
                <a:ea typeface="Nunito"/>
                <a:cs typeface="Nunito"/>
                <a:sym typeface="Nunito"/>
              </a:rPr>
              <a:t>BMI                         0</a:t>
            </a:r>
            <a:endParaRPr>
              <a:latin typeface="Nunito"/>
              <a:ea typeface="Nunito"/>
              <a:cs typeface="Nunito"/>
              <a:sym typeface="Nunito"/>
            </a:endParaRPr>
          </a:p>
          <a:p>
            <a:pPr marL="0" lvl="0" indent="0" algn="l" rtl="0">
              <a:spcBef>
                <a:spcPts val="0"/>
              </a:spcBef>
              <a:spcAft>
                <a:spcPts val="0"/>
              </a:spcAft>
              <a:buNone/>
            </a:pPr>
            <a:r>
              <a:rPr lang="en-IN">
                <a:latin typeface="Nunito"/>
                <a:ea typeface="Nunito"/>
                <a:cs typeface="Nunito"/>
                <a:sym typeface="Nunito"/>
              </a:rPr>
              <a:t>DiabetesPedigreeFunction    0</a:t>
            </a:r>
            <a:endParaRPr>
              <a:latin typeface="Nunito"/>
              <a:ea typeface="Nunito"/>
              <a:cs typeface="Nunito"/>
              <a:sym typeface="Nunito"/>
            </a:endParaRPr>
          </a:p>
          <a:p>
            <a:pPr marL="0" lvl="0" indent="0" algn="l" rtl="0">
              <a:spcBef>
                <a:spcPts val="0"/>
              </a:spcBef>
              <a:spcAft>
                <a:spcPts val="0"/>
              </a:spcAft>
              <a:buNone/>
            </a:pPr>
            <a:r>
              <a:rPr lang="en-IN">
                <a:latin typeface="Nunito"/>
                <a:ea typeface="Nunito"/>
                <a:cs typeface="Nunito"/>
                <a:sym typeface="Nunito"/>
              </a:rPr>
              <a:t>Age                         0</a:t>
            </a:r>
            <a:endParaRPr>
              <a:latin typeface="Nunito"/>
              <a:ea typeface="Nunito"/>
              <a:cs typeface="Nunito"/>
              <a:sym typeface="Nunito"/>
            </a:endParaRPr>
          </a:p>
          <a:p>
            <a:pPr marL="0" lvl="0" indent="0" algn="l" rtl="0">
              <a:spcBef>
                <a:spcPts val="0"/>
              </a:spcBef>
              <a:spcAft>
                <a:spcPts val="0"/>
              </a:spcAft>
              <a:buNone/>
            </a:pPr>
            <a:r>
              <a:rPr lang="en-IN">
                <a:latin typeface="Nunito"/>
                <a:ea typeface="Nunito"/>
                <a:cs typeface="Nunito"/>
                <a:sym typeface="Nunito"/>
              </a:rPr>
              <a:t>Outcome                     0</a:t>
            </a:r>
            <a:endParaRPr>
              <a:latin typeface="Nunito"/>
              <a:ea typeface="Nunito"/>
              <a:cs typeface="Nunito"/>
              <a:sym typeface="Nunito"/>
            </a:endParaRPr>
          </a:p>
          <a:p>
            <a:pPr marL="0" lvl="0" indent="0" algn="l" rtl="0">
              <a:spcBef>
                <a:spcPts val="0"/>
              </a:spcBef>
              <a:spcAft>
                <a:spcPts val="0"/>
              </a:spcAft>
              <a:buNone/>
            </a:pPr>
            <a:r>
              <a:rPr lang="en-IN">
                <a:latin typeface="Nunito"/>
                <a:ea typeface="Nunito"/>
                <a:cs typeface="Nunito"/>
                <a:sym typeface="Nunito"/>
              </a:rPr>
              <a:t>dtype: int</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r>
              <a:rPr lang="en-IN">
                <a:latin typeface="Nunito"/>
                <a:ea typeface="Nunito"/>
                <a:cs typeface="Nunito"/>
                <a:sym typeface="Nunito"/>
              </a:rPr>
              <a:t>#DATA VISUALISATION </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r>
              <a:rPr lang="en-IN">
                <a:latin typeface="Nunito"/>
                <a:ea typeface="Nunito"/>
                <a:cs typeface="Nunito"/>
                <a:sym typeface="Nunito"/>
              </a:rPr>
              <a:t>sns.countplot(x = 'Outcome',data = dataset)</a:t>
            </a:r>
            <a:endParaRPr>
              <a:latin typeface="Nunito"/>
              <a:ea typeface="Nunito"/>
              <a:cs typeface="Nunito"/>
              <a:sym typeface="Nunito"/>
            </a:endParaRPr>
          </a:p>
          <a:p>
            <a:pPr marL="0" lvl="0" indent="0" algn="l" rtl="0">
              <a:spcBef>
                <a:spcPts val="0"/>
              </a:spcBef>
              <a:spcAft>
                <a:spcPts val="0"/>
              </a:spcAft>
              <a:buNone/>
            </a:pPr>
            <a:r>
              <a:rPr lang="en-IN">
                <a:latin typeface="Nunito"/>
                <a:ea typeface="Nunito"/>
                <a:cs typeface="Nunito"/>
                <a:sym typeface="Nunito"/>
              </a:rPr>
              <a:t>&lt;Axes: xlabel='Outcome', ylabel='count'&gt;</a:t>
            </a:r>
            <a:endParaRPr>
              <a:latin typeface="Nunito"/>
              <a:ea typeface="Nunito"/>
              <a:cs typeface="Nunito"/>
              <a:sym typeface="Nunito"/>
            </a:endParaRPr>
          </a:p>
          <a:p>
            <a:pPr marL="0" lvl="0" indent="0" algn="l" rtl="0">
              <a:spcBef>
                <a:spcPts val="0"/>
              </a:spcBef>
              <a:spcAft>
                <a:spcPts val="0"/>
              </a:spcAft>
              <a:buNone/>
            </a:pPr>
            <a:r>
              <a:rPr lang="en-IN">
                <a:latin typeface="Nunito"/>
                <a:ea typeface="Nunito"/>
                <a:cs typeface="Nunito"/>
                <a:sym typeface="Nunito"/>
              </a:rPr>
              <a:t>[25/10, 7:38 pm] Sanjay Bro: sns.pairplot(data = dataset, hue = 'Outcome')</a:t>
            </a:r>
            <a:endParaRPr>
              <a:latin typeface="Nunito"/>
              <a:ea typeface="Nunito"/>
              <a:cs typeface="Nunito"/>
              <a:sym typeface="Nunito"/>
            </a:endParaRPr>
          </a:p>
          <a:p>
            <a:pPr marL="0" lvl="0" indent="0" algn="l" rtl="0">
              <a:spcBef>
                <a:spcPts val="0"/>
              </a:spcBef>
              <a:spcAft>
                <a:spcPts val="0"/>
              </a:spcAft>
              <a:buNone/>
            </a:pPr>
            <a:r>
              <a:rPr lang="en-IN">
                <a:latin typeface="Nunito"/>
                <a:ea typeface="Nunito"/>
                <a:cs typeface="Nunito"/>
                <a:sym typeface="Nunito"/>
              </a:rPr>
              <a:t>plt.show()</a:t>
            </a:r>
            <a:endParaRPr>
              <a:latin typeface="Nunito"/>
              <a:ea typeface="Nunito"/>
              <a:cs typeface="Nunito"/>
              <a:sym typeface="Nunito"/>
            </a:endParaRPr>
          </a:p>
          <a:p>
            <a:pPr marL="0" lvl="0" indent="0" algn="l" rtl="0">
              <a:spcBef>
                <a:spcPts val="0"/>
              </a:spcBef>
              <a:spcAft>
                <a:spcPts val="0"/>
              </a:spcAft>
              <a:buNone/>
            </a:pPr>
            <a:r>
              <a:rPr lang="en-IN">
                <a:latin typeface="Nunito"/>
                <a:ea typeface="Nunito"/>
                <a:cs typeface="Nunito"/>
                <a:sym typeface="Nunito"/>
              </a:rPr>
              <a:t>sns.heatmap(dataset.corr(), annot = True)</a:t>
            </a:r>
            <a:endParaRPr>
              <a:latin typeface="Nunito"/>
              <a:ea typeface="Nunito"/>
              <a:cs typeface="Nunito"/>
              <a:sym typeface="Nunito"/>
            </a:endParaRPr>
          </a:p>
          <a:p>
            <a:pPr marL="0" lvl="0" indent="0" algn="l" rtl="0">
              <a:spcBef>
                <a:spcPts val="0"/>
              </a:spcBef>
              <a:spcAft>
                <a:spcPts val="0"/>
              </a:spcAft>
              <a:buNone/>
            </a:pPr>
            <a:r>
              <a:rPr lang="en-IN">
                <a:latin typeface="Nunito"/>
                <a:ea typeface="Nunito"/>
                <a:cs typeface="Nunito"/>
                <a:sym typeface="Nunito"/>
              </a:rPr>
              <a:t>plt.show()</a:t>
            </a:r>
            <a:endParaRPr>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g7fd4460f3a5bef2b_369"/>
          <p:cNvSpPr txBox="1"/>
          <p:nvPr/>
        </p:nvSpPr>
        <p:spPr>
          <a:xfrm>
            <a:off x="956250" y="480300"/>
            <a:ext cx="11235900" cy="6110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a:latin typeface="Nunito"/>
                <a:ea typeface="Nunito"/>
                <a:cs typeface="Nunito"/>
                <a:sym typeface="Nunito"/>
              </a:rPr>
              <a:t> dataset_new = dataset</a:t>
            </a:r>
            <a:endParaRPr>
              <a:latin typeface="Nunito"/>
              <a:ea typeface="Nunito"/>
              <a:cs typeface="Nunito"/>
              <a:sym typeface="Nunito"/>
            </a:endParaRPr>
          </a:p>
          <a:p>
            <a:pPr marL="0" lvl="0" indent="0" algn="l" rtl="0">
              <a:spcBef>
                <a:spcPts val="0"/>
              </a:spcBef>
              <a:spcAft>
                <a:spcPts val="0"/>
              </a:spcAft>
              <a:buNone/>
            </a:pPr>
            <a:r>
              <a:rPr lang="en-IN">
                <a:latin typeface="Nunito"/>
                <a:ea typeface="Nunito"/>
                <a:cs typeface="Nunito"/>
                <a:sym typeface="Nunito"/>
              </a:rPr>
              <a:t>dataset_new[["Glucose", "BloodPressure", "SkinThickness", "Insulin", "BMI"]] = dataset_new[["Glucose", "BloodPressure", "SkinThickness", "Insulin", "BMI"]].replace(0, np.NaN) </a:t>
            </a:r>
            <a:endParaRPr>
              <a:latin typeface="Nunito"/>
              <a:ea typeface="Nunito"/>
              <a:cs typeface="Nunito"/>
              <a:sym typeface="Nunito"/>
            </a:endParaRPr>
          </a:p>
          <a:p>
            <a:pPr marL="0" lvl="0" indent="0" algn="l" rtl="0">
              <a:spcBef>
                <a:spcPts val="0"/>
              </a:spcBef>
              <a:spcAft>
                <a:spcPts val="0"/>
              </a:spcAft>
              <a:buNone/>
            </a:pPr>
            <a:r>
              <a:rPr lang="en-IN">
                <a:latin typeface="Nunito"/>
                <a:ea typeface="Nunito"/>
                <a:cs typeface="Nunito"/>
                <a:sym typeface="Nunito"/>
              </a:rPr>
              <a:t># Count of NaN</a:t>
            </a:r>
            <a:endParaRPr>
              <a:latin typeface="Nunito"/>
              <a:ea typeface="Nunito"/>
              <a:cs typeface="Nunito"/>
              <a:sym typeface="Nunito"/>
            </a:endParaRPr>
          </a:p>
          <a:p>
            <a:pPr marL="0" lvl="0" indent="0" algn="l" rtl="0">
              <a:spcBef>
                <a:spcPts val="0"/>
              </a:spcBef>
              <a:spcAft>
                <a:spcPts val="0"/>
              </a:spcAft>
              <a:buNone/>
            </a:pPr>
            <a:r>
              <a:rPr lang="en-IN">
                <a:latin typeface="Nunito"/>
                <a:ea typeface="Nunito"/>
                <a:cs typeface="Nunito"/>
                <a:sym typeface="Nunito"/>
              </a:rPr>
              <a:t>dataset_new.isnull().sum()</a:t>
            </a:r>
            <a:endParaRPr>
              <a:latin typeface="Nunito"/>
              <a:ea typeface="Nunito"/>
              <a:cs typeface="Nunito"/>
              <a:sym typeface="Nunito"/>
            </a:endParaRPr>
          </a:p>
          <a:p>
            <a:pPr marL="0" lvl="0" indent="0" algn="l" rtl="0">
              <a:spcBef>
                <a:spcPts val="0"/>
              </a:spcBef>
              <a:spcAft>
                <a:spcPts val="0"/>
              </a:spcAft>
              <a:buNone/>
            </a:pPr>
            <a:r>
              <a:rPr lang="en-IN">
                <a:latin typeface="Nunito"/>
                <a:ea typeface="Nunito"/>
                <a:cs typeface="Nunito"/>
                <a:sym typeface="Nunito"/>
              </a:rPr>
              <a:t>#OUTPUT OF NEW DATASET</a:t>
            </a:r>
            <a:endParaRPr>
              <a:latin typeface="Nunito"/>
              <a:ea typeface="Nunito"/>
              <a:cs typeface="Nunito"/>
              <a:sym typeface="Nunito"/>
            </a:endParaRPr>
          </a:p>
          <a:p>
            <a:pPr marL="0" lvl="0" indent="0" algn="l" rtl="0">
              <a:spcBef>
                <a:spcPts val="0"/>
              </a:spcBef>
              <a:spcAft>
                <a:spcPts val="0"/>
              </a:spcAft>
              <a:buNone/>
            </a:pPr>
            <a:r>
              <a:rPr lang="en-IN">
                <a:latin typeface="Nunito"/>
                <a:ea typeface="Nunito"/>
                <a:cs typeface="Nunito"/>
                <a:sym typeface="Nunito"/>
              </a:rPr>
              <a:t>Pregnancies                   0</a:t>
            </a:r>
            <a:endParaRPr>
              <a:latin typeface="Nunito"/>
              <a:ea typeface="Nunito"/>
              <a:cs typeface="Nunito"/>
              <a:sym typeface="Nunito"/>
            </a:endParaRPr>
          </a:p>
          <a:p>
            <a:pPr marL="0" lvl="0" indent="0" algn="l" rtl="0">
              <a:spcBef>
                <a:spcPts val="0"/>
              </a:spcBef>
              <a:spcAft>
                <a:spcPts val="0"/>
              </a:spcAft>
              <a:buNone/>
            </a:pPr>
            <a:r>
              <a:rPr lang="en-IN">
                <a:latin typeface="Nunito"/>
                <a:ea typeface="Nunito"/>
                <a:cs typeface="Nunito"/>
                <a:sym typeface="Nunito"/>
              </a:rPr>
              <a:t>Glucose                       5</a:t>
            </a:r>
            <a:endParaRPr>
              <a:latin typeface="Nunito"/>
              <a:ea typeface="Nunito"/>
              <a:cs typeface="Nunito"/>
              <a:sym typeface="Nunito"/>
            </a:endParaRPr>
          </a:p>
          <a:p>
            <a:pPr marL="0" lvl="0" indent="0" algn="l" rtl="0">
              <a:spcBef>
                <a:spcPts val="0"/>
              </a:spcBef>
              <a:spcAft>
                <a:spcPts val="0"/>
              </a:spcAft>
              <a:buNone/>
            </a:pPr>
            <a:r>
              <a:rPr lang="en-IN">
                <a:latin typeface="Nunito"/>
                <a:ea typeface="Nunito"/>
                <a:cs typeface="Nunito"/>
                <a:sym typeface="Nunito"/>
              </a:rPr>
              <a:t>BloodPressure                35</a:t>
            </a:r>
            <a:endParaRPr>
              <a:latin typeface="Nunito"/>
              <a:ea typeface="Nunito"/>
              <a:cs typeface="Nunito"/>
              <a:sym typeface="Nunito"/>
            </a:endParaRPr>
          </a:p>
          <a:p>
            <a:pPr marL="0" lvl="0" indent="0" algn="l" rtl="0">
              <a:spcBef>
                <a:spcPts val="0"/>
              </a:spcBef>
              <a:spcAft>
                <a:spcPts val="0"/>
              </a:spcAft>
              <a:buNone/>
            </a:pPr>
            <a:r>
              <a:rPr lang="en-IN">
                <a:latin typeface="Nunito"/>
                <a:ea typeface="Nunito"/>
                <a:cs typeface="Nunito"/>
                <a:sym typeface="Nunito"/>
              </a:rPr>
              <a:t>SkinThickness               227</a:t>
            </a:r>
            <a:endParaRPr>
              <a:latin typeface="Nunito"/>
              <a:ea typeface="Nunito"/>
              <a:cs typeface="Nunito"/>
              <a:sym typeface="Nunito"/>
            </a:endParaRPr>
          </a:p>
          <a:p>
            <a:pPr marL="0" lvl="0" indent="0" algn="l" rtl="0">
              <a:spcBef>
                <a:spcPts val="0"/>
              </a:spcBef>
              <a:spcAft>
                <a:spcPts val="0"/>
              </a:spcAft>
              <a:buNone/>
            </a:pPr>
            <a:r>
              <a:rPr lang="en-IN">
                <a:latin typeface="Nunito"/>
                <a:ea typeface="Nunito"/>
                <a:cs typeface="Nunito"/>
                <a:sym typeface="Nunito"/>
              </a:rPr>
              <a:t>Insulin                     374</a:t>
            </a:r>
            <a:endParaRPr>
              <a:latin typeface="Nunito"/>
              <a:ea typeface="Nunito"/>
              <a:cs typeface="Nunito"/>
              <a:sym typeface="Nunito"/>
            </a:endParaRPr>
          </a:p>
          <a:p>
            <a:pPr marL="0" lvl="0" indent="0" algn="l" rtl="0">
              <a:spcBef>
                <a:spcPts val="0"/>
              </a:spcBef>
              <a:spcAft>
                <a:spcPts val="0"/>
              </a:spcAft>
              <a:buNone/>
            </a:pPr>
            <a:r>
              <a:rPr lang="en-IN">
                <a:latin typeface="Nunito"/>
                <a:ea typeface="Nunito"/>
                <a:cs typeface="Nunito"/>
                <a:sym typeface="Nunito"/>
              </a:rPr>
              <a:t>BMI                          11</a:t>
            </a:r>
            <a:endParaRPr>
              <a:latin typeface="Nunito"/>
              <a:ea typeface="Nunito"/>
              <a:cs typeface="Nunito"/>
              <a:sym typeface="Nunito"/>
            </a:endParaRPr>
          </a:p>
          <a:p>
            <a:pPr marL="0" lvl="0" indent="0" algn="l" rtl="0">
              <a:spcBef>
                <a:spcPts val="0"/>
              </a:spcBef>
              <a:spcAft>
                <a:spcPts val="0"/>
              </a:spcAft>
              <a:buNone/>
            </a:pPr>
            <a:r>
              <a:rPr lang="en-IN">
                <a:latin typeface="Nunito"/>
                <a:ea typeface="Nunito"/>
                <a:cs typeface="Nunito"/>
                <a:sym typeface="Nunito"/>
              </a:rPr>
              <a:t>DiabetesPedigreeFunction      0</a:t>
            </a:r>
            <a:endParaRPr>
              <a:latin typeface="Nunito"/>
              <a:ea typeface="Nunito"/>
              <a:cs typeface="Nunito"/>
              <a:sym typeface="Nunito"/>
            </a:endParaRPr>
          </a:p>
          <a:p>
            <a:pPr marL="0" lvl="0" indent="0" algn="l" rtl="0">
              <a:spcBef>
                <a:spcPts val="0"/>
              </a:spcBef>
              <a:spcAft>
                <a:spcPts val="0"/>
              </a:spcAft>
              <a:buNone/>
            </a:pPr>
            <a:r>
              <a:rPr lang="en-IN">
                <a:latin typeface="Nunito"/>
                <a:ea typeface="Nunito"/>
                <a:cs typeface="Nunito"/>
                <a:sym typeface="Nunito"/>
              </a:rPr>
              <a:t>Age                           0</a:t>
            </a:r>
            <a:endParaRPr>
              <a:latin typeface="Nunito"/>
              <a:ea typeface="Nunito"/>
              <a:cs typeface="Nunito"/>
              <a:sym typeface="Nunito"/>
            </a:endParaRPr>
          </a:p>
          <a:p>
            <a:pPr marL="0" lvl="0" indent="0" algn="l" rtl="0">
              <a:spcBef>
                <a:spcPts val="0"/>
              </a:spcBef>
              <a:spcAft>
                <a:spcPts val="0"/>
              </a:spcAft>
              <a:buNone/>
            </a:pPr>
            <a:r>
              <a:rPr lang="en-IN">
                <a:latin typeface="Nunito"/>
                <a:ea typeface="Nunito"/>
                <a:cs typeface="Nunito"/>
                <a:sym typeface="Nunito"/>
              </a:rPr>
              <a:t>Outcome                       0</a:t>
            </a:r>
            <a:endParaRPr>
              <a:latin typeface="Nunito"/>
              <a:ea typeface="Nunito"/>
              <a:cs typeface="Nunito"/>
              <a:sym typeface="Nunito"/>
            </a:endParaRPr>
          </a:p>
          <a:p>
            <a:pPr marL="0" lvl="0" indent="0" algn="l" rtl="0">
              <a:spcBef>
                <a:spcPts val="0"/>
              </a:spcBef>
              <a:spcAft>
                <a:spcPts val="0"/>
              </a:spcAft>
              <a:buNone/>
            </a:pPr>
            <a:r>
              <a:rPr lang="en-IN">
                <a:latin typeface="Nunito"/>
                <a:ea typeface="Nunito"/>
                <a:cs typeface="Nunito"/>
                <a:sym typeface="Nunito"/>
              </a:rPr>
              <a:t> dataset_new["Glucose"].fillna(dataset_new["Glucose"].mean(), inplace = True)</a:t>
            </a:r>
            <a:endParaRPr>
              <a:latin typeface="Nunito"/>
              <a:ea typeface="Nunito"/>
              <a:cs typeface="Nunito"/>
              <a:sym typeface="Nunito"/>
            </a:endParaRPr>
          </a:p>
          <a:p>
            <a:pPr marL="0" lvl="0" indent="0" algn="l" rtl="0">
              <a:spcBef>
                <a:spcPts val="0"/>
              </a:spcBef>
              <a:spcAft>
                <a:spcPts val="0"/>
              </a:spcAft>
              <a:buNone/>
            </a:pPr>
            <a:r>
              <a:rPr lang="en-IN">
                <a:latin typeface="Nunito"/>
                <a:ea typeface="Nunito"/>
                <a:cs typeface="Nunito"/>
                <a:sym typeface="Nunito"/>
              </a:rPr>
              <a:t>dataset_new["BloodPressure"].fillna(dataset_new["BloodPressure"].mean(), inplace = True)</a:t>
            </a:r>
            <a:endParaRPr>
              <a:latin typeface="Nunito"/>
              <a:ea typeface="Nunito"/>
              <a:cs typeface="Nunito"/>
              <a:sym typeface="Nunito"/>
            </a:endParaRPr>
          </a:p>
          <a:p>
            <a:pPr marL="0" lvl="0" indent="0" algn="l" rtl="0">
              <a:spcBef>
                <a:spcPts val="0"/>
              </a:spcBef>
              <a:spcAft>
                <a:spcPts val="0"/>
              </a:spcAft>
              <a:buNone/>
            </a:pPr>
            <a:r>
              <a:rPr lang="en-IN">
                <a:latin typeface="Nunito"/>
                <a:ea typeface="Nunito"/>
                <a:cs typeface="Nunito"/>
                <a:sym typeface="Nunito"/>
              </a:rPr>
              <a:t>dataset_new["SkinThickness"].fillna(dataset_new["SkinThickness"].mean(), inplace = True)</a:t>
            </a:r>
            <a:endParaRPr>
              <a:latin typeface="Nunito"/>
              <a:ea typeface="Nunito"/>
              <a:cs typeface="Nunito"/>
              <a:sym typeface="Nunito"/>
            </a:endParaRPr>
          </a:p>
          <a:p>
            <a:pPr marL="0" lvl="0" indent="0" algn="l" rtl="0">
              <a:spcBef>
                <a:spcPts val="0"/>
              </a:spcBef>
              <a:spcAft>
                <a:spcPts val="0"/>
              </a:spcAft>
              <a:buNone/>
            </a:pPr>
            <a:r>
              <a:rPr lang="en-IN">
                <a:latin typeface="Nunito"/>
                <a:ea typeface="Nunito"/>
                <a:cs typeface="Nunito"/>
                <a:sym typeface="Nunito"/>
              </a:rPr>
              <a:t>dataset_new["Insulin"].fillna(dataset_new["Insulin"].mean(), inplace = True)</a:t>
            </a:r>
            <a:endParaRPr>
              <a:latin typeface="Nunito"/>
              <a:ea typeface="Nunito"/>
              <a:cs typeface="Nunito"/>
              <a:sym typeface="Nunito"/>
            </a:endParaRPr>
          </a:p>
          <a:p>
            <a:pPr marL="0" lvl="0" indent="0" algn="l" rtl="0">
              <a:spcBef>
                <a:spcPts val="0"/>
              </a:spcBef>
              <a:spcAft>
                <a:spcPts val="0"/>
              </a:spcAft>
              <a:buNone/>
            </a:pPr>
            <a:r>
              <a:rPr lang="en-IN">
                <a:latin typeface="Nunito"/>
                <a:ea typeface="Nunito"/>
                <a:cs typeface="Nunito"/>
                <a:sym typeface="Nunito"/>
              </a:rPr>
              <a:t>dataset_new["BMI"].fillna(dataset_new["BMI"].mean(), inplace = True)</a:t>
            </a:r>
            <a:endParaRPr>
              <a:latin typeface="Nunito"/>
              <a:ea typeface="Nunito"/>
              <a:cs typeface="Nunito"/>
              <a:sym typeface="Nunito"/>
            </a:endParaRPr>
          </a:p>
          <a:p>
            <a:pPr marL="0" lvl="0" indent="0" algn="l" rtl="0">
              <a:spcBef>
                <a:spcPts val="0"/>
              </a:spcBef>
              <a:spcAft>
                <a:spcPts val="0"/>
              </a:spcAft>
              <a:buNone/>
            </a:pPr>
            <a:r>
              <a:rPr lang="en-IN">
                <a:latin typeface="Nunito"/>
                <a:ea typeface="Nunito"/>
                <a:cs typeface="Nunito"/>
                <a:sym typeface="Nunito"/>
              </a:rPr>
              <a:t>dataset_new.isnull().sum()</a:t>
            </a:r>
            <a:endParaRPr>
              <a:latin typeface="Nunito"/>
              <a:ea typeface="Nunito"/>
              <a:cs typeface="Nunito"/>
              <a:sym typeface="Nunito"/>
            </a:endParaRPr>
          </a:p>
          <a:p>
            <a:pPr marL="0" lvl="0" indent="0" algn="l" rtl="0">
              <a:spcBef>
                <a:spcPts val="0"/>
              </a:spcBef>
              <a:spcAft>
                <a:spcPts val="0"/>
              </a:spcAft>
              <a:buNone/>
            </a:pPr>
            <a:r>
              <a:rPr lang="en-IN">
                <a:latin typeface="Nunito"/>
                <a:ea typeface="Nunito"/>
                <a:cs typeface="Nunito"/>
                <a:sym typeface="Nunito"/>
              </a:rPr>
              <a:t>#OUTPUT OF DATASET </a:t>
            </a:r>
            <a:endParaRPr>
              <a:latin typeface="Nunito"/>
              <a:ea typeface="Nunito"/>
              <a:cs typeface="Nunito"/>
              <a:sym typeface="Nunito"/>
            </a:endParaRPr>
          </a:p>
          <a:p>
            <a:pPr marL="0" lvl="0" indent="0" algn="l" rtl="0">
              <a:spcBef>
                <a:spcPts val="0"/>
              </a:spcBef>
              <a:spcAft>
                <a:spcPts val="0"/>
              </a:spcAft>
              <a:buNone/>
            </a:pPr>
            <a:r>
              <a:rPr lang="en-IN">
                <a:latin typeface="Nunito"/>
                <a:ea typeface="Nunito"/>
                <a:cs typeface="Nunito"/>
                <a:sym typeface="Nunito"/>
              </a:rPr>
              <a:t>Pregnancies                 0</a:t>
            </a:r>
            <a:endParaRPr>
              <a:latin typeface="Nunito"/>
              <a:ea typeface="Nunito"/>
              <a:cs typeface="Nunito"/>
              <a:sym typeface="Nunito"/>
            </a:endParaRPr>
          </a:p>
          <a:p>
            <a:pPr marL="0" lvl="0" indent="0" algn="l" rtl="0">
              <a:spcBef>
                <a:spcPts val="0"/>
              </a:spcBef>
              <a:spcAft>
                <a:spcPts val="0"/>
              </a:spcAft>
              <a:buNone/>
            </a:pPr>
            <a:r>
              <a:rPr lang="en-IN">
                <a:latin typeface="Nunito"/>
                <a:ea typeface="Nunito"/>
                <a:cs typeface="Nunito"/>
                <a:sym typeface="Nunito"/>
              </a:rPr>
              <a:t>Glucose                     0</a:t>
            </a:r>
            <a:endParaRPr>
              <a:latin typeface="Nunito"/>
              <a:ea typeface="Nunito"/>
              <a:cs typeface="Nunito"/>
              <a:sym typeface="Nunito"/>
            </a:endParaRPr>
          </a:p>
          <a:p>
            <a:pPr marL="0" lvl="0" indent="0" algn="l" rtl="0">
              <a:spcBef>
                <a:spcPts val="0"/>
              </a:spcBef>
              <a:spcAft>
                <a:spcPts val="0"/>
              </a:spcAft>
              <a:buNone/>
            </a:pPr>
            <a:r>
              <a:rPr lang="en-IN">
                <a:latin typeface="Nunito"/>
                <a:ea typeface="Nunito"/>
                <a:cs typeface="Nunito"/>
                <a:sym typeface="Nunito"/>
              </a:rPr>
              <a:t>BloodPressure               0</a:t>
            </a:r>
            <a:endParaRPr>
              <a:latin typeface="Nunito"/>
              <a:ea typeface="Nunito"/>
              <a:cs typeface="Nunito"/>
              <a:sym typeface="Nunito"/>
            </a:endParaRPr>
          </a:p>
          <a:p>
            <a:pPr marL="0" lvl="0" indent="0" algn="l" rtl="0">
              <a:spcBef>
                <a:spcPts val="0"/>
              </a:spcBef>
              <a:spcAft>
                <a:spcPts val="0"/>
              </a:spcAft>
              <a:buNone/>
            </a:pPr>
            <a:r>
              <a:rPr lang="en-IN">
                <a:latin typeface="Nunito"/>
                <a:ea typeface="Nunito"/>
                <a:cs typeface="Nunito"/>
                <a:sym typeface="Nunito"/>
              </a:rPr>
              <a:t>SkinThickness               0</a:t>
            </a:r>
            <a:endParaRPr>
              <a:latin typeface="Nunito"/>
              <a:ea typeface="Nunito"/>
              <a:cs typeface="Nunito"/>
              <a:sym typeface="Nunito"/>
            </a:endParaRPr>
          </a:p>
          <a:p>
            <a:pPr marL="0" lvl="0" indent="0" algn="l" rtl="0">
              <a:spcBef>
                <a:spcPts val="0"/>
              </a:spcBef>
              <a:spcAft>
                <a:spcPts val="0"/>
              </a:spcAft>
              <a:buNone/>
            </a:pPr>
            <a:r>
              <a:rPr lang="en-IN">
                <a:latin typeface="Nunito"/>
                <a:ea typeface="Nunito"/>
                <a:cs typeface="Nunito"/>
                <a:sym typeface="Nunito"/>
              </a:rPr>
              <a:t>Insulin                     0</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g7fd4460f3a5bef2b_373"/>
          <p:cNvSpPr txBox="1"/>
          <p:nvPr/>
        </p:nvSpPr>
        <p:spPr>
          <a:xfrm>
            <a:off x="1099125" y="286325"/>
            <a:ext cx="11092800" cy="505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a:latin typeface="Nunito"/>
                <a:ea typeface="Nunito"/>
                <a:cs typeface="Nunito"/>
                <a:sym typeface="Nunito"/>
              </a:rPr>
              <a:t>BMI                         0</a:t>
            </a:r>
            <a:endParaRPr>
              <a:latin typeface="Nunito"/>
              <a:ea typeface="Nunito"/>
              <a:cs typeface="Nunito"/>
              <a:sym typeface="Nunito"/>
            </a:endParaRPr>
          </a:p>
          <a:p>
            <a:pPr marL="0" lvl="0" indent="0" algn="l" rtl="0">
              <a:spcBef>
                <a:spcPts val="0"/>
              </a:spcBef>
              <a:spcAft>
                <a:spcPts val="0"/>
              </a:spcAft>
              <a:buNone/>
            </a:pPr>
            <a:r>
              <a:rPr lang="en-IN">
                <a:latin typeface="Nunito"/>
                <a:ea typeface="Nunito"/>
                <a:cs typeface="Nunito"/>
                <a:sym typeface="Nunito"/>
              </a:rPr>
              <a:t>DiabetesPedigreeFunction    0</a:t>
            </a:r>
            <a:endParaRPr>
              <a:latin typeface="Nunito"/>
              <a:ea typeface="Nunito"/>
              <a:cs typeface="Nunito"/>
              <a:sym typeface="Nunito"/>
            </a:endParaRPr>
          </a:p>
          <a:p>
            <a:pPr marL="0" lvl="0" indent="0" algn="l" rtl="0">
              <a:spcBef>
                <a:spcPts val="0"/>
              </a:spcBef>
              <a:spcAft>
                <a:spcPts val="0"/>
              </a:spcAft>
              <a:buNone/>
            </a:pPr>
            <a:r>
              <a:rPr lang="en-IN">
                <a:latin typeface="Nunito"/>
                <a:ea typeface="Nunito"/>
                <a:cs typeface="Nunito"/>
                <a:sym typeface="Nunito"/>
              </a:rPr>
              <a:t>Age                         0</a:t>
            </a:r>
            <a:endParaRPr>
              <a:latin typeface="Nunito"/>
              <a:ea typeface="Nunito"/>
              <a:cs typeface="Nunito"/>
              <a:sym typeface="Nunito"/>
            </a:endParaRPr>
          </a:p>
          <a:p>
            <a:pPr marL="0" lvl="0" indent="0" algn="l" rtl="0">
              <a:spcBef>
                <a:spcPts val="0"/>
              </a:spcBef>
              <a:spcAft>
                <a:spcPts val="0"/>
              </a:spcAft>
              <a:buNone/>
            </a:pPr>
            <a:r>
              <a:rPr lang="en-IN">
                <a:latin typeface="Nunito"/>
                <a:ea typeface="Nunito"/>
                <a:cs typeface="Nunito"/>
                <a:sym typeface="Nunito"/>
              </a:rPr>
              <a:t>Outcome                     0</a:t>
            </a:r>
            <a:endParaRPr>
              <a:latin typeface="Nunito"/>
              <a:ea typeface="Nunito"/>
              <a:cs typeface="Nunito"/>
              <a:sym typeface="Nunito"/>
            </a:endParaRPr>
          </a:p>
          <a:p>
            <a:pPr marL="0" lvl="0" indent="0" algn="l" rtl="0">
              <a:spcBef>
                <a:spcPts val="0"/>
              </a:spcBef>
              <a:spcAft>
                <a:spcPts val="0"/>
              </a:spcAft>
              <a:buNone/>
            </a:pPr>
            <a:r>
              <a:rPr lang="en-IN">
                <a:latin typeface="Nunito"/>
                <a:ea typeface="Nunito"/>
                <a:cs typeface="Nunito"/>
                <a:sym typeface="Nunito"/>
              </a:rPr>
              <a:t>dtype: int64</a:t>
            </a:r>
            <a:endParaRPr>
              <a:latin typeface="Nunito"/>
              <a:ea typeface="Nunito"/>
              <a:cs typeface="Nunito"/>
              <a:sym typeface="Nunito"/>
            </a:endParaRPr>
          </a:p>
          <a:p>
            <a:pPr marL="0" lvl="0" indent="0" algn="l" rtl="0">
              <a:spcBef>
                <a:spcPts val="0"/>
              </a:spcBef>
              <a:spcAft>
                <a:spcPts val="0"/>
              </a:spcAft>
              <a:buNone/>
            </a:pPr>
            <a:r>
              <a:rPr lang="en-IN">
                <a:latin typeface="Nunito"/>
                <a:ea typeface="Nunito"/>
                <a:cs typeface="Nunito"/>
                <a:sym typeface="Nunito"/>
              </a:rPr>
              <a:t>y = dataset_new['Outcome']</a:t>
            </a:r>
            <a:endParaRPr>
              <a:latin typeface="Nunito"/>
              <a:ea typeface="Nunito"/>
              <a:cs typeface="Nunito"/>
              <a:sym typeface="Nunito"/>
            </a:endParaRPr>
          </a:p>
          <a:p>
            <a:pPr marL="0" lvl="0" indent="0" algn="l" rtl="0">
              <a:spcBef>
                <a:spcPts val="0"/>
              </a:spcBef>
              <a:spcAft>
                <a:spcPts val="0"/>
              </a:spcAft>
              <a:buNone/>
            </a:pPr>
            <a:r>
              <a:rPr lang="en-IN">
                <a:latin typeface="Nunito"/>
                <a:ea typeface="Nunito"/>
                <a:cs typeface="Nunito"/>
                <a:sym typeface="Nunito"/>
              </a:rPr>
              <a:t>X = dataset_new.drop('Outcome', axis=1)</a:t>
            </a:r>
            <a:endParaRPr>
              <a:latin typeface="Nunito"/>
              <a:ea typeface="Nunito"/>
              <a:cs typeface="Nunito"/>
              <a:sym typeface="Nunito"/>
            </a:endParaRPr>
          </a:p>
          <a:p>
            <a:pPr marL="0" lvl="0" indent="0" algn="l" rtl="0">
              <a:spcBef>
                <a:spcPts val="0"/>
              </a:spcBef>
              <a:spcAft>
                <a:spcPts val="0"/>
              </a:spcAft>
              <a:buNone/>
            </a:pPr>
            <a:r>
              <a:rPr lang="en-IN">
                <a:latin typeface="Nunito"/>
                <a:ea typeface="Nunito"/>
                <a:cs typeface="Nunito"/>
                <a:sym typeface="Nunito"/>
              </a:rPr>
              <a:t># Splitting X and Y</a:t>
            </a:r>
            <a:endParaRPr>
              <a:latin typeface="Nunito"/>
              <a:ea typeface="Nunito"/>
              <a:cs typeface="Nunito"/>
              <a:sym typeface="Nunito"/>
            </a:endParaRPr>
          </a:p>
          <a:p>
            <a:pPr marL="0" lvl="0" indent="0" algn="l" rtl="0">
              <a:spcBef>
                <a:spcPts val="0"/>
              </a:spcBef>
              <a:spcAft>
                <a:spcPts val="0"/>
              </a:spcAft>
              <a:buNone/>
            </a:pPr>
            <a:r>
              <a:rPr lang="en-IN">
                <a:latin typeface="Nunito"/>
                <a:ea typeface="Nunito"/>
                <a:cs typeface="Nunito"/>
                <a:sym typeface="Nunito"/>
              </a:rPr>
              <a:t>from sklearn.model_selection import train_test_split</a:t>
            </a:r>
            <a:endParaRPr>
              <a:latin typeface="Nunito"/>
              <a:ea typeface="Nunito"/>
              <a:cs typeface="Nunito"/>
              <a:sym typeface="Nunito"/>
            </a:endParaRPr>
          </a:p>
          <a:p>
            <a:pPr marL="0" lvl="0" indent="0" algn="l" rtl="0">
              <a:spcBef>
                <a:spcPts val="0"/>
              </a:spcBef>
              <a:spcAft>
                <a:spcPts val="0"/>
              </a:spcAft>
              <a:buNone/>
            </a:pPr>
            <a:r>
              <a:rPr lang="en-IN">
                <a:latin typeface="Nunito"/>
                <a:ea typeface="Nunito"/>
                <a:cs typeface="Nunito"/>
                <a:sym typeface="Nunito"/>
              </a:rPr>
              <a:t>X_train, X_test, Y_train, Y_test = train_test_split(X, y, test_size = 0.20, random_state = 42, stratify = dataset_new['Outcome'] )</a:t>
            </a:r>
            <a:endParaRPr>
              <a:latin typeface="Nunito"/>
              <a:ea typeface="Nunito"/>
              <a:cs typeface="Nunito"/>
              <a:sym typeface="Nunito"/>
            </a:endParaRPr>
          </a:p>
          <a:p>
            <a:pPr marL="0" lvl="0" indent="0" algn="l" rtl="0">
              <a:spcBef>
                <a:spcPts val="0"/>
              </a:spcBef>
              <a:spcAft>
                <a:spcPts val="0"/>
              </a:spcAft>
              <a:buNone/>
            </a:pPr>
            <a:r>
              <a:rPr lang="en-IN">
                <a:latin typeface="Nunito"/>
                <a:ea typeface="Nunito"/>
                <a:cs typeface="Nunito"/>
                <a:sym typeface="Nunito"/>
              </a:rPr>
              <a:t>from sklearn.linear_model import LogisticRegression</a:t>
            </a:r>
            <a:endParaRPr>
              <a:latin typeface="Nunito"/>
              <a:ea typeface="Nunito"/>
              <a:cs typeface="Nunito"/>
              <a:sym typeface="Nunito"/>
            </a:endParaRPr>
          </a:p>
          <a:p>
            <a:pPr marL="0" lvl="0" indent="0" algn="l" rtl="0">
              <a:spcBef>
                <a:spcPts val="0"/>
              </a:spcBef>
              <a:spcAft>
                <a:spcPts val="0"/>
              </a:spcAft>
              <a:buNone/>
            </a:pPr>
            <a:r>
              <a:rPr lang="en-IN">
                <a:latin typeface="Nunito"/>
                <a:ea typeface="Nunito"/>
                <a:cs typeface="Nunito"/>
                <a:sym typeface="Nunito"/>
              </a:rPr>
              <a:t>model = LogisticRegression()</a:t>
            </a:r>
            <a:endParaRPr>
              <a:latin typeface="Nunito"/>
              <a:ea typeface="Nunito"/>
              <a:cs typeface="Nunito"/>
              <a:sym typeface="Nunito"/>
            </a:endParaRPr>
          </a:p>
          <a:p>
            <a:pPr marL="0" lvl="0" indent="0" algn="l" rtl="0">
              <a:spcBef>
                <a:spcPts val="0"/>
              </a:spcBef>
              <a:spcAft>
                <a:spcPts val="0"/>
              </a:spcAft>
              <a:buNone/>
            </a:pPr>
            <a:r>
              <a:rPr lang="en-IN">
                <a:latin typeface="Nunito"/>
                <a:ea typeface="Nunito"/>
                <a:cs typeface="Nunito"/>
                <a:sym typeface="Nunito"/>
              </a:rPr>
              <a:t>model.fit(X_train, Y_train)</a:t>
            </a:r>
            <a:endParaRPr>
              <a:latin typeface="Nunito"/>
              <a:ea typeface="Nunito"/>
              <a:cs typeface="Nunito"/>
              <a:sym typeface="Nunito"/>
            </a:endParaRPr>
          </a:p>
          <a:p>
            <a:pPr marL="0" lvl="0" indent="0" algn="l" rtl="0">
              <a:spcBef>
                <a:spcPts val="0"/>
              </a:spcBef>
              <a:spcAft>
                <a:spcPts val="0"/>
              </a:spcAft>
              <a:buNone/>
            </a:pPr>
            <a:r>
              <a:rPr lang="en-IN">
                <a:latin typeface="Nunito"/>
                <a:ea typeface="Nunito"/>
                <a:cs typeface="Nunito"/>
                <a:sym typeface="Nunito"/>
              </a:rPr>
              <a:t>y_predict = model.predict(X_test)</a:t>
            </a:r>
            <a:endParaRPr>
              <a:latin typeface="Nunito"/>
              <a:ea typeface="Nunito"/>
              <a:cs typeface="Nunito"/>
              <a:sym typeface="Nunito"/>
            </a:endParaRPr>
          </a:p>
          <a:p>
            <a:pPr marL="0" lvl="0" indent="0" algn="l" rtl="0">
              <a:spcBef>
                <a:spcPts val="0"/>
              </a:spcBef>
              <a:spcAft>
                <a:spcPts val="0"/>
              </a:spcAft>
              <a:buNone/>
            </a:pPr>
            <a:r>
              <a:rPr lang="en-IN">
                <a:latin typeface="Nunito"/>
                <a:ea typeface="Nunito"/>
                <a:cs typeface="Nunito"/>
                <a:sym typeface="Nunito"/>
              </a:rPr>
              <a:t>y = dataset_new['Outcome']</a:t>
            </a:r>
            <a:endParaRPr>
              <a:latin typeface="Nunito"/>
              <a:ea typeface="Nunito"/>
              <a:cs typeface="Nunito"/>
              <a:sym typeface="Nunito"/>
            </a:endParaRPr>
          </a:p>
          <a:p>
            <a:pPr marL="0" lvl="0" indent="0" algn="l" rtl="0">
              <a:spcBef>
                <a:spcPts val="0"/>
              </a:spcBef>
              <a:spcAft>
                <a:spcPts val="0"/>
              </a:spcAft>
              <a:buNone/>
            </a:pPr>
            <a:r>
              <a:rPr lang="en-IN">
                <a:latin typeface="Nunito"/>
                <a:ea typeface="Nunito"/>
                <a:cs typeface="Nunito"/>
                <a:sym typeface="Nunito"/>
              </a:rPr>
              <a:t>X = dataset_new.drop('Outcome', axis=1)</a:t>
            </a:r>
            <a:endParaRPr>
              <a:latin typeface="Nunito"/>
              <a:ea typeface="Nunito"/>
              <a:cs typeface="Nunito"/>
              <a:sym typeface="Nunito"/>
            </a:endParaRPr>
          </a:p>
          <a:p>
            <a:pPr marL="0" lvl="0" indent="0" algn="l" rtl="0">
              <a:spcBef>
                <a:spcPts val="0"/>
              </a:spcBef>
              <a:spcAft>
                <a:spcPts val="0"/>
              </a:spcAft>
              <a:buNone/>
            </a:pPr>
            <a:r>
              <a:rPr lang="en-IN">
                <a:latin typeface="Nunito"/>
                <a:ea typeface="Nunito"/>
                <a:cs typeface="Nunito"/>
                <a:sym typeface="Nunito"/>
              </a:rPr>
              <a:t># Splitting X and Y</a:t>
            </a:r>
            <a:endParaRPr>
              <a:latin typeface="Nunito"/>
              <a:ea typeface="Nunito"/>
              <a:cs typeface="Nunito"/>
              <a:sym typeface="Nunito"/>
            </a:endParaRPr>
          </a:p>
          <a:p>
            <a:pPr marL="0" lvl="0" indent="0" algn="l" rtl="0">
              <a:spcBef>
                <a:spcPts val="0"/>
              </a:spcBef>
              <a:spcAft>
                <a:spcPts val="0"/>
              </a:spcAft>
              <a:buNone/>
            </a:pPr>
            <a:r>
              <a:rPr lang="en-IN">
                <a:latin typeface="Nunito"/>
                <a:ea typeface="Nunito"/>
                <a:cs typeface="Nunito"/>
                <a:sym typeface="Nunito"/>
              </a:rPr>
              <a:t>from sklearn.model_selection import train_test_split</a:t>
            </a:r>
            <a:endParaRPr>
              <a:latin typeface="Nunito"/>
              <a:ea typeface="Nunito"/>
              <a:cs typeface="Nunito"/>
              <a:sym typeface="Nunito"/>
            </a:endParaRPr>
          </a:p>
          <a:p>
            <a:pPr marL="0" lvl="0" indent="0" algn="l" rtl="0">
              <a:spcBef>
                <a:spcPts val="0"/>
              </a:spcBef>
              <a:spcAft>
                <a:spcPts val="0"/>
              </a:spcAft>
              <a:buNone/>
            </a:pPr>
            <a:r>
              <a:rPr lang="en-IN">
                <a:latin typeface="Nunito"/>
                <a:ea typeface="Nunito"/>
                <a:cs typeface="Nunito"/>
                <a:sym typeface="Nunito"/>
              </a:rPr>
              <a:t>X_train, X_test, Y_train, Y_test = train_test_split(X, y, test_size = 0.20, random_state = 42, stratify = dataset_new['Outcome'] )</a:t>
            </a:r>
            <a:endParaRPr>
              <a:latin typeface="Nunito"/>
              <a:ea typeface="Nunito"/>
              <a:cs typeface="Nunito"/>
              <a:sym typeface="Nunito"/>
            </a:endParaRPr>
          </a:p>
          <a:p>
            <a:pPr marL="0" lvl="0" indent="0" algn="l" rtl="0">
              <a:spcBef>
                <a:spcPts val="0"/>
              </a:spcBef>
              <a:spcAft>
                <a:spcPts val="0"/>
              </a:spcAft>
              <a:buNone/>
            </a:pPr>
            <a:r>
              <a:rPr lang="en-IN">
                <a:latin typeface="Nunito"/>
                <a:ea typeface="Nunito"/>
                <a:cs typeface="Nunito"/>
                <a:sym typeface="Nunito"/>
              </a:rPr>
              <a:t>from sklearn.linear_model import LogisticRegression</a:t>
            </a:r>
            <a:endParaRPr>
              <a:latin typeface="Nunito"/>
              <a:ea typeface="Nunito"/>
              <a:cs typeface="Nunito"/>
              <a:sym typeface="Nunito"/>
            </a:endParaRPr>
          </a:p>
          <a:p>
            <a:pPr marL="0" lvl="0" indent="0" algn="l" rtl="0">
              <a:spcBef>
                <a:spcPts val="0"/>
              </a:spcBef>
              <a:spcAft>
                <a:spcPts val="0"/>
              </a:spcAft>
              <a:buNone/>
            </a:pPr>
            <a:r>
              <a:rPr lang="en-IN">
                <a:latin typeface="Nunito"/>
                <a:ea typeface="Nunito"/>
                <a:cs typeface="Nunito"/>
                <a:sym typeface="Nunito"/>
              </a:rPr>
              <a:t>model = LogisticRegression()</a:t>
            </a:r>
            <a:endParaRPr>
              <a:latin typeface="Nunito"/>
              <a:ea typeface="Nunito"/>
              <a:cs typeface="Nunito"/>
              <a:sym typeface="Nunito"/>
            </a:endParaRPr>
          </a:p>
          <a:p>
            <a:pPr marL="0" lvl="0" indent="0" algn="l" rtl="0">
              <a:spcBef>
                <a:spcPts val="0"/>
              </a:spcBef>
              <a:spcAft>
                <a:spcPts val="0"/>
              </a:spcAft>
              <a:buNone/>
            </a:pPr>
            <a:r>
              <a:rPr lang="en-IN">
                <a:latin typeface="Nunito"/>
                <a:ea typeface="Nunito"/>
                <a:cs typeface="Nunito"/>
                <a:sym typeface="Nunito"/>
              </a:rPr>
              <a:t>model.fit(X_train, Y_train)</a:t>
            </a:r>
            <a:endParaRPr>
              <a:latin typeface="Nunito"/>
              <a:ea typeface="Nunito"/>
              <a:cs typeface="Nunito"/>
              <a:sym typeface="Nunito"/>
            </a:endParaRPr>
          </a:p>
          <a:p>
            <a:pPr marL="0" lvl="0" indent="0" algn="l" rtl="0">
              <a:spcBef>
                <a:spcPts val="0"/>
              </a:spcBef>
              <a:spcAft>
                <a:spcPts val="0"/>
              </a:spcAft>
              <a:buNone/>
            </a:pPr>
            <a:r>
              <a:rPr lang="en-IN">
                <a:latin typeface="Nunito"/>
                <a:ea typeface="Nunito"/>
                <a:cs typeface="Nunito"/>
                <a:sym typeface="Nunito"/>
              </a:rPr>
              <a:t>y_predict = model.predict(X_test)</a:t>
            </a:r>
            <a:endParaRPr>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g7fd4460f3a5bef2b_377"/>
          <p:cNvSpPr txBox="1"/>
          <p:nvPr/>
        </p:nvSpPr>
        <p:spPr>
          <a:xfrm>
            <a:off x="545824" y="363468"/>
            <a:ext cx="10815300" cy="1877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a:latin typeface="Nunito"/>
                <a:ea typeface="Nunito"/>
                <a:cs typeface="Nunito"/>
                <a:sym typeface="Nunito"/>
              </a:rPr>
              <a:t> y_predict</a:t>
            </a:r>
            <a:endParaRPr>
              <a:latin typeface="Nunito"/>
              <a:ea typeface="Nunito"/>
              <a:cs typeface="Nunito"/>
              <a:sym typeface="Nunito"/>
            </a:endParaRPr>
          </a:p>
          <a:p>
            <a:pPr marL="0" lvl="0" indent="0" algn="l" rtl="0">
              <a:spcBef>
                <a:spcPts val="0"/>
              </a:spcBef>
              <a:spcAft>
                <a:spcPts val="0"/>
              </a:spcAft>
              <a:buNone/>
            </a:pPr>
            <a:r>
              <a:rPr lang="en-IN">
                <a:latin typeface="Nunito"/>
                <a:ea typeface="Nunito"/>
                <a:cs typeface="Nunito"/>
                <a:sym typeface="Nunito"/>
              </a:rPr>
              <a:t> from sklearn.metrics import confusion_matrix</a:t>
            </a:r>
            <a:endParaRPr>
              <a:latin typeface="Nunito"/>
              <a:ea typeface="Nunito"/>
              <a:cs typeface="Nunito"/>
              <a:sym typeface="Nunito"/>
            </a:endParaRPr>
          </a:p>
          <a:p>
            <a:pPr marL="0" lvl="0" indent="0" algn="l" rtl="0">
              <a:spcBef>
                <a:spcPts val="0"/>
              </a:spcBef>
              <a:spcAft>
                <a:spcPts val="0"/>
              </a:spcAft>
              <a:buNone/>
            </a:pPr>
            <a:r>
              <a:rPr lang="en-IN">
                <a:latin typeface="Nunito"/>
                <a:ea typeface="Nunito"/>
                <a:cs typeface="Nunito"/>
                <a:sym typeface="Nunito"/>
              </a:rPr>
              <a:t>cm = confusion_matrix(Y_test, y_predict)</a:t>
            </a:r>
            <a:endParaRPr>
              <a:latin typeface="Nunito"/>
              <a:ea typeface="Nunito"/>
              <a:cs typeface="Nunito"/>
              <a:sym typeface="Nunito"/>
            </a:endParaRPr>
          </a:p>
          <a:p>
            <a:pPr marL="0" lvl="0" indent="0" algn="l" rtl="0">
              <a:spcBef>
                <a:spcPts val="0"/>
              </a:spcBef>
              <a:spcAft>
                <a:spcPts val="0"/>
              </a:spcAft>
              <a:buNone/>
            </a:pPr>
            <a:r>
              <a:rPr lang="en-IN">
                <a:latin typeface="Nunito"/>
                <a:ea typeface="Nunito"/>
                <a:cs typeface="Nunito"/>
                <a:sym typeface="Nunito"/>
              </a:rPr>
              <a:t>cm</a:t>
            </a:r>
            <a:endParaRPr>
              <a:latin typeface="Nunito"/>
              <a:ea typeface="Nunito"/>
              <a:cs typeface="Nunito"/>
              <a:sym typeface="Nunito"/>
            </a:endParaRPr>
          </a:p>
          <a:p>
            <a:pPr marL="0" lvl="0" indent="0" algn="l" rtl="0">
              <a:spcBef>
                <a:spcPts val="0"/>
              </a:spcBef>
              <a:spcAft>
                <a:spcPts val="0"/>
              </a:spcAft>
              <a:buNone/>
            </a:pPr>
            <a:r>
              <a:rPr lang="en-IN">
                <a:latin typeface="Nunito"/>
                <a:ea typeface="Nunito"/>
                <a:cs typeface="Nunito"/>
                <a:sym typeface="Nunito"/>
              </a:rPr>
              <a:t>sns.heatmap(pd.DataFrame(cm), annot=True)</a:t>
            </a:r>
            <a:endParaRPr>
              <a:latin typeface="Nunito"/>
              <a:ea typeface="Nunito"/>
              <a:cs typeface="Nunito"/>
              <a:sym typeface="Nunito"/>
            </a:endParaRPr>
          </a:p>
          <a:p>
            <a:pPr marL="0" lvl="0" indent="0" algn="l" rtl="0">
              <a:spcBef>
                <a:spcPts val="0"/>
              </a:spcBef>
              <a:spcAft>
                <a:spcPts val="0"/>
              </a:spcAft>
              <a:buNone/>
            </a:pPr>
            <a:r>
              <a:rPr lang="en-IN">
                <a:latin typeface="Nunito"/>
                <a:ea typeface="Nunito"/>
                <a:cs typeface="Nunito"/>
                <a:sym typeface="Nunito"/>
              </a:rPr>
              <a:t>from sklearn.metrics import accuracy_score</a:t>
            </a:r>
            <a:endParaRPr>
              <a:latin typeface="Nunito"/>
              <a:ea typeface="Nunito"/>
              <a:cs typeface="Nunito"/>
              <a:sym typeface="Nunito"/>
            </a:endParaRPr>
          </a:p>
          <a:p>
            <a:pPr marL="0" lvl="0" indent="0" algn="l" rtl="0">
              <a:spcBef>
                <a:spcPts val="0"/>
              </a:spcBef>
              <a:spcAft>
                <a:spcPts val="0"/>
              </a:spcAft>
              <a:buNone/>
            </a:pPr>
            <a:r>
              <a:rPr lang="en-IN">
                <a:latin typeface="Nunito"/>
                <a:ea typeface="Nunito"/>
                <a:cs typeface="Nunito"/>
                <a:sym typeface="Nunito"/>
              </a:rPr>
              <a:t>accuracy =accuracy_score(Y_test, y_predict)</a:t>
            </a:r>
            <a:endParaRPr>
              <a:latin typeface="Nunito"/>
              <a:ea typeface="Nunito"/>
              <a:cs typeface="Nunito"/>
              <a:sym typeface="Nunito"/>
            </a:endParaRPr>
          </a:p>
          <a:p>
            <a:pPr marL="0" lvl="0" indent="0" algn="l" rtl="0">
              <a:spcBef>
                <a:spcPts val="0"/>
              </a:spcBef>
              <a:spcAft>
                <a:spcPts val="0"/>
              </a:spcAft>
              <a:buNone/>
            </a:pPr>
            <a:r>
              <a:rPr lang="en-IN">
                <a:latin typeface="Nunito"/>
                <a:ea typeface="Nunito"/>
                <a:cs typeface="Nunito"/>
                <a:sym typeface="Nunito"/>
              </a:rPr>
              <a:t>accuracy</a:t>
            </a:r>
            <a:endParaRPr>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g7fd4460f3a5bef2b_383"/>
          <p:cNvSpPr txBox="1"/>
          <p:nvPr/>
        </p:nvSpPr>
        <p:spPr>
          <a:xfrm>
            <a:off x="514337" y="413595"/>
            <a:ext cx="12192000" cy="60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b="1">
                <a:latin typeface="Nunito"/>
                <a:ea typeface="Nunito"/>
                <a:cs typeface="Nunito"/>
                <a:sym typeface="Nunito"/>
              </a:rPr>
              <a:t>OUTPUTS OF THE ANALYSIS </a:t>
            </a:r>
            <a:endParaRPr b="1">
              <a:latin typeface="Nunito"/>
              <a:ea typeface="Nunito"/>
              <a:cs typeface="Nunito"/>
              <a:sym typeface="Nunito"/>
            </a:endParaRPr>
          </a:p>
          <a:p>
            <a:pPr marL="0" lvl="0" indent="0" algn="l" rtl="0">
              <a:spcBef>
                <a:spcPts val="0"/>
              </a:spcBef>
              <a:spcAft>
                <a:spcPts val="0"/>
              </a:spcAft>
              <a:buNone/>
            </a:pPr>
            <a:endParaRPr b="1">
              <a:latin typeface="Nunito"/>
              <a:ea typeface="Nunito"/>
              <a:cs typeface="Nunito"/>
              <a:sym typeface="Nunito"/>
            </a:endParaRPr>
          </a:p>
        </p:txBody>
      </p:sp>
      <p:pic>
        <p:nvPicPr>
          <p:cNvPr id="372" name="Google Shape;372;g7fd4460f3a5bef2b_383"/>
          <p:cNvPicPr preferRelativeResize="0"/>
          <p:nvPr/>
        </p:nvPicPr>
        <p:blipFill>
          <a:blip r:embed="rId3">
            <a:alphaModFix/>
          </a:blip>
          <a:stretch>
            <a:fillRect/>
          </a:stretch>
        </p:blipFill>
        <p:spPr>
          <a:xfrm>
            <a:off x="1840756" y="939137"/>
            <a:ext cx="2999550" cy="5531501"/>
          </a:xfrm>
          <a:prstGeom prst="rect">
            <a:avLst/>
          </a:prstGeom>
          <a:noFill/>
          <a:ln>
            <a:noFill/>
          </a:ln>
        </p:spPr>
      </p:pic>
      <p:pic>
        <p:nvPicPr>
          <p:cNvPr id="373" name="Google Shape;373;g7fd4460f3a5bef2b_383"/>
          <p:cNvPicPr preferRelativeResize="0"/>
          <p:nvPr/>
        </p:nvPicPr>
        <p:blipFill>
          <a:blip r:embed="rId4">
            <a:alphaModFix/>
          </a:blip>
          <a:stretch>
            <a:fillRect/>
          </a:stretch>
        </p:blipFill>
        <p:spPr>
          <a:xfrm>
            <a:off x="6610337" y="912899"/>
            <a:ext cx="2286685" cy="553150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374;g7fd4460f3a5bef2b_383">
            <a:extLst>
              <a:ext uri="{FF2B5EF4-FFF2-40B4-BE49-F238E27FC236}">
                <a16:creationId xmlns:a16="http://schemas.microsoft.com/office/drawing/2014/main" id="{02567537-275B-CB12-5B83-74908F8790B9}"/>
              </a:ext>
            </a:extLst>
          </p:cNvPr>
          <p:cNvPicPr preferRelativeResize="0"/>
          <p:nvPr/>
        </p:nvPicPr>
        <p:blipFill>
          <a:blip r:embed="rId2">
            <a:alphaModFix/>
          </a:blip>
          <a:stretch>
            <a:fillRect/>
          </a:stretch>
        </p:blipFill>
        <p:spPr>
          <a:xfrm>
            <a:off x="1531198" y="423406"/>
            <a:ext cx="7208067" cy="5531504"/>
          </a:xfrm>
          <a:prstGeom prst="rect">
            <a:avLst/>
          </a:prstGeom>
          <a:noFill/>
          <a:ln>
            <a:noFill/>
          </a:ln>
        </p:spPr>
      </p:pic>
    </p:spTree>
    <p:extLst>
      <p:ext uri="{BB962C8B-B14F-4D97-AF65-F5344CB8AC3E}">
        <p14:creationId xmlns:p14="http://schemas.microsoft.com/office/powerpoint/2010/main" val="2638545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g7fd4460f3a5bef2b_391"/>
          <p:cNvSpPr txBox="1"/>
          <p:nvPr/>
        </p:nvSpPr>
        <p:spPr>
          <a:xfrm>
            <a:off x="352932" y="495803"/>
            <a:ext cx="12192000" cy="39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b="1" dirty="0">
                <a:latin typeface="Nunito"/>
                <a:ea typeface="Nunito"/>
                <a:cs typeface="Nunito"/>
                <a:sym typeface="Nunito"/>
              </a:rPr>
              <a:t>COUNT VS OUTCOME</a:t>
            </a:r>
            <a:endParaRPr b="1" dirty="0">
              <a:latin typeface="Nunito"/>
              <a:ea typeface="Nunito"/>
              <a:cs typeface="Nunito"/>
              <a:sym typeface="Nunito"/>
            </a:endParaRPr>
          </a:p>
        </p:txBody>
      </p:sp>
      <p:pic>
        <p:nvPicPr>
          <p:cNvPr id="380" name="Google Shape;380;g7fd4460f3a5bef2b_391"/>
          <p:cNvPicPr preferRelativeResize="0"/>
          <p:nvPr/>
        </p:nvPicPr>
        <p:blipFill>
          <a:blip r:embed="rId3">
            <a:alphaModFix/>
          </a:blip>
          <a:stretch>
            <a:fillRect/>
          </a:stretch>
        </p:blipFill>
        <p:spPr>
          <a:xfrm>
            <a:off x="1310200" y="1108647"/>
            <a:ext cx="9893050" cy="4857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g25e1eb60945_0_5"/>
          <p:cNvSpPr txBox="1"/>
          <p:nvPr/>
        </p:nvSpPr>
        <p:spPr>
          <a:xfrm>
            <a:off x="300038" y="555712"/>
            <a:ext cx="8968362" cy="541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400" b="1" dirty="0">
                <a:latin typeface="Nunito"/>
                <a:ea typeface="Nunito"/>
                <a:cs typeface="Nunito"/>
                <a:sym typeface="Nunito"/>
              </a:rPr>
              <a:t>DECISION MAKING</a:t>
            </a:r>
            <a:endParaRPr sz="2400" b="1" dirty="0">
              <a:latin typeface="Nunito"/>
              <a:ea typeface="Nunito"/>
              <a:cs typeface="Nunito"/>
              <a:sym typeface="Nunito"/>
            </a:endParaRPr>
          </a:p>
        </p:txBody>
      </p:sp>
      <p:sp>
        <p:nvSpPr>
          <p:cNvPr id="3" name="TextBox 2">
            <a:extLst>
              <a:ext uri="{FF2B5EF4-FFF2-40B4-BE49-F238E27FC236}">
                <a16:creationId xmlns:a16="http://schemas.microsoft.com/office/drawing/2014/main" id="{DB465088-602D-5292-CD58-F0F468841133}"/>
              </a:ext>
            </a:extLst>
          </p:cNvPr>
          <p:cNvSpPr txBox="1"/>
          <p:nvPr/>
        </p:nvSpPr>
        <p:spPr>
          <a:xfrm>
            <a:off x="866775" y="1054875"/>
            <a:ext cx="10414825" cy="295465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800" b="0" i="0" u="none" strike="noStrike" cap="none" normalizeH="0" baseline="0" dirty="0" err="1">
                <a:ln>
                  <a:noFill/>
                </a:ln>
                <a:solidFill>
                  <a:schemeClr val="tx1"/>
                </a:solidFill>
                <a:effectLst/>
                <a:latin typeface="Arial" panose="020B0604020202020204" pitchFamily="34" charset="0"/>
              </a:rPr>
              <a:t>y_predict</a:t>
            </a:r>
            <a:r>
              <a:rPr kumimoji="0" lang="en-US" altLang="en-US" sz="1800" b="0" i="0" u="none" strike="noStrike" cap="none" normalizeH="0" baseline="0" dirty="0">
                <a:ln>
                  <a:noFill/>
                </a:ln>
                <a:solidFill>
                  <a:schemeClr val="tx1"/>
                </a:solidFill>
                <a:effectLst/>
                <a:latin typeface="Roboto Mono" panose="00000009000000000000" pitchFamily="49" charset="0"/>
              </a:rPr>
              <a:t> </a:t>
            </a:r>
            <a:r>
              <a:rPr kumimoji="0" lang="en-US" altLang="en-US" sz="4000" b="0" i="0" u="none" strike="noStrike" cap="none" normalizeH="0" baseline="0" dirty="0">
                <a:ln>
                  <a:noFill/>
                </a:ln>
                <a:solidFill>
                  <a:srgbClr val="055BE0"/>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Roboto Mono" panose="00000009000000000000" pitchFamily="49" charset="0"/>
              </a:rPr>
              <a:t> </a:t>
            </a:r>
            <a:r>
              <a:rPr kumimoji="0" lang="en-US" altLang="en-US" sz="2800" b="0" i="0" u="none" strike="noStrike" cap="none" normalizeH="0" baseline="0" dirty="0" err="1">
                <a:ln>
                  <a:noFill/>
                </a:ln>
                <a:solidFill>
                  <a:schemeClr val="tx1"/>
                </a:solidFill>
                <a:effectLst/>
                <a:latin typeface="Arial" panose="020B0604020202020204" pitchFamily="34" charset="0"/>
              </a:rPr>
              <a:t>model</a:t>
            </a:r>
            <a:r>
              <a:rPr kumimoji="0" lang="en-US" altLang="en-US" sz="4000" b="0" i="0" u="none" strike="noStrike" cap="none" normalizeH="0" baseline="0" dirty="0" err="1">
                <a:ln>
                  <a:noFill/>
                </a:ln>
                <a:solidFill>
                  <a:srgbClr val="055BE0"/>
                </a:solidFill>
                <a:effectLst/>
                <a:latin typeface="Arial" panose="020B0604020202020204" pitchFamily="34" charset="0"/>
              </a:rPr>
              <a:t>.</a:t>
            </a:r>
            <a:r>
              <a:rPr kumimoji="0" lang="en-US" altLang="en-US" sz="2800" b="0" i="0" u="none" strike="noStrike" cap="none" normalizeH="0" baseline="0" dirty="0" err="1">
                <a:ln>
                  <a:noFill/>
                </a:ln>
                <a:solidFill>
                  <a:schemeClr val="tx1"/>
                </a:solidFill>
                <a:effectLst/>
                <a:latin typeface="Arial" panose="020B0604020202020204" pitchFamily="34" charset="0"/>
              </a:rPr>
              <a:t>predict</a:t>
            </a:r>
            <a:r>
              <a:rPr kumimoji="0" lang="en-US" altLang="en-US" sz="1800" b="0" i="0" u="none" strike="noStrike" cap="none" normalizeH="0" baseline="0" dirty="0">
                <a:ln>
                  <a:noFill/>
                </a:ln>
                <a:solidFill>
                  <a:schemeClr val="tx1"/>
                </a:solidFill>
                <a:effectLst/>
                <a:latin typeface="Roboto Mono" panose="00000009000000000000" pitchFamily="49" charset="0"/>
              </a:rPr>
              <a:t>([[</a:t>
            </a:r>
            <a:r>
              <a:rPr kumimoji="0" lang="en-US" altLang="en-US" sz="1800" b="0" i="0" u="none" strike="noStrike" cap="none" normalizeH="0" baseline="0" dirty="0">
                <a:ln>
                  <a:noFill/>
                </a:ln>
                <a:solidFill>
                  <a:srgbClr val="666666"/>
                </a:solidFill>
                <a:effectLst/>
                <a:latin typeface="Roboto Mono" panose="00000009000000000000" pitchFamily="49" charset="0"/>
              </a:rPr>
              <a:t>1</a:t>
            </a:r>
            <a:r>
              <a:rPr kumimoji="0" lang="en-US" altLang="en-US" sz="1800" b="0" i="0" u="none" strike="noStrike" cap="none" normalizeH="0" baseline="0" dirty="0">
                <a:ln>
                  <a:noFill/>
                </a:ln>
                <a:solidFill>
                  <a:schemeClr val="tx1"/>
                </a:solidFill>
                <a:effectLst/>
                <a:latin typeface="Roboto Mono" panose="00000009000000000000" pitchFamily="49" charset="0"/>
              </a:rPr>
              <a:t>,</a:t>
            </a:r>
            <a:r>
              <a:rPr kumimoji="0" lang="en-US" altLang="en-US" sz="1800" b="0" i="0" u="none" strike="noStrike" cap="none" normalizeH="0" baseline="0" dirty="0">
                <a:ln>
                  <a:noFill/>
                </a:ln>
                <a:solidFill>
                  <a:srgbClr val="666666"/>
                </a:solidFill>
                <a:effectLst/>
                <a:latin typeface="Roboto Mono" panose="00000009000000000000" pitchFamily="49" charset="0"/>
              </a:rPr>
              <a:t>148</a:t>
            </a:r>
            <a:r>
              <a:rPr kumimoji="0" lang="en-US" altLang="en-US" sz="1800" b="0" i="0" u="none" strike="noStrike" cap="none" normalizeH="0" baseline="0" dirty="0">
                <a:ln>
                  <a:noFill/>
                </a:ln>
                <a:solidFill>
                  <a:schemeClr val="tx1"/>
                </a:solidFill>
                <a:effectLst/>
                <a:latin typeface="Roboto Mono" panose="00000009000000000000" pitchFamily="49" charset="0"/>
              </a:rPr>
              <a:t>,</a:t>
            </a:r>
            <a:r>
              <a:rPr kumimoji="0" lang="en-US" altLang="en-US" sz="1800" b="0" i="0" u="none" strike="noStrike" cap="none" normalizeH="0" baseline="0" dirty="0">
                <a:ln>
                  <a:noFill/>
                </a:ln>
                <a:solidFill>
                  <a:srgbClr val="666666"/>
                </a:solidFill>
                <a:effectLst/>
                <a:latin typeface="Roboto Mono" panose="00000009000000000000" pitchFamily="49" charset="0"/>
              </a:rPr>
              <a:t>72</a:t>
            </a:r>
            <a:r>
              <a:rPr kumimoji="0" lang="en-US" altLang="en-US" sz="1800" b="0" i="0" u="none" strike="noStrike" cap="none" normalizeH="0" baseline="0" dirty="0">
                <a:ln>
                  <a:noFill/>
                </a:ln>
                <a:solidFill>
                  <a:schemeClr val="tx1"/>
                </a:solidFill>
                <a:effectLst/>
                <a:latin typeface="Roboto Mono" panose="00000009000000000000" pitchFamily="49" charset="0"/>
              </a:rPr>
              <a:t>,</a:t>
            </a:r>
            <a:r>
              <a:rPr kumimoji="0" lang="en-US" altLang="en-US" sz="1800" b="0" i="0" u="none" strike="noStrike" cap="none" normalizeH="0" baseline="0" dirty="0">
                <a:ln>
                  <a:noFill/>
                </a:ln>
                <a:solidFill>
                  <a:srgbClr val="666666"/>
                </a:solidFill>
                <a:effectLst/>
                <a:latin typeface="Roboto Mono" panose="00000009000000000000" pitchFamily="49" charset="0"/>
              </a:rPr>
              <a:t>35</a:t>
            </a:r>
            <a:r>
              <a:rPr kumimoji="0" lang="en-US" altLang="en-US" sz="1800" b="0" i="0" u="none" strike="noStrike" cap="none" normalizeH="0" baseline="0" dirty="0">
                <a:ln>
                  <a:noFill/>
                </a:ln>
                <a:solidFill>
                  <a:schemeClr val="tx1"/>
                </a:solidFill>
                <a:effectLst/>
                <a:latin typeface="Roboto Mono" panose="00000009000000000000" pitchFamily="49" charset="0"/>
              </a:rPr>
              <a:t>,</a:t>
            </a:r>
            <a:r>
              <a:rPr kumimoji="0" lang="en-US" altLang="en-US" sz="1800" b="0" i="0" u="none" strike="noStrike" cap="none" normalizeH="0" baseline="0" dirty="0">
                <a:ln>
                  <a:noFill/>
                </a:ln>
                <a:solidFill>
                  <a:srgbClr val="666666"/>
                </a:solidFill>
                <a:effectLst/>
                <a:latin typeface="Roboto Mono" panose="00000009000000000000" pitchFamily="49" charset="0"/>
              </a:rPr>
              <a:t>79.799</a:t>
            </a:r>
            <a:r>
              <a:rPr kumimoji="0" lang="en-US" altLang="en-US" sz="1800" b="0" i="0" u="none" strike="noStrike" cap="none" normalizeH="0" baseline="0" dirty="0">
                <a:ln>
                  <a:noFill/>
                </a:ln>
                <a:solidFill>
                  <a:schemeClr val="tx1"/>
                </a:solidFill>
                <a:effectLst/>
                <a:latin typeface="Roboto Mono" panose="00000009000000000000" pitchFamily="49" charset="0"/>
              </a:rPr>
              <a:t>,</a:t>
            </a:r>
            <a:r>
              <a:rPr kumimoji="0" lang="en-US" altLang="en-US" sz="1800" b="0" i="0" u="none" strike="noStrike" cap="none" normalizeH="0" baseline="0" dirty="0">
                <a:ln>
                  <a:noFill/>
                </a:ln>
                <a:solidFill>
                  <a:srgbClr val="666666"/>
                </a:solidFill>
                <a:effectLst/>
                <a:latin typeface="Roboto Mono" panose="00000009000000000000" pitchFamily="49" charset="0"/>
              </a:rPr>
              <a:t>33.6</a:t>
            </a:r>
            <a:r>
              <a:rPr kumimoji="0" lang="en-US" altLang="en-US" sz="1800" b="0" i="0" u="none" strike="noStrike" cap="none" normalizeH="0" baseline="0" dirty="0">
                <a:ln>
                  <a:noFill/>
                </a:ln>
                <a:solidFill>
                  <a:schemeClr val="tx1"/>
                </a:solidFill>
                <a:effectLst/>
                <a:latin typeface="Roboto Mono" panose="00000009000000000000" pitchFamily="49" charset="0"/>
              </a:rPr>
              <a:t>,</a:t>
            </a:r>
            <a:r>
              <a:rPr kumimoji="0" lang="en-US" altLang="en-US" sz="1800" b="0" i="0" u="none" strike="noStrike" cap="none" normalizeH="0" baseline="0" dirty="0">
                <a:ln>
                  <a:noFill/>
                </a:ln>
                <a:solidFill>
                  <a:srgbClr val="666666"/>
                </a:solidFill>
                <a:effectLst/>
                <a:latin typeface="Roboto Mono" panose="00000009000000000000" pitchFamily="49" charset="0"/>
              </a:rPr>
              <a:t>0.627</a:t>
            </a:r>
            <a:r>
              <a:rPr kumimoji="0" lang="en-US" altLang="en-US" sz="1800" b="0" i="0" u="none" strike="noStrike" cap="none" normalizeH="0" baseline="0" dirty="0">
                <a:ln>
                  <a:noFill/>
                </a:ln>
                <a:solidFill>
                  <a:schemeClr val="tx1"/>
                </a:solidFill>
                <a:effectLst/>
                <a:latin typeface="Roboto Mono" panose="00000009000000000000" pitchFamily="49" charset="0"/>
              </a:rPr>
              <a:t>,</a:t>
            </a:r>
            <a:r>
              <a:rPr kumimoji="0" lang="en-US" altLang="en-US" sz="1800" b="0" i="0" u="none" strike="noStrike" cap="none" normalizeH="0" baseline="0" dirty="0">
                <a:ln>
                  <a:noFill/>
                </a:ln>
                <a:solidFill>
                  <a:srgbClr val="666666"/>
                </a:solidFill>
                <a:effectLst/>
                <a:latin typeface="Roboto Mono" panose="00000009000000000000" pitchFamily="49" charset="0"/>
              </a:rPr>
              <a:t>50</a:t>
            </a:r>
            <a:r>
              <a:rPr kumimoji="0" lang="en-US" altLang="en-US" sz="1800" b="0" i="0" u="none" strike="noStrike" cap="none" normalizeH="0" baseline="0" dirty="0">
                <a:ln>
                  <a:noFill/>
                </a:ln>
                <a:solidFill>
                  <a:schemeClr val="tx1"/>
                </a:solidFill>
                <a:effectLst/>
                <a:latin typeface="Roboto Mono" panose="00000009000000000000" pitchFamily="49" charset="0"/>
              </a:rPr>
              <a:t>]]) </a:t>
            </a:r>
            <a:endParaRPr kumimoji="0" lang="en-US" altLang="en-US" sz="2800" b="0" i="0" u="none" strike="noStrike" cap="none" normalizeH="0" baseline="0" dirty="0">
              <a:ln>
                <a:noFill/>
              </a:ln>
              <a:solidFill>
                <a:srgbClr val="0080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Roboto Mono" panose="00000009000000000000" pitchFamily="49" charset="0"/>
              </a:rPr>
              <a:t>(</a:t>
            </a:r>
            <a:r>
              <a:rPr kumimoji="0" lang="en-US" altLang="en-US" sz="2800" b="0" i="0" u="none" strike="noStrike" cap="none" normalizeH="0" baseline="0" dirty="0" err="1">
                <a:ln>
                  <a:noFill/>
                </a:ln>
                <a:solidFill>
                  <a:schemeClr val="tx1"/>
                </a:solidFill>
                <a:effectLst/>
                <a:latin typeface="Arial" panose="020B0604020202020204" pitchFamily="34" charset="0"/>
              </a:rPr>
              <a:t>y_predict</a:t>
            </a:r>
            <a:r>
              <a:rPr kumimoji="0" lang="en-US" altLang="en-US" sz="1800" b="0" i="0" u="none" strike="noStrike" cap="none" normalizeH="0" baseline="0" dirty="0">
                <a:ln>
                  <a:noFill/>
                </a:ln>
                <a:solidFill>
                  <a:schemeClr val="tx1"/>
                </a:solidFill>
                <a:effectLst/>
                <a:latin typeface="Roboto Mono" panose="00000009000000000000"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Roboto Mono" panose="00000009000000000000" pitchFamily="49" charset="0"/>
              </a:rPr>
              <a:t> </a:t>
            </a:r>
            <a:r>
              <a:rPr kumimoji="0" lang="en-US" altLang="en-US" sz="1800" b="0" i="0" u="none" strike="noStrike" cap="none" normalizeH="0" baseline="0" dirty="0">
                <a:ln>
                  <a:noFill/>
                </a:ln>
                <a:solidFill>
                  <a:srgbClr val="007B00"/>
                </a:solidFill>
                <a:effectLst/>
                <a:latin typeface="Roboto Mono" panose="00000009000000000000" pitchFamily="49" charset="0"/>
              </a:rPr>
              <a:t>if</a:t>
            </a:r>
            <a:r>
              <a:rPr kumimoji="0" lang="en-US" altLang="en-US" sz="1800" b="0" i="0" u="none" strike="noStrike" cap="none" normalizeH="0" baseline="0" dirty="0">
                <a:ln>
                  <a:noFill/>
                </a:ln>
                <a:solidFill>
                  <a:schemeClr val="tx1"/>
                </a:solidFill>
                <a:effectLst/>
                <a:latin typeface="Roboto Mono" panose="00000009000000000000" pitchFamily="49" charset="0"/>
              </a:rPr>
              <a:t> </a:t>
            </a:r>
            <a:r>
              <a:rPr kumimoji="0" lang="en-US" altLang="en-US" sz="2800" b="0" i="0" u="none" strike="noStrike" cap="none" normalizeH="0" baseline="0" dirty="0" err="1">
                <a:ln>
                  <a:noFill/>
                </a:ln>
                <a:solidFill>
                  <a:schemeClr val="tx1"/>
                </a:solidFill>
                <a:effectLst/>
                <a:latin typeface="Arial" panose="020B0604020202020204" pitchFamily="34" charset="0"/>
              </a:rPr>
              <a:t>y_predict</a:t>
            </a:r>
            <a:r>
              <a:rPr kumimoji="0" lang="en-US" altLang="en-US" sz="4000" b="0" i="0" u="none" strike="noStrike" cap="none" normalizeH="0" baseline="0" dirty="0">
                <a:ln>
                  <a:noFill/>
                </a:ln>
                <a:solidFill>
                  <a:srgbClr val="055BE0"/>
                </a:solidFill>
                <a:effectLst/>
                <a:latin typeface="Arial" panose="020B0604020202020204" pitchFamily="34" charset="0"/>
              </a:rPr>
              <a:t>==</a:t>
            </a:r>
            <a:r>
              <a:rPr kumimoji="0" lang="en-US" altLang="en-US" sz="1800" b="0" i="0" u="none" strike="noStrike" cap="none" normalizeH="0" baseline="0" dirty="0">
                <a:ln>
                  <a:noFill/>
                </a:ln>
                <a:solidFill>
                  <a:srgbClr val="666666"/>
                </a:solidFill>
                <a:effectLst/>
                <a:latin typeface="Roboto Mono" panose="00000009000000000000" pitchFamily="49" charset="0"/>
              </a:rPr>
              <a:t>1</a:t>
            </a:r>
            <a:r>
              <a:rPr kumimoji="0" lang="en-US" altLang="en-US" sz="1800" b="0" i="0" u="none" strike="noStrike" cap="none" normalizeH="0" baseline="0" dirty="0">
                <a:ln>
                  <a:noFill/>
                </a:ln>
                <a:solidFill>
                  <a:schemeClr val="tx1"/>
                </a:solidFill>
                <a:effectLst/>
                <a:latin typeface="Roboto Mono" panose="00000009000000000000" pitchFamily="49" charset="0"/>
              </a:rPr>
              <a:t>: </a:t>
            </a:r>
            <a:endParaRPr kumimoji="0" lang="en-US" altLang="en-US" sz="2800" b="0" i="0" u="none" strike="noStrike" cap="none" normalizeH="0" baseline="0" dirty="0">
              <a:ln>
                <a:noFill/>
              </a:ln>
              <a:solidFill>
                <a:srgbClr val="008000"/>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Roboto Mono" panose="00000009000000000000" pitchFamily="49" charset="0"/>
              </a:rPr>
              <a:t>Print(</a:t>
            </a:r>
            <a:r>
              <a:rPr kumimoji="0" lang="en-US" altLang="en-US" sz="1800" b="0" i="0" u="none" strike="noStrike" cap="none" normalizeH="0" baseline="0" dirty="0">
                <a:ln>
                  <a:noFill/>
                </a:ln>
                <a:solidFill>
                  <a:srgbClr val="BA2121"/>
                </a:solidFill>
                <a:effectLst/>
                <a:latin typeface="Roboto Mono" panose="00000009000000000000" pitchFamily="49" charset="0"/>
              </a:rPr>
              <a:t>“</a:t>
            </a:r>
            <a:r>
              <a:rPr lang="en-US" altLang="en-US" dirty="0">
                <a:solidFill>
                  <a:srgbClr val="BA2121"/>
                </a:solidFill>
                <a:latin typeface="Roboto Mono" panose="00000009000000000000" pitchFamily="49" charset="0"/>
              </a:rPr>
              <a:t>The patient has </a:t>
            </a:r>
            <a:r>
              <a:rPr kumimoji="0" lang="en-US" altLang="en-US" sz="1800" b="0" i="0" u="none" strike="noStrike" cap="none" normalizeH="0" baseline="0" dirty="0">
                <a:ln>
                  <a:noFill/>
                </a:ln>
                <a:solidFill>
                  <a:srgbClr val="BA2121"/>
                </a:solidFill>
                <a:effectLst/>
                <a:latin typeface="Roboto Mono" panose="00000009000000000000" pitchFamily="49" charset="0"/>
              </a:rPr>
              <a:t>Diabetes"</a:t>
            </a:r>
            <a:r>
              <a:rPr kumimoji="0" lang="en-US" altLang="en-US" sz="1800" b="0" i="0" u="none" strike="noStrike" cap="none" normalizeH="0" baseline="0" dirty="0">
                <a:ln>
                  <a:noFill/>
                </a:ln>
                <a:solidFill>
                  <a:schemeClr val="tx1"/>
                </a:solidFill>
                <a:effectLst/>
                <a:latin typeface="Roboto Mono" panose="00000009000000000000" pitchFamily="49"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Roboto Mono" panose="00000009000000000000" pitchFamily="49" charset="0"/>
              </a:rPr>
              <a:t> </a:t>
            </a:r>
            <a:r>
              <a:rPr kumimoji="0" lang="en-US" altLang="en-US" sz="1800" b="0" i="0" u="none" strike="noStrike" cap="none" normalizeH="0" baseline="0" dirty="0">
                <a:ln>
                  <a:noFill/>
                </a:ln>
                <a:solidFill>
                  <a:srgbClr val="007B00"/>
                </a:solidFill>
                <a:effectLst/>
                <a:latin typeface="Roboto Mono" panose="00000009000000000000" pitchFamily="49" charset="0"/>
              </a:rPr>
              <a:t>else</a:t>
            </a:r>
            <a:r>
              <a:rPr kumimoji="0" lang="en-US" altLang="en-US" sz="1800" b="0" i="0" u="none" strike="noStrike" cap="none" normalizeH="0" baseline="0" dirty="0">
                <a:ln>
                  <a:noFill/>
                </a:ln>
                <a:solidFill>
                  <a:schemeClr val="tx1"/>
                </a:solidFill>
                <a:effectLst/>
                <a:latin typeface="Roboto Mono" panose="00000009000000000000" pitchFamily="49" charset="0"/>
              </a:rPr>
              <a:t>: </a:t>
            </a:r>
            <a:endParaRPr kumimoji="0" lang="en-US" altLang="en-US" sz="2800" b="0" i="0" u="none" strike="noStrike" cap="none" normalizeH="0" baseline="0" dirty="0">
              <a:ln>
                <a:noFill/>
              </a:ln>
              <a:solidFill>
                <a:srgbClr val="008000"/>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Roboto Mono" panose="00000009000000000000" pitchFamily="49" charset="0"/>
              </a:rPr>
              <a:t>(</a:t>
            </a:r>
            <a:r>
              <a:rPr kumimoji="0" lang="en-US" altLang="en-US" sz="1800" b="0" i="0" u="none" strike="noStrike" cap="none" normalizeH="0" baseline="0" dirty="0">
                <a:ln>
                  <a:noFill/>
                </a:ln>
                <a:solidFill>
                  <a:srgbClr val="BA2121"/>
                </a:solidFill>
                <a:effectLst/>
                <a:latin typeface="Roboto Mono" panose="00000009000000000000" pitchFamily="49" charset="0"/>
              </a:rPr>
              <a:t>“The patient has no Diabetes"</a:t>
            </a:r>
            <a:r>
              <a:rPr kumimoji="0" lang="en-US" altLang="en-US" sz="1800" b="0" i="0" u="none" strike="noStrike" cap="none" normalizeH="0" baseline="0" dirty="0">
                <a:ln>
                  <a:noFill/>
                </a:ln>
                <a:solidFill>
                  <a:schemeClr val="tx1"/>
                </a:solidFill>
                <a:effectLst/>
                <a:latin typeface="Roboto Mono" panose="00000009000000000000" pitchFamily="49" charset="0"/>
              </a:rPr>
              <a:t>)</a:t>
            </a:r>
            <a:r>
              <a:rPr kumimoji="0" lang="en-US" altLang="en-US" sz="24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2B48C2-CF87-BDEE-F781-3E26CAF658B4}"/>
              </a:ext>
            </a:extLst>
          </p:cNvPr>
          <p:cNvSpPr txBox="1"/>
          <p:nvPr/>
        </p:nvSpPr>
        <p:spPr>
          <a:xfrm>
            <a:off x="595312" y="542925"/>
            <a:ext cx="10144125" cy="369332"/>
          </a:xfrm>
          <a:prstGeom prst="rect">
            <a:avLst/>
          </a:prstGeom>
          <a:noFill/>
        </p:spPr>
        <p:txBody>
          <a:bodyPr wrap="square" rtlCol="0">
            <a:spAutoFit/>
          </a:bodyPr>
          <a:lstStyle/>
          <a:p>
            <a:r>
              <a:rPr lang="en-IN" b="1" dirty="0"/>
              <a:t> OUTPUT FOR THE TEST:</a:t>
            </a:r>
          </a:p>
        </p:txBody>
      </p:sp>
      <p:sp>
        <p:nvSpPr>
          <p:cNvPr id="4" name="TextBox 3">
            <a:extLst>
              <a:ext uri="{FF2B5EF4-FFF2-40B4-BE49-F238E27FC236}">
                <a16:creationId xmlns:a16="http://schemas.microsoft.com/office/drawing/2014/main" id="{F8A754E1-44B1-0FCF-5A41-AD21F6CE8B63}"/>
              </a:ext>
            </a:extLst>
          </p:cNvPr>
          <p:cNvSpPr txBox="1"/>
          <p:nvPr/>
        </p:nvSpPr>
        <p:spPr>
          <a:xfrm>
            <a:off x="871538" y="1157288"/>
            <a:ext cx="9867899" cy="2308324"/>
          </a:xfrm>
          <a:prstGeom prst="rect">
            <a:avLst/>
          </a:prstGeom>
          <a:noFill/>
        </p:spPr>
        <p:txBody>
          <a:bodyPr wrap="square" rtlCol="0">
            <a:spAutoFit/>
          </a:bodyPr>
          <a:lstStyle/>
          <a:p>
            <a:r>
              <a:rPr lang="en-IN" b="1" dirty="0">
                <a:solidFill>
                  <a:schemeClr val="accent5">
                    <a:lumMod val="75000"/>
                  </a:schemeClr>
                </a:solidFill>
              </a:rPr>
              <a:t>The patient has diabetes</a:t>
            </a:r>
          </a:p>
          <a:p>
            <a:endParaRPr lang="en-IN" dirty="0"/>
          </a:p>
          <a:p>
            <a:endParaRPr lang="en-IN" dirty="0"/>
          </a:p>
          <a:p>
            <a:pPr marL="285750" indent="-285750">
              <a:buFont typeface="Arial" panose="020B0604020202020204" pitchFamily="34" charset="0"/>
              <a:buChar char="•"/>
            </a:pPr>
            <a:r>
              <a:rPr lang="en-IN" dirty="0"/>
              <a:t>The above result is outcome of the algorithm which is test and </a:t>
            </a:r>
            <a:r>
              <a:rPr lang="en-IN" dirty="0" err="1"/>
              <a:t>trainied</a:t>
            </a:r>
            <a:r>
              <a:rPr lang="en-IN" dirty="0"/>
              <a:t> to predict diabetes .it can be used to find diabetes of different patient </a:t>
            </a:r>
            <a:r>
              <a:rPr lang="en-IN" dirty="0" err="1"/>
              <a:t>catgerories</a:t>
            </a:r>
            <a:r>
              <a:rPr lang="en-IN" dirty="0"/>
              <a:t> like pregnant etc.</a:t>
            </a:r>
          </a:p>
          <a:p>
            <a:pPr marL="285750" indent="-285750">
              <a:buFont typeface="Arial" panose="020B0604020202020204" pitchFamily="34" charset="0"/>
              <a:buChar char="•"/>
            </a:pPr>
            <a:r>
              <a:rPr lang="en-IN" dirty="0"/>
              <a:t>So it efficient to find the cause before head and helping them.</a:t>
            </a:r>
          </a:p>
          <a:p>
            <a:endParaRPr lang="en-IN" dirty="0"/>
          </a:p>
          <a:p>
            <a:endParaRPr lang="en-IN" dirty="0"/>
          </a:p>
        </p:txBody>
      </p:sp>
    </p:spTree>
    <p:extLst>
      <p:ext uri="{BB962C8B-B14F-4D97-AF65-F5344CB8AC3E}">
        <p14:creationId xmlns:p14="http://schemas.microsoft.com/office/powerpoint/2010/main" val="2784160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4200"/>
              <a:buFont typeface="Century Gothic"/>
              <a:buNone/>
            </a:pPr>
            <a:r>
              <a:rPr lang="en-IN" dirty="0">
                <a:solidFill>
                  <a:srgbClr val="CC0000"/>
                </a:solidFill>
              </a:rPr>
              <a:t>TEAM MEMBERS</a:t>
            </a:r>
            <a:endParaRPr dirty="0">
              <a:solidFill>
                <a:srgbClr val="CC0000"/>
              </a:solidFill>
            </a:endParaRPr>
          </a:p>
        </p:txBody>
      </p:sp>
      <p:sp>
        <p:nvSpPr>
          <p:cNvPr id="290" name="Google Shape;290;p2"/>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457200" lvl="0" indent="-320040" algn="l" rtl="0">
              <a:lnSpc>
                <a:spcPct val="100000"/>
              </a:lnSpc>
              <a:spcBef>
                <a:spcPts val="0"/>
              </a:spcBef>
              <a:spcAft>
                <a:spcPts val="0"/>
              </a:spcAft>
              <a:buSzPts val="1440"/>
              <a:buAutoNum type="arabicParenR"/>
            </a:pPr>
            <a:r>
              <a:rPr lang="en-IN" b="1" dirty="0"/>
              <a:t>SANJAY </a:t>
            </a:r>
            <a:endParaRPr b="1" dirty="0"/>
          </a:p>
          <a:p>
            <a:pPr marL="457200" lvl="0" indent="-320040" algn="l" rtl="0">
              <a:lnSpc>
                <a:spcPct val="100000"/>
              </a:lnSpc>
              <a:spcBef>
                <a:spcPts val="0"/>
              </a:spcBef>
              <a:spcAft>
                <a:spcPts val="0"/>
              </a:spcAft>
              <a:buSzPts val="1440"/>
              <a:buAutoNum type="arabicParenR"/>
            </a:pPr>
            <a:r>
              <a:rPr lang="en-IN" b="1" dirty="0"/>
              <a:t>PRATHEESH KUMAR</a:t>
            </a:r>
            <a:endParaRPr b="1" dirty="0"/>
          </a:p>
          <a:p>
            <a:pPr marL="457200" lvl="0" indent="-320040" algn="l" rtl="0">
              <a:lnSpc>
                <a:spcPct val="100000"/>
              </a:lnSpc>
              <a:spcBef>
                <a:spcPts val="0"/>
              </a:spcBef>
              <a:spcAft>
                <a:spcPts val="0"/>
              </a:spcAft>
              <a:buSzPts val="1440"/>
              <a:buAutoNum type="arabicParenR"/>
            </a:pPr>
            <a:r>
              <a:rPr lang="en-IN" b="1" dirty="0"/>
              <a:t>UKESH KUMAR</a:t>
            </a:r>
            <a:endParaRPr b="1" dirty="0"/>
          </a:p>
          <a:p>
            <a:pPr marL="457200" lvl="0" indent="-320040" algn="l" rtl="0">
              <a:lnSpc>
                <a:spcPct val="100000"/>
              </a:lnSpc>
              <a:spcBef>
                <a:spcPts val="0"/>
              </a:spcBef>
              <a:spcAft>
                <a:spcPts val="0"/>
              </a:spcAft>
              <a:buSzPts val="1440"/>
              <a:buAutoNum type="arabicParenR"/>
            </a:pPr>
            <a:r>
              <a:rPr lang="en-IN" b="1" dirty="0"/>
              <a:t>SUSHMAN </a:t>
            </a:r>
            <a:endParaRPr b="1" dirty="0"/>
          </a:p>
          <a:p>
            <a:pPr marL="457200" lvl="0" indent="-320040" algn="l" rtl="0">
              <a:lnSpc>
                <a:spcPct val="100000"/>
              </a:lnSpc>
              <a:spcBef>
                <a:spcPts val="0"/>
              </a:spcBef>
              <a:spcAft>
                <a:spcPts val="0"/>
              </a:spcAft>
              <a:buSzPts val="1440"/>
              <a:buAutoNum type="arabicParenR"/>
            </a:pPr>
            <a:r>
              <a:rPr lang="en-IN" b="1" dirty="0"/>
              <a:t>POTHAN KUMAR</a:t>
            </a:r>
            <a:endParaRPr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g24da30cbe62_0_36"/>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r>
              <a:rPr lang="en-IN">
                <a:solidFill>
                  <a:srgbClr val="E69138"/>
                </a:solidFill>
              </a:rPr>
              <a:t>Introduction </a:t>
            </a:r>
            <a:endParaRPr>
              <a:solidFill>
                <a:srgbClr val="E69138"/>
              </a:solidFill>
            </a:endParaRPr>
          </a:p>
        </p:txBody>
      </p:sp>
      <p:sp>
        <p:nvSpPr>
          <p:cNvPr id="298" name="Google Shape;298;g24da30cbe62_0_36"/>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1000"/>
              </a:spcBef>
              <a:spcAft>
                <a:spcPts val="0"/>
              </a:spcAft>
              <a:buSzPts val="1440"/>
              <a:buNone/>
            </a:pPr>
            <a:r>
              <a:rPr lang="en-IN" b="1"/>
              <a:t>WE KNOW THAT DIABETES IS ONE OF THE HEALTH ISSUES WHICH CAUSES DAMAGE TO THE BEINGS AND LEAD TO DEATH IT CAN EVEN PASSES THROUGH GENERATION SO WE GOING PREDICT BEFORE IT IS SERVRE</a:t>
            </a:r>
            <a:endParaRPr b="1"/>
          </a:p>
          <a:p>
            <a:pPr marL="0" lvl="0" indent="0" algn="l" rtl="0">
              <a:lnSpc>
                <a:spcPct val="100000"/>
              </a:lnSpc>
              <a:spcBef>
                <a:spcPts val="1000"/>
              </a:spcBef>
              <a:spcAft>
                <a:spcPts val="0"/>
              </a:spcAft>
              <a:buSzPts val="1440"/>
              <a:buNone/>
            </a:pPr>
            <a:r>
              <a:rPr lang="en-IN" b="1"/>
              <a:t>SO IN THIS WE GOING TO SEE THROUGH THE PARAMETERS WHICH ARE USED TO DETECT THE DIABETES IN BEFORE AND HOW TO PREDICT THE DIABETES USING AI</a:t>
            </a:r>
            <a:endParaRPr b="1"/>
          </a:p>
        </p:txBody>
      </p:sp>
      <p:sp>
        <p:nvSpPr>
          <p:cNvPr id="299" name="Google Shape;299;g24da30cbe62_0_36"/>
          <p:cNvSpPr/>
          <p:nvPr/>
        </p:nvSpPr>
        <p:spPr>
          <a:xfrm>
            <a:off x="646100" y="438438"/>
            <a:ext cx="11218800" cy="5615043"/>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4200"/>
              <a:buFont typeface="Century Gothic"/>
              <a:buNone/>
            </a:pPr>
            <a:r>
              <a:rPr lang="en-IN">
                <a:solidFill>
                  <a:srgbClr val="0B5394"/>
                </a:solidFill>
              </a:rPr>
              <a:t>Patient history</a:t>
            </a:r>
            <a:br>
              <a:rPr lang="en-IN">
                <a:solidFill>
                  <a:srgbClr val="0B5394"/>
                </a:solidFill>
              </a:rPr>
            </a:br>
            <a:endParaRPr>
              <a:solidFill>
                <a:srgbClr val="0B5394"/>
              </a:solidFill>
            </a:endParaRPr>
          </a:p>
        </p:txBody>
      </p:sp>
      <p:sp>
        <p:nvSpPr>
          <p:cNvPr id="305" name="Google Shape;305;p3"/>
          <p:cNvSpPr txBox="1">
            <a:spLocks noGrp="1"/>
          </p:cNvSpPr>
          <p:nvPr>
            <p:ph idx="1"/>
          </p:nvPr>
        </p:nvSpPr>
        <p:spPr>
          <a:xfrm>
            <a:off x="1104287" y="2091593"/>
            <a:ext cx="8946600" cy="41955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600"/>
              <a:buNone/>
            </a:pPr>
            <a:r>
              <a:rPr lang="en-IN" b="1"/>
              <a:t>Family history of diabetes is most important thing should  be verified before taking the test</a:t>
            </a:r>
            <a:endParaRPr b="1"/>
          </a:p>
          <a:p>
            <a:pPr marL="0" lvl="0" indent="0" algn="l" rtl="0">
              <a:lnSpc>
                <a:spcPct val="100000"/>
              </a:lnSpc>
              <a:spcBef>
                <a:spcPts val="1000"/>
              </a:spcBef>
              <a:spcAft>
                <a:spcPts val="0"/>
              </a:spcAft>
              <a:buSzPts val="1600"/>
              <a:buNone/>
            </a:pPr>
            <a:r>
              <a:rPr lang="en-IN" b="1"/>
              <a:t>Body  mass index of the patient is  being  monitored by our model  if it is high it leads to two types of diabetes </a:t>
            </a:r>
            <a:endParaRPr b="1"/>
          </a:p>
          <a:p>
            <a:pPr marL="0" lvl="0" indent="0" algn="l" rtl="0">
              <a:lnSpc>
                <a:spcPct val="100000"/>
              </a:lnSpc>
              <a:spcBef>
                <a:spcPts val="1000"/>
              </a:spcBef>
              <a:spcAft>
                <a:spcPts val="0"/>
              </a:spcAft>
              <a:buSzPts val="1600"/>
              <a:buNone/>
            </a:pPr>
            <a:r>
              <a:rPr lang="en-IN" b="1"/>
              <a:t>In this model there are some collecting the blood pressure of the patient and given to the algorithm used in this model and it  should be monitored and if it higher than the human controlled levels it is taken account. </a:t>
            </a:r>
            <a:endParaRPr b="1"/>
          </a:p>
          <a:p>
            <a:pPr marL="0" lvl="0" indent="0" algn="l" rtl="0">
              <a:lnSpc>
                <a:spcPct val="100000"/>
              </a:lnSpc>
              <a:spcBef>
                <a:spcPts val="1000"/>
              </a:spcBef>
              <a:spcAft>
                <a:spcPts val="0"/>
              </a:spcAft>
              <a:buSzPts val="1600"/>
              <a:buNone/>
            </a:pPr>
            <a:r>
              <a:rPr lang="en-IN" b="1"/>
              <a:t>Cholorestal level is collected by our model and used to find the health of the patient it is also a important factor which causes diabetes. </a:t>
            </a:r>
            <a:endParaRPr b="1"/>
          </a:p>
          <a:p>
            <a:pPr marL="0" lvl="0" indent="0" algn="l" rtl="0">
              <a:lnSpc>
                <a:spcPct val="100000"/>
              </a:lnSpc>
              <a:spcBef>
                <a:spcPts val="1000"/>
              </a:spcBef>
              <a:spcAft>
                <a:spcPts val="0"/>
              </a:spcAft>
              <a:buSzPts val="1600"/>
              <a:buNone/>
            </a:pPr>
            <a:endParaRPr b="1"/>
          </a:p>
          <a:p>
            <a:pPr marL="0" lvl="0" indent="0" algn="l" rtl="0">
              <a:lnSpc>
                <a:spcPct val="100000"/>
              </a:lnSpc>
              <a:spcBef>
                <a:spcPts val="1000"/>
              </a:spcBef>
              <a:spcAft>
                <a:spcPts val="0"/>
              </a:spcAft>
              <a:buSzPts val="1600"/>
              <a:buNone/>
            </a:pPr>
            <a:endParaRPr b="1"/>
          </a:p>
          <a:p>
            <a:pPr marL="0" lvl="0" indent="0" algn="l" rtl="0">
              <a:lnSpc>
                <a:spcPct val="100000"/>
              </a:lnSpc>
              <a:spcBef>
                <a:spcPts val="1000"/>
              </a:spcBef>
              <a:spcAft>
                <a:spcPts val="0"/>
              </a:spcAft>
              <a:buSzPts val="1600"/>
              <a:buNone/>
            </a:pPr>
            <a:endParaRPr b="1"/>
          </a:p>
          <a:p>
            <a:pPr marL="0" lvl="0" indent="0" algn="l" rtl="0">
              <a:lnSpc>
                <a:spcPct val="100000"/>
              </a:lnSpc>
              <a:spcBef>
                <a:spcPts val="1000"/>
              </a:spcBef>
              <a:spcAft>
                <a:spcPts val="0"/>
              </a:spcAft>
              <a:buSzPts val="1600"/>
              <a:buNone/>
            </a:pPr>
            <a:endParaRPr b="1"/>
          </a:p>
        </p:txBody>
      </p:sp>
      <p:sp>
        <p:nvSpPr>
          <p:cNvPr id="306" name="Google Shape;306;p3"/>
          <p:cNvSpPr/>
          <p:nvPr/>
        </p:nvSpPr>
        <p:spPr>
          <a:xfrm>
            <a:off x="637050" y="593"/>
            <a:ext cx="10917900" cy="5834400"/>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g28b64d974f8_0_10"/>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r>
              <a:rPr lang="en-IN">
                <a:solidFill>
                  <a:srgbClr val="4A86E8"/>
                </a:solidFill>
              </a:rPr>
              <a:t> CLINCIAL DATA</a:t>
            </a:r>
            <a:endParaRPr>
              <a:solidFill>
                <a:srgbClr val="4A86E8"/>
              </a:solidFill>
            </a:endParaRPr>
          </a:p>
        </p:txBody>
      </p:sp>
      <p:sp>
        <p:nvSpPr>
          <p:cNvPr id="312" name="Google Shape;312;g28b64d974f8_0_10"/>
          <p:cNvSpPr txBox="1">
            <a:spLocks noGrp="1"/>
          </p:cNvSpPr>
          <p:nvPr>
            <p:ph idx="1"/>
          </p:nvPr>
        </p:nvSpPr>
        <p:spPr>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100000"/>
              </a:lnSpc>
              <a:spcBef>
                <a:spcPts val="1000"/>
              </a:spcBef>
              <a:spcAft>
                <a:spcPts val="0"/>
              </a:spcAft>
              <a:buClr>
                <a:schemeClr val="dk1"/>
              </a:buClr>
              <a:buSzPts val="1100"/>
              <a:buFont typeface="Arial"/>
              <a:buNone/>
            </a:pPr>
            <a:r>
              <a:rPr lang="en-IN" b="1"/>
              <a:t>asting Blood Glucose: Elevated fasting blood glucose levels (typically taken after an overnight fast) can be a strong indicator of diabetes. A fasting blood glucose level of 126 milligrams per deciliter (mg/dL) or higher is generally considered diagnostic for diabetes.</a:t>
            </a:r>
            <a:endParaRPr b="1"/>
          </a:p>
          <a:p>
            <a:pPr marL="0" lvl="0" indent="0" algn="l" rtl="0">
              <a:lnSpc>
                <a:spcPct val="100000"/>
              </a:lnSpc>
              <a:spcBef>
                <a:spcPts val="1000"/>
              </a:spcBef>
              <a:spcAft>
                <a:spcPts val="0"/>
              </a:spcAft>
              <a:buClr>
                <a:schemeClr val="dk1"/>
              </a:buClr>
              <a:buSzPts val="1100"/>
              <a:buFont typeface="Arial"/>
              <a:buNone/>
            </a:pPr>
            <a:endParaRPr b="1"/>
          </a:p>
          <a:p>
            <a:pPr marL="0" lvl="0" indent="0" algn="l" rtl="0">
              <a:lnSpc>
                <a:spcPct val="100000"/>
              </a:lnSpc>
              <a:spcBef>
                <a:spcPts val="1000"/>
              </a:spcBef>
              <a:spcAft>
                <a:spcPts val="0"/>
              </a:spcAft>
              <a:buClr>
                <a:schemeClr val="dk1"/>
              </a:buClr>
              <a:buSzPts val="1100"/>
              <a:buFont typeface="Arial"/>
              <a:buNone/>
            </a:pPr>
            <a:r>
              <a:rPr lang="en-IN" b="1"/>
              <a:t>HbA1c Levels: HbA1c reflects the average blood glucose level over the past 2-3 months. An HbA1c level of 6.5% or higher is typically used to diagnose diabetes.</a:t>
            </a:r>
            <a:endParaRPr b="1"/>
          </a:p>
          <a:p>
            <a:pPr marL="0" lvl="0" indent="0" algn="l" rtl="0">
              <a:lnSpc>
                <a:spcPct val="100000"/>
              </a:lnSpc>
              <a:spcBef>
                <a:spcPts val="1000"/>
              </a:spcBef>
              <a:spcAft>
                <a:spcPts val="0"/>
              </a:spcAft>
              <a:buClr>
                <a:schemeClr val="dk1"/>
              </a:buClr>
              <a:buSzPts val="1100"/>
              <a:buFont typeface="Arial"/>
              <a:buNone/>
            </a:pPr>
            <a:endParaRPr b="1"/>
          </a:p>
          <a:p>
            <a:pPr marL="0" lvl="0" indent="0" algn="l" rtl="0">
              <a:lnSpc>
                <a:spcPct val="100000"/>
              </a:lnSpc>
              <a:spcBef>
                <a:spcPts val="1000"/>
              </a:spcBef>
              <a:spcAft>
                <a:spcPts val="0"/>
              </a:spcAft>
              <a:buClr>
                <a:schemeClr val="dk1"/>
              </a:buClr>
              <a:buSzPts val="1100"/>
              <a:buFont typeface="Arial"/>
              <a:buNone/>
            </a:pPr>
            <a:r>
              <a:rPr lang="en-IN" b="1"/>
              <a:t>Oral Glucose Tolerance Test (OGTT): In this test, glucose levels are measured before and after the consumption of a glucose-rich drink. A 2-hour blood glucose level of 200 mg/dL or higher indicates diabetes.</a:t>
            </a:r>
            <a:endParaRPr b="1"/>
          </a:p>
          <a:p>
            <a:pPr marL="0" lvl="0" indent="0" algn="l" rtl="0">
              <a:lnSpc>
                <a:spcPct val="100000"/>
              </a:lnSpc>
              <a:spcBef>
                <a:spcPts val="1000"/>
              </a:spcBef>
              <a:spcAft>
                <a:spcPts val="0"/>
              </a:spcAft>
              <a:buSzPts val="1440"/>
              <a:buNone/>
            </a:pPr>
            <a:endParaRPr b="1"/>
          </a:p>
        </p:txBody>
      </p:sp>
      <p:sp>
        <p:nvSpPr>
          <p:cNvPr id="313" name="Google Shape;313;g28b64d974f8_0_10"/>
          <p:cNvSpPr/>
          <p:nvPr/>
        </p:nvSpPr>
        <p:spPr>
          <a:xfrm>
            <a:off x="580200" y="90712"/>
            <a:ext cx="11031600" cy="5911200"/>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g28b64d974f8_0_16"/>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r>
              <a:rPr lang="en-IN">
                <a:solidFill>
                  <a:srgbClr val="8E7CC3"/>
                </a:solidFill>
              </a:rPr>
              <a:t>REAL TIME MOINTORING </a:t>
            </a:r>
            <a:endParaRPr>
              <a:solidFill>
                <a:srgbClr val="8E7CC3"/>
              </a:solidFill>
            </a:endParaRPr>
          </a:p>
        </p:txBody>
      </p:sp>
      <p:sp>
        <p:nvSpPr>
          <p:cNvPr id="319" name="Google Shape;319;g28b64d974f8_0_16"/>
          <p:cNvSpPr txBox="1">
            <a:spLocks noGrp="1"/>
          </p:cNvSpPr>
          <p:nvPr>
            <p:ph idx="1"/>
          </p:nvPr>
        </p:nvSpPr>
        <p:spPr>
          <a:prstGeom prst="rect">
            <a:avLst/>
          </a:prstGeom>
          <a:noFill/>
          <a:ln>
            <a:noFill/>
          </a:ln>
        </p:spPr>
        <p:txBody>
          <a:bodyPr spcFirstLastPara="1" wrap="square" lIns="91425" tIns="45700" rIns="91425" bIns="45700" anchor="t" anchorCtr="0">
            <a:normAutofit fontScale="62500" lnSpcReduction="20000"/>
          </a:bodyPr>
          <a:lstStyle/>
          <a:p>
            <a:pPr marL="0" lvl="0" indent="0" algn="l" rtl="0">
              <a:lnSpc>
                <a:spcPct val="100000"/>
              </a:lnSpc>
              <a:spcBef>
                <a:spcPts val="1000"/>
              </a:spcBef>
              <a:spcAft>
                <a:spcPts val="0"/>
              </a:spcAft>
              <a:buClr>
                <a:schemeClr val="dk1"/>
              </a:buClr>
              <a:buSzPts val="1100"/>
              <a:buFont typeface="Arial"/>
              <a:buNone/>
            </a:pPr>
            <a:r>
              <a:rPr lang="en-IN" b="1"/>
              <a:t>Continuous Glucose Monitoring using AI can analyze data from CGM devices to predict glucose trends and alert patients to potential highs or lows.</a:t>
            </a:r>
            <a:endParaRPr b="1"/>
          </a:p>
          <a:p>
            <a:pPr marL="0" lvl="0" indent="0" algn="l" rtl="0">
              <a:lnSpc>
                <a:spcPct val="100000"/>
              </a:lnSpc>
              <a:spcBef>
                <a:spcPts val="1000"/>
              </a:spcBef>
              <a:spcAft>
                <a:spcPts val="0"/>
              </a:spcAft>
              <a:buClr>
                <a:schemeClr val="dk1"/>
              </a:buClr>
              <a:buSzPts val="1100"/>
              <a:buFont typeface="Arial"/>
              <a:buNone/>
            </a:pPr>
            <a:endParaRPr b="1"/>
          </a:p>
          <a:p>
            <a:pPr marL="0" lvl="0" indent="0" algn="l" rtl="0">
              <a:lnSpc>
                <a:spcPct val="100000"/>
              </a:lnSpc>
              <a:spcBef>
                <a:spcPts val="1000"/>
              </a:spcBef>
              <a:spcAft>
                <a:spcPts val="0"/>
              </a:spcAft>
              <a:buClr>
                <a:schemeClr val="dk1"/>
              </a:buClr>
              <a:buSzPts val="1100"/>
              <a:buFont typeface="Arial"/>
              <a:buNone/>
            </a:pPr>
            <a:r>
              <a:rPr lang="en-IN" b="1"/>
              <a:t> Prediction using can assess a patient's risk of developing diabetes by analyzing their health data, such as family history, BMI, and blood sugar levels.</a:t>
            </a:r>
            <a:endParaRPr b="1"/>
          </a:p>
          <a:p>
            <a:pPr marL="0" lvl="0" indent="0" algn="l" rtl="0">
              <a:lnSpc>
                <a:spcPct val="100000"/>
              </a:lnSpc>
              <a:spcBef>
                <a:spcPts val="1000"/>
              </a:spcBef>
              <a:spcAft>
                <a:spcPts val="0"/>
              </a:spcAft>
              <a:buClr>
                <a:schemeClr val="dk1"/>
              </a:buClr>
              <a:buSzPts val="1100"/>
              <a:buFont typeface="Arial"/>
              <a:buNone/>
            </a:pPr>
            <a:endParaRPr b="1"/>
          </a:p>
          <a:p>
            <a:pPr marL="0" lvl="0" indent="0" algn="l" rtl="0">
              <a:lnSpc>
                <a:spcPct val="100000"/>
              </a:lnSpc>
              <a:spcBef>
                <a:spcPts val="1000"/>
              </a:spcBef>
              <a:spcAft>
                <a:spcPts val="0"/>
              </a:spcAft>
              <a:buClr>
                <a:schemeClr val="dk1"/>
              </a:buClr>
              <a:buSzPts val="1100"/>
              <a:buFont typeface="Arial"/>
              <a:buNone/>
            </a:pPr>
            <a:r>
              <a:rPr lang="en-IN" b="1"/>
              <a:t>Medication Management using AI can help patients and doctors determine the most effective medications and dosages based on individual responses.</a:t>
            </a:r>
            <a:endParaRPr b="1"/>
          </a:p>
          <a:p>
            <a:pPr marL="0" lvl="0" indent="0" algn="l" rtl="0">
              <a:lnSpc>
                <a:spcPct val="100000"/>
              </a:lnSpc>
              <a:spcBef>
                <a:spcPts val="1000"/>
              </a:spcBef>
              <a:spcAft>
                <a:spcPts val="0"/>
              </a:spcAft>
              <a:buClr>
                <a:schemeClr val="dk1"/>
              </a:buClr>
              <a:buSzPts val="1100"/>
              <a:buFont typeface="Arial"/>
              <a:buNone/>
            </a:pPr>
            <a:endParaRPr b="1"/>
          </a:p>
          <a:p>
            <a:pPr marL="0" lvl="0" indent="0" algn="l" rtl="0">
              <a:lnSpc>
                <a:spcPct val="100000"/>
              </a:lnSpc>
              <a:spcBef>
                <a:spcPts val="1000"/>
              </a:spcBef>
              <a:spcAft>
                <a:spcPts val="0"/>
              </a:spcAft>
              <a:buClr>
                <a:schemeClr val="dk1"/>
              </a:buClr>
              <a:buSzPts val="1100"/>
              <a:buFont typeface="Arial"/>
              <a:buNone/>
            </a:pPr>
            <a:r>
              <a:rPr lang="en-IN" b="1"/>
              <a:t>Lifestyle of the person can provide personalized diet and exercise recommendations to help manage or prevent diabetes.</a:t>
            </a:r>
            <a:endParaRPr b="1"/>
          </a:p>
          <a:p>
            <a:pPr marL="0" lvl="0" indent="0" algn="l" rtl="0">
              <a:lnSpc>
                <a:spcPct val="100000"/>
              </a:lnSpc>
              <a:spcBef>
                <a:spcPts val="1000"/>
              </a:spcBef>
              <a:spcAft>
                <a:spcPts val="0"/>
              </a:spcAft>
              <a:buClr>
                <a:schemeClr val="dk1"/>
              </a:buClr>
              <a:buSzPts val="1100"/>
              <a:buFont typeface="Arial"/>
              <a:buNone/>
            </a:pPr>
            <a:endParaRPr b="1"/>
          </a:p>
          <a:p>
            <a:pPr marL="0" lvl="0" indent="0" algn="l" rtl="0">
              <a:lnSpc>
                <a:spcPct val="100000"/>
              </a:lnSpc>
              <a:spcBef>
                <a:spcPts val="1000"/>
              </a:spcBef>
              <a:spcAft>
                <a:spcPts val="0"/>
              </a:spcAft>
              <a:buClr>
                <a:schemeClr val="dk1"/>
              </a:buClr>
              <a:buSzPts val="1100"/>
              <a:buFont typeface="Arial"/>
              <a:buNone/>
            </a:pPr>
            <a:r>
              <a:rPr lang="en-IN" b="1"/>
              <a:t>Telemedicine is the AI-powered we refer the the doctor in online .</a:t>
            </a:r>
            <a:endParaRPr b="1"/>
          </a:p>
          <a:p>
            <a:pPr marL="0" lvl="0" indent="0" algn="l" rtl="0">
              <a:lnSpc>
                <a:spcPct val="100000"/>
              </a:lnSpc>
              <a:spcBef>
                <a:spcPts val="1000"/>
              </a:spcBef>
              <a:spcAft>
                <a:spcPts val="0"/>
              </a:spcAft>
              <a:buSzPts val="1694"/>
              <a:buNone/>
            </a:pPr>
            <a:endParaRPr b="1"/>
          </a:p>
        </p:txBody>
      </p:sp>
      <p:sp>
        <p:nvSpPr>
          <p:cNvPr id="320" name="Google Shape;320;g28b64d974f8_0_16"/>
          <p:cNvSpPr/>
          <p:nvPr/>
        </p:nvSpPr>
        <p:spPr>
          <a:xfrm>
            <a:off x="646100" y="480300"/>
            <a:ext cx="11101500" cy="5911200"/>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g28b64d974f8_0_21"/>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r>
              <a:rPr lang="en-IN">
                <a:solidFill>
                  <a:srgbClr val="1155CC"/>
                </a:solidFill>
              </a:rPr>
              <a:t>CLINICAL VALIDITY</a:t>
            </a:r>
            <a:endParaRPr>
              <a:solidFill>
                <a:srgbClr val="1155CC"/>
              </a:solidFill>
            </a:endParaRPr>
          </a:p>
        </p:txBody>
      </p:sp>
      <p:sp>
        <p:nvSpPr>
          <p:cNvPr id="326" name="Google Shape;326;g28b64d974f8_0_21"/>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1000"/>
              </a:spcBef>
              <a:spcAft>
                <a:spcPts val="0"/>
              </a:spcAft>
              <a:buSzPts val="1440"/>
              <a:buNone/>
            </a:pPr>
            <a:r>
              <a:rPr lang="en-IN" b="1"/>
              <a:t>Clinical validation for predicting diabetes typically involves assessing the accuracy and reliability of predictive models or diagnostic tests. This can be done through retrospective and prospective studies using patient data. Various factors, such as sensitivity, specificity, positive predictive value, and area under the receiver operating characteristic curve, are commonly used to evaluate the predictive performance of models or tests. The validation process helps ensure that the prediction is robust and can be applied effectively in a clinical setting. If you have specific questions or need more information, please let me know.</a:t>
            </a:r>
            <a:endParaRPr b="1"/>
          </a:p>
        </p:txBody>
      </p:sp>
      <p:sp>
        <p:nvSpPr>
          <p:cNvPr id="327" name="Google Shape;327;g28b64d974f8_0_21"/>
          <p:cNvSpPr/>
          <p:nvPr/>
        </p:nvSpPr>
        <p:spPr>
          <a:xfrm>
            <a:off x="646098" y="480300"/>
            <a:ext cx="10960800" cy="5911200"/>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g28b64d974f8_0_27"/>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r>
              <a:rPr lang="en-IN"/>
              <a:t>PRIVACY AND SECURITY</a:t>
            </a:r>
            <a:endParaRPr/>
          </a:p>
        </p:txBody>
      </p:sp>
      <p:sp>
        <p:nvSpPr>
          <p:cNvPr id="333" name="Google Shape;333;g28b64d974f8_0_27"/>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1000"/>
              </a:spcBef>
              <a:spcAft>
                <a:spcPts val="0"/>
              </a:spcAft>
              <a:buSzPts val="1440"/>
              <a:buNone/>
            </a:pPr>
            <a:r>
              <a:rPr lang="en-IN" b="1"/>
              <a:t>Privacy and security are important considerations in the development of AI tools for diabetes management and protection. AI applications in this field should adhere to strict data protection standards and security measures to safeguard sensitive patient information. These measures may include encryption, user authentication, access controls, and compliance with data privacy regulations like GDPR or HIPAA, depending on the region. It's crucial to prioritize patient privacy and data security when implementing AI solutions for diabetes care.</a:t>
            </a:r>
            <a:endParaRPr b="1"/>
          </a:p>
        </p:txBody>
      </p:sp>
      <p:sp>
        <p:nvSpPr>
          <p:cNvPr id="334" name="Google Shape;334;g28b64d974f8_0_27"/>
          <p:cNvSpPr/>
          <p:nvPr/>
        </p:nvSpPr>
        <p:spPr>
          <a:xfrm>
            <a:off x="646100" y="480300"/>
            <a:ext cx="11167200" cy="5911200"/>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g28b64d974f8_0_34"/>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r>
              <a:rPr lang="en-IN"/>
              <a:t>DATAS FOR PREDICTION</a:t>
            </a:r>
            <a:endParaRPr/>
          </a:p>
        </p:txBody>
      </p:sp>
      <p:pic>
        <p:nvPicPr>
          <p:cNvPr id="340" name="Google Shape;340;g28b64d974f8_0_34"/>
          <p:cNvPicPr preferRelativeResize="0"/>
          <p:nvPr/>
        </p:nvPicPr>
        <p:blipFill rotWithShape="1">
          <a:blip r:embed="rId3">
            <a:alphaModFix/>
          </a:blip>
          <a:srcRect/>
          <a:stretch/>
        </p:blipFill>
        <p:spPr>
          <a:xfrm>
            <a:off x="480050" y="1388750"/>
            <a:ext cx="10612775" cy="4800600"/>
          </a:xfrm>
          <a:prstGeom prst="rect">
            <a:avLst/>
          </a:prstGeom>
          <a:noFill/>
          <a:ln>
            <a:noFill/>
          </a:ln>
        </p:spPr>
      </p:pic>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77</TotalTime>
  <Words>1514</Words>
  <Application>Microsoft Office PowerPoint</Application>
  <PresentationFormat>Widescreen</PresentationFormat>
  <Paragraphs>164</Paragraphs>
  <Slides>19</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Roboto Mono</vt:lpstr>
      <vt:lpstr>Century Gothic</vt:lpstr>
      <vt:lpstr>Gill Sans MT</vt:lpstr>
      <vt:lpstr>Nunito</vt:lpstr>
      <vt:lpstr>Gallery</vt:lpstr>
      <vt:lpstr>Diabetes prediction using AI</vt:lpstr>
      <vt:lpstr>TEAM MEMBERS</vt:lpstr>
      <vt:lpstr>Introduction </vt:lpstr>
      <vt:lpstr>Patient history </vt:lpstr>
      <vt:lpstr> CLINCIAL DATA</vt:lpstr>
      <vt:lpstr>REAL TIME MOINTORING </vt:lpstr>
      <vt:lpstr>CLINICAL VALIDITY</vt:lpstr>
      <vt:lpstr>PRIVACY AND SECURITY</vt:lpstr>
      <vt:lpstr>DATAS FOR PREDICTION</vt:lpstr>
      <vt:lpstr>PROGRAM FOR THE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prediction using AI</dc:title>
  <dc:creator>Guest User</dc:creator>
  <cp:lastModifiedBy>Sanjay K</cp:lastModifiedBy>
  <cp:revision>4</cp:revision>
  <dcterms:created xsi:type="dcterms:W3CDTF">2023-10-11T09:00:28Z</dcterms:created>
  <dcterms:modified xsi:type="dcterms:W3CDTF">2023-11-01T06:57:27Z</dcterms:modified>
</cp:coreProperties>
</file>