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66" r:id="rId3"/>
    <p:sldId id="256" r:id="rId4"/>
    <p:sldId id="257" r:id="rId6"/>
    <p:sldId id="258" r:id="rId7"/>
    <p:sldId id="259" r:id="rId8"/>
    <p:sldId id="260" r:id="rId9"/>
    <p:sldId id="261" r:id="rId10"/>
    <p:sldId id="262" r:id="rId11"/>
    <p:sldId id="263" r:id="rId12"/>
    <p:sldId id="264" r:id="rId13"/>
    <p:sldId id="265"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707640" y="5293996"/>
            <a:ext cx="2987040" cy="279654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sz="2160"/>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sz="2160"/>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sz="2160"/>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sz="2160"/>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sz="2160"/>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sz="2160"/>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sz="2160"/>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sz="2160"/>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sz="2160"/>
            </a:p>
          </p:txBody>
        </p:sp>
      </p:grpSp>
      <p:sp>
        <p:nvSpPr>
          <p:cNvPr id="2051" name="未知"/>
          <p:cNvSpPr>
            <a:spLocks noChangeAspect="1"/>
          </p:cNvSpPr>
          <p:nvPr/>
        </p:nvSpPr>
        <p:spPr>
          <a:xfrm>
            <a:off x="3652520" y="2752726"/>
            <a:ext cx="11036301" cy="550926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sz="2160"/>
          </a:p>
        </p:txBody>
      </p:sp>
      <p:sp>
        <p:nvSpPr>
          <p:cNvPr id="2061" name="Rectangle 13"/>
          <p:cNvSpPr>
            <a:spLocks noGrp="1" noChangeArrowheads="1"/>
          </p:cNvSpPr>
          <p:nvPr>
            <p:ph type="ctrTitle" sz="quarter"/>
          </p:nvPr>
        </p:nvSpPr>
        <p:spPr>
          <a:xfrm>
            <a:off x="635000" y="2560320"/>
            <a:ext cx="13477240" cy="1764030"/>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2194560" y="4663440"/>
            <a:ext cx="10241280" cy="1438276"/>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731520" y="7494270"/>
            <a:ext cx="3413760" cy="571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0" name="Rectangle 16"/>
          <p:cNvSpPr>
            <a:spLocks noGrp="1" noChangeArrowheads="1"/>
          </p:cNvSpPr>
          <p:nvPr>
            <p:ph type="ftr" sz="quarter" idx="3"/>
          </p:nvPr>
        </p:nvSpPr>
        <p:spPr bwMode="auto">
          <a:xfrm>
            <a:off x="4998720" y="7494270"/>
            <a:ext cx="4632960" cy="571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1" name="Rectangle 17"/>
          <p:cNvSpPr>
            <a:spLocks noGrp="1" noChangeArrowheads="1"/>
          </p:cNvSpPr>
          <p:nvPr>
            <p:ph type="sldNum" sz="quarter" idx="4"/>
          </p:nvPr>
        </p:nvSpPr>
        <p:spPr bwMode="auto">
          <a:xfrm>
            <a:off x="10485120" y="7494270"/>
            <a:ext cx="3413760" cy="571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EB2F9E-C9E0-4EA3-A9E2-0DF5F691060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1" y="2051686"/>
            <a:ext cx="12618720" cy="3423284"/>
          </a:xfrm>
        </p:spPr>
        <p:txBody>
          <a:bodyPr anchor="b"/>
          <a:lstStyle>
            <a:lvl1pPr>
              <a:defRPr sz="7200"/>
            </a:lvl1pPr>
          </a:lstStyle>
          <a:p>
            <a:r>
              <a:rPr lang="en-US" smtClean="0"/>
              <a:t>Click to edit Master title style</a:t>
            </a:r>
            <a:endParaRPr lang="en-US"/>
          </a:p>
        </p:txBody>
      </p:sp>
      <p:sp>
        <p:nvSpPr>
          <p:cNvPr id="3" name="Text Placeholder 2"/>
          <p:cNvSpPr>
            <a:spLocks noGrp="1"/>
          </p:cNvSpPr>
          <p:nvPr>
            <p:ph type="body" idx="1"/>
          </p:nvPr>
        </p:nvSpPr>
        <p:spPr>
          <a:xfrm>
            <a:off x="998221" y="5507356"/>
            <a:ext cx="12618720" cy="1800224"/>
          </a:xfrm>
        </p:spPr>
        <p:txBody>
          <a:bodyPr/>
          <a:lstStyle>
            <a:lvl1pPr marL="0" indent="0">
              <a:buNone/>
              <a:defRPr sz="2880"/>
            </a:lvl1pPr>
            <a:lvl2pPr marL="548640" indent="0">
              <a:buNone/>
              <a:defRPr sz="2400"/>
            </a:lvl2pPr>
            <a:lvl3pPr marL="1097280" indent="0">
              <a:buNone/>
              <a:defRPr sz="216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61760" cy="54311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7437120" y="1920240"/>
            <a:ext cx="6461760" cy="54311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8381" y="438150"/>
            <a:ext cx="12618720" cy="1590676"/>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008381" y="2017396"/>
            <a:ext cx="6189979"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008381" y="3006090"/>
            <a:ext cx="6189979" cy="442150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7406640" y="2017396"/>
            <a:ext cx="6220461"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7406640" y="3006090"/>
            <a:ext cx="6220461" cy="442150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8381" y="548640"/>
            <a:ext cx="4719320" cy="1920240"/>
          </a:xfrm>
        </p:spPr>
        <p:txBody>
          <a:bodyPr anchor="b"/>
          <a:lstStyle>
            <a:lvl1pPr>
              <a:defRPr sz="3840"/>
            </a:lvl1pPr>
          </a:lstStyle>
          <a:p>
            <a:r>
              <a:rPr lang="en-US" smtClean="0"/>
              <a:t>Click to edit Master title style</a:t>
            </a:r>
            <a:endParaRPr lang="en-US"/>
          </a:p>
        </p:txBody>
      </p:sp>
      <p:sp>
        <p:nvSpPr>
          <p:cNvPr id="3" name="Content Placeholder 2"/>
          <p:cNvSpPr>
            <a:spLocks noGrp="1"/>
          </p:cNvSpPr>
          <p:nvPr>
            <p:ph idx="1"/>
          </p:nvPr>
        </p:nvSpPr>
        <p:spPr>
          <a:xfrm>
            <a:off x="6220461" y="1184910"/>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1008381" y="2468880"/>
            <a:ext cx="4719320"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8381" y="548640"/>
            <a:ext cx="4719320" cy="1920240"/>
          </a:xfrm>
        </p:spPr>
        <p:txBody>
          <a:bodyPr anchor="b"/>
          <a:lstStyle>
            <a:lvl1pPr>
              <a:defRPr sz="3840"/>
            </a:lvl1pPr>
          </a:lstStyle>
          <a:p>
            <a:r>
              <a:rPr lang="en-US" smtClean="0"/>
              <a:t>Click to edit Master title style</a:t>
            </a:r>
            <a:endParaRPr lang="en-US"/>
          </a:p>
        </p:txBody>
      </p:sp>
      <p:sp>
        <p:nvSpPr>
          <p:cNvPr id="3" name="Picture Placeholder 2"/>
          <p:cNvSpPr>
            <a:spLocks noGrp="1"/>
          </p:cNvSpPr>
          <p:nvPr>
            <p:ph type="pic" idx="1"/>
          </p:nvPr>
        </p:nvSpPr>
        <p:spPr>
          <a:xfrm>
            <a:off x="6220461" y="1184910"/>
            <a:ext cx="7406640" cy="5848350"/>
          </a:xfrm>
        </p:spPr>
        <p:txBody>
          <a:bodyPr vert="horz" wrap="square" lIns="91440" tIns="45720" rIns="91440" bIns="45720" numCol="1" anchor="t" anchorCtr="0" compatLnSpc="1"/>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008381" y="2468880"/>
            <a:ext cx="4719320"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8420101" y="4892040"/>
            <a:ext cx="2235200" cy="2099310"/>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sz="2160"/>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sz="2160"/>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sz="2160"/>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sz="2160"/>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sz="2160"/>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sz="2160"/>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sz="2160"/>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sz="2160"/>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sz="2160"/>
            </a:p>
          </p:txBody>
        </p:sp>
      </p:grpSp>
      <p:sp>
        <p:nvSpPr>
          <p:cNvPr id="1027" name="未知"/>
          <p:cNvSpPr>
            <a:spLocks noChangeAspect="1"/>
          </p:cNvSpPr>
          <p:nvPr/>
        </p:nvSpPr>
        <p:spPr>
          <a:xfrm>
            <a:off x="3408680" y="5699760"/>
            <a:ext cx="11221720" cy="2562226"/>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sz="2160"/>
          </a:p>
        </p:txBody>
      </p:sp>
      <p:sp>
        <p:nvSpPr>
          <p:cNvPr id="1028" name="Rectangle 13"/>
          <p:cNvSpPr>
            <a:spLocks noGrp="1"/>
          </p:cNvSpPr>
          <p:nvPr>
            <p:ph type="title"/>
          </p:nvPr>
        </p:nvSpPr>
        <p:spPr>
          <a:xfrm>
            <a:off x="731520" y="329566"/>
            <a:ext cx="13167360" cy="13716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731520" y="1920240"/>
            <a:ext cx="13167360" cy="5431156"/>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731520" y="7494270"/>
            <a:ext cx="341376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68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Rectangle 16"/>
          <p:cNvSpPr>
            <a:spLocks noGrp="1" noChangeArrowheads="1"/>
          </p:cNvSpPr>
          <p:nvPr>
            <p:ph type="ftr" sz="quarter" idx="3"/>
          </p:nvPr>
        </p:nvSpPr>
        <p:spPr bwMode="auto">
          <a:xfrm>
            <a:off x="4998720" y="7494270"/>
            <a:ext cx="463296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68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Rectangle 17"/>
          <p:cNvSpPr>
            <a:spLocks noGrp="1" noChangeArrowheads="1"/>
          </p:cNvSpPr>
          <p:nvPr>
            <p:ph type="sldNum" sz="quarter" idx="4"/>
          </p:nvPr>
        </p:nvSpPr>
        <p:spPr bwMode="auto">
          <a:xfrm>
            <a:off x="10485120" y="7494270"/>
            <a:ext cx="341376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680"/>
            </a:lvl1p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sldNum="0" hdr="0" ftr="0" dt="0"/>
  <p:txStyles>
    <p:titleStyle>
      <a:lvl1pPr algn="l" rtl="0" fontAlgn="base">
        <a:spcBef>
          <a:spcPct val="0"/>
        </a:spcBef>
        <a:spcAft>
          <a:spcPct val="0"/>
        </a:spcAft>
        <a:defRPr sz="432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411480" indent="-411480" algn="l" rtl="0" fontAlgn="base">
        <a:spcBef>
          <a:spcPct val="24000"/>
        </a:spcBef>
        <a:spcAft>
          <a:spcPct val="0"/>
        </a:spcAft>
        <a:buChar char="•"/>
        <a:defRPr sz="3840" kern="1200">
          <a:solidFill>
            <a:schemeClr val="tx1"/>
          </a:solidFill>
          <a:latin typeface="+mn-lt"/>
          <a:ea typeface="+mn-ea"/>
          <a:cs typeface="+mn-cs"/>
        </a:defRPr>
      </a:lvl1pPr>
      <a:lvl2pPr marL="891540" indent="-342900" algn="l" rtl="0" fontAlgn="base">
        <a:spcBef>
          <a:spcPct val="24000"/>
        </a:spcBef>
        <a:spcAft>
          <a:spcPct val="0"/>
        </a:spcAft>
        <a:buChar char="–"/>
        <a:defRPr sz="3360" kern="1200">
          <a:solidFill>
            <a:schemeClr val="tx1"/>
          </a:solidFill>
          <a:latin typeface="+mn-lt"/>
          <a:ea typeface="+mn-ea"/>
          <a:cs typeface="+mn-cs"/>
        </a:defRPr>
      </a:lvl2pPr>
      <a:lvl3pPr marL="1371600" indent="-274320" algn="l" rtl="0" fontAlgn="base">
        <a:spcBef>
          <a:spcPct val="24000"/>
        </a:spcBef>
        <a:spcAft>
          <a:spcPct val="0"/>
        </a:spcAft>
        <a:buChar char="•"/>
        <a:defRPr sz="2880" kern="1200">
          <a:solidFill>
            <a:schemeClr val="tx1"/>
          </a:solidFill>
          <a:latin typeface="+mn-lt"/>
          <a:ea typeface="+mn-ea"/>
          <a:cs typeface="+mn-cs"/>
        </a:defRPr>
      </a:lvl3pPr>
      <a:lvl4pPr marL="1920240" indent="-274320" algn="l" rtl="0" fontAlgn="base">
        <a:spcBef>
          <a:spcPct val="24000"/>
        </a:spcBef>
        <a:spcAft>
          <a:spcPct val="0"/>
        </a:spcAft>
        <a:buChar char="–"/>
        <a:defRPr sz="2400" kern="1200">
          <a:solidFill>
            <a:schemeClr val="tx1"/>
          </a:solidFill>
          <a:latin typeface="+mn-lt"/>
          <a:ea typeface="+mn-ea"/>
          <a:cs typeface="+mn-cs"/>
        </a:defRPr>
      </a:lvl4pPr>
      <a:lvl5pPr marL="2468880" indent="-274320" algn="l" rtl="0" fontAlgn="base">
        <a:spcBef>
          <a:spcPct val="24000"/>
        </a:spcBef>
        <a:spcAft>
          <a:spcPct val="0"/>
        </a:spcAft>
        <a:buChar char="»"/>
        <a:defRPr sz="24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62305" y="1092200"/>
            <a:ext cx="13184505" cy="922020"/>
          </a:xfrm>
          <a:prstGeom prst="rect">
            <a:avLst/>
          </a:prstGeom>
          <a:noFill/>
        </p:spPr>
        <p:txBody>
          <a:bodyPr wrap="square" rtlCol="0">
            <a:spAutoFit/>
          </a:bodyPr>
          <a:p>
            <a:r>
              <a:rPr lang="en-US" sz="5400">
                <a:latin typeface="Times New Roman" panose="02020603050405020304" charset="0"/>
                <a:cs typeface="Times New Roman" panose="02020603050405020304" charset="0"/>
              </a:rPr>
              <a:t>   Crop yield prediction using neural networks</a:t>
            </a:r>
            <a:endParaRPr lang="en-US" sz="5400">
              <a:latin typeface="Times New Roman" panose="02020603050405020304" charset="0"/>
              <a:cs typeface="Times New Roman" panose="02020603050405020304" charset="0"/>
            </a:endParaRPr>
          </a:p>
        </p:txBody>
      </p:sp>
      <p:sp>
        <p:nvSpPr>
          <p:cNvPr id="3" name="Text Box 2"/>
          <p:cNvSpPr txBox="1"/>
          <p:nvPr/>
        </p:nvSpPr>
        <p:spPr>
          <a:xfrm>
            <a:off x="1207770" y="3599180"/>
            <a:ext cx="10756900" cy="4150360"/>
          </a:xfrm>
          <a:prstGeom prst="rect">
            <a:avLst/>
          </a:prstGeom>
          <a:noFill/>
        </p:spPr>
        <p:txBody>
          <a:bodyPr wrap="square" rtlCol="0">
            <a:noAutofit/>
          </a:bodyPr>
          <a:p>
            <a:r>
              <a:rPr lang="en-US" sz="3600">
                <a:latin typeface="Times New Roman" panose="02020603050405020304" charset="0"/>
                <a:cs typeface="Times New Roman" panose="02020603050405020304" charset="0"/>
                <a:sym typeface="+mn-ea"/>
              </a:rPr>
              <a:t> presented by: Pothiyappan.s</a:t>
            </a:r>
            <a:endParaRPr lang="en-GB" sz="3600">
              <a:latin typeface="Times New Roman" panose="02020603050405020304" charset="0"/>
              <a:cs typeface="Times New Roman" panose="02020603050405020304" charset="0"/>
            </a:endParaRPr>
          </a:p>
          <a:p>
            <a:pPr marL="0" lvl="0" indent="0" algn="l" rtl="0">
              <a:spcBef>
                <a:spcPts val="0"/>
              </a:spcBef>
              <a:spcAft>
                <a:spcPts val="0"/>
              </a:spcAft>
              <a:buNone/>
            </a:pPr>
            <a:r>
              <a:rPr lang="en-GB" sz="3600">
                <a:latin typeface="Times New Roman" panose="02020603050405020304" charset="0"/>
                <a:cs typeface="Times New Roman" panose="02020603050405020304" charset="0"/>
                <a:sym typeface="+mn-ea"/>
              </a:rPr>
              <a:t>                      </a:t>
            </a:r>
            <a:r>
              <a:rPr lang="en-US" altLang="en-GB" sz="3600">
                <a:latin typeface="Times New Roman" panose="02020603050405020304" charset="0"/>
                <a:cs typeface="Times New Roman" panose="02020603050405020304" charset="0"/>
                <a:sym typeface="+mn-ea"/>
              </a:rPr>
              <a:t>  </a:t>
            </a:r>
            <a:r>
              <a:rPr lang="en-GB" sz="3600">
                <a:latin typeface="Times New Roman" panose="02020603050405020304" charset="0"/>
                <a:cs typeface="Times New Roman" panose="02020603050405020304" charset="0"/>
                <a:sym typeface="+mn-ea"/>
              </a:rPr>
              <a:t>III year,KVCET</a:t>
            </a:r>
            <a:endParaRPr lang="en-GB" sz="3600">
              <a:latin typeface="Times New Roman" panose="02020603050405020304" charset="0"/>
              <a:cs typeface="Times New Roman" panose="02020603050405020304" charset="0"/>
              <a:sym typeface="+mn-ea"/>
            </a:endParaRPr>
          </a:p>
          <a:p>
            <a:pPr marL="0" lvl="0" indent="0" algn="l" rtl="0">
              <a:spcBef>
                <a:spcPts val="0"/>
              </a:spcBef>
              <a:spcAft>
                <a:spcPts val="0"/>
              </a:spcAft>
              <a:buNone/>
            </a:pPr>
            <a:r>
              <a:rPr lang="en-GB" sz="3600">
                <a:latin typeface="Times New Roman" panose="02020603050405020304" charset="0"/>
                <a:cs typeface="Times New Roman" panose="02020603050405020304" charset="0"/>
                <a:sym typeface="+mn-ea"/>
              </a:rPr>
              <a:t> </a:t>
            </a:r>
            <a:r>
              <a:rPr lang="en-US" altLang="en-GB" sz="3600">
                <a:latin typeface="Times New Roman" panose="02020603050405020304" charset="0"/>
                <a:cs typeface="Times New Roman" panose="02020603050405020304" charset="0"/>
                <a:sym typeface="+mn-ea"/>
              </a:rPr>
              <a:t>                       </a:t>
            </a:r>
            <a:r>
              <a:rPr lang="en-GB" sz="3600">
                <a:latin typeface="Times New Roman" panose="02020603050405020304" charset="0"/>
                <a:cs typeface="Times New Roman" panose="02020603050405020304" charset="0"/>
                <a:sym typeface="+mn-ea"/>
              </a:rPr>
              <a:t>NM ID-au421221243</a:t>
            </a:r>
            <a:r>
              <a:rPr lang="en-US" altLang="en-GB" sz="3600">
                <a:latin typeface="Times New Roman" panose="02020603050405020304" charset="0"/>
                <a:cs typeface="Times New Roman" panose="02020603050405020304" charset="0"/>
                <a:sym typeface="+mn-ea"/>
              </a:rPr>
              <a:t>301</a:t>
            </a:r>
            <a:endParaRPr lang="en-US" altLang="en-GB" sz="3600">
              <a:latin typeface="Times New Roman" panose="02020603050405020304" charset="0"/>
              <a:cs typeface="Times New Roman" panose="02020603050405020304" charset="0"/>
              <a:sym typeface="+mn-ea"/>
            </a:endParaRPr>
          </a:p>
          <a:p>
            <a:pPr marL="0" lvl="0" indent="0" algn="l" rtl="0">
              <a:spcBef>
                <a:spcPts val="0"/>
              </a:spcBef>
              <a:spcAft>
                <a:spcPts val="0"/>
              </a:spcAft>
              <a:buNone/>
            </a:pPr>
            <a:r>
              <a:rPr lang="en-US" altLang="en-GB" sz="3600">
                <a:latin typeface="Times New Roman" panose="02020603050405020304" charset="0"/>
                <a:cs typeface="Times New Roman" panose="02020603050405020304" charset="0"/>
                <a:sym typeface="+mn-ea"/>
              </a:rPr>
              <a:t>                        </a:t>
            </a:r>
            <a:r>
              <a:rPr lang="en-GB" sz="3600">
                <a:latin typeface="Times New Roman" panose="02020603050405020304" charset="0"/>
                <a:cs typeface="Times New Roman" panose="02020603050405020304" charset="0"/>
                <a:sym typeface="+mn-ea"/>
              </a:rPr>
              <a:t>Email ID-pothinivas@gmail.com</a:t>
            </a:r>
            <a:endParaRPr lang="en-GB" sz="3600">
              <a:latin typeface="Times New Roman" panose="02020603050405020304" charset="0"/>
              <a:cs typeface="Times New Roman" panose="02020603050405020304" charset="0"/>
              <a:sym typeface="+mn-ea"/>
            </a:endParaRPr>
          </a:p>
          <a:p>
            <a:endParaRPr lang="en-US"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689372"/>
            <a:ext cx="10554414" cy="1388745"/>
          </a:xfrm>
          <a:prstGeom prst="rect">
            <a:avLst/>
          </a:prstGeom>
          <a:noFill/>
        </p:spPr>
        <p:txBody>
          <a:bodyPr wrap="square" rtlCol="0" anchor="t"/>
          <a:lstStyle/>
          <a:p>
            <a:pPr marL="0" indent="0">
              <a:lnSpc>
                <a:spcPts val="5470"/>
              </a:lnSpc>
              <a:buNone/>
            </a:pPr>
            <a:r>
              <a:rPr lang="en-US" sz="4375" b="1" kern="0" spc="-131" dirty="0">
                <a:solidFill>
                  <a:srgbClr val="000000"/>
                </a:solidFill>
                <a:latin typeface="Times New Roman" panose="02020603050405020304" charset="0"/>
                <a:ea typeface="Inter" pitchFamily="34" charset="-122"/>
                <a:cs typeface="Times New Roman" panose="02020603050405020304" charset="0"/>
              </a:rPr>
              <a:t>Case Studies and Real-World Applications</a:t>
            </a:r>
            <a:endParaRPr lang="en-US" sz="4375" b="1" kern="0" spc="-131" dirty="0">
              <a:solidFill>
                <a:srgbClr val="000000"/>
              </a:solidFill>
              <a:latin typeface="Times New Roman" panose="02020603050405020304" charset="0"/>
              <a:ea typeface="Inter" pitchFamily="34" charset="-122"/>
              <a:cs typeface="Times New Roman" panose="02020603050405020304" charset="0"/>
            </a:endParaRPr>
          </a:p>
        </p:txBody>
      </p:sp>
      <p:pic>
        <p:nvPicPr>
          <p:cNvPr id="5" name="Image 0" descr="preencoded.png"/>
          <p:cNvPicPr>
            <a:picLocks noChangeAspect="1"/>
          </p:cNvPicPr>
          <p:nvPr/>
        </p:nvPicPr>
        <p:blipFill>
          <a:blip r:embed="rId1"/>
          <a:stretch>
            <a:fillRect/>
          </a:stretch>
        </p:blipFill>
        <p:spPr>
          <a:xfrm>
            <a:off x="3805833" y="2522458"/>
            <a:ext cx="1741408" cy="1635562"/>
          </a:xfrm>
          <a:prstGeom prst="rect">
            <a:avLst/>
          </a:prstGeom>
        </p:spPr>
      </p:pic>
      <p:sp>
        <p:nvSpPr>
          <p:cNvPr id="6" name="Text 3"/>
          <p:cNvSpPr/>
          <p:nvPr/>
        </p:nvSpPr>
        <p:spPr>
          <a:xfrm>
            <a:off x="4610695" y="3302198"/>
            <a:ext cx="131445" cy="499943"/>
          </a:xfrm>
          <a:prstGeom prst="rect">
            <a:avLst/>
          </a:prstGeom>
          <a:noFill/>
        </p:spPr>
        <p:txBody>
          <a:bodyPr wrap="none" rtlCol="0" anchor="t"/>
          <a:lstStyle/>
          <a:p>
            <a:pPr marL="0" indent="0" algn="ctr">
              <a:lnSpc>
                <a:spcPts val="3935"/>
              </a:lnSpc>
              <a:buNone/>
            </a:pPr>
            <a:r>
              <a:rPr lang="en-US" sz="2185" b="1" kern="0" spc="-35" dirty="0">
                <a:solidFill>
                  <a:srgbClr val="272525"/>
                </a:solidFill>
                <a:latin typeface="Times New Roman" panose="02020603050405020304" charset="0"/>
                <a:ea typeface="Inter" pitchFamily="34" charset="-122"/>
                <a:cs typeface="Times New Roman" panose="02020603050405020304" charset="0"/>
              </a:rPr>
              <a:t>1</a:t>
            </a:r>
            <a:endParaRPr lang="en-US" sz="2185" b="1"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7" name="Text 4"/>
          <p:cNvSpPr/>
          <p:nvPr/>
        </p:nvSpPr>
        <p:spPr>
          <a:xfrm>
            <a:off x="5769412" y="2922270"/>
            <a:ext cx="2777490" cy="347186"/>
          </a:xfrm>
          <a:prstGeom prst="rect">
            <a:avLst/>
          </a:prstGeom>
          <a:noFill/>
        </p:spPr>
        <p:txBody>
          <a:bodyPr wrap="none" rtlCol="0" anchor="t"/>
          <a:lstStyle/>
          <a:p>
            <a:pPr marL="0" indent="0" algn="l">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Increased Yield</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8" name="Text 5"/>
          <p:cNvSpPr/>
          <p:nvPr/>
        </p:nvSpPr>
        <p:spPr>
          <a:xfrm>
            <a:off x="5769412" y="3402687"/>
            <a:ext cx="5418534" cy="355402"/>
          </a:xfrm>
          <a:prstGeom prst="rect">
            <a:avLst/>
          </a:prstGeom>
          <a:noFill/>
        </p:spPr>
        <p:txBody>
          <a:bodyPr wrap="none" rtlCol="0" anchor="t"/>
          <a:lstStyle/>
          <a:p>
            <a:pPr marL="0" indent="0" algn="l">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Using predictive models to optimize crop productivity.</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9" name="Shape 6"/>
          <p:cNvSpPr/>
          <p:nvPr/>
        </p:nvSpPr>
        <p:spPr>
          <a:xfrm>
            <a:off x="5602724" y="4160074"/>
            <a:ext cx="6934200" cy="22205"/>
          </a:xfrm>
          <a:prstGeom prst="roundRect">
            <a:avLst>
              <a:gd name="adj" fmla="val 450302"/>
            </a:avLst>
          </a:prstGeom>
          <a:solidFill>
            <a:srgbClr val="C0C1D7"/>
          </a:solidFill>
        </p:spPr>
      </p:sp>
      <p:pic>
        <p:nvPicPr>
          <p:cNvPr id="10" name="Image 1" descr="preencoded.png"/>
          <p:cNvPicPr>
            <a:picLocks noChangeAspect="1"/>
          </p:cNvPicPr>
          <p:nvPr/>
        </p:nvPicPr>
        <p:blipFill>
          <a:blip r:embed="rId2"/>
          <a:stretch>
            <a:fillRect/>
          </a:stretch>
        </p:blipFill>
        <p:spPr>
          <a:xfrm>
            <a:off x="2935010" y="4213503"/>
            <a:ext cx="3482935" cy="1635562"/>
          </a:xfrm>
          <a:prstGeom prst="rect">
            <a:avLst/>
          </a:prstGeom>
        </p:spPr>
      </p:pic>
      <p:sp>
        <p:nvSpPr>
          <p:cNvPr id="11" name="Text 7"/>
          <p:cNvSpPr/>
          <p:nvPr/>
        </p:nvSpPr>
        <p:spPr>
          <a:xfrm>
            <a:off x="4591169" y="4781312"/>
            <a:ext cx="170497" cy="499943"/>
          </a:xfrm>
          <a:prstGeom prst="rect">
            <a:avLst/>
          </a:prstGeom>
          <a:noFill/>
        </p:spPr>
        <p:txBody>
          <a:bodyPr wrap="none" rtlCol="0" anchor="t"/>
          <a:lstStyle/>
          <a:p>
            <a:pPr marL="0" indent="0" algn="ctr">
              <a:lnSpc>
                <a:spcPts val="3935"/>
              </a:lnSpc>
              <a:buNone/>
            </a:pPr>
            <a:r>
              <a:rPr lang="en-US" sz="2185" b="1" kern="0" spc="-35" dirty="0">
                <a:solidFill>
                  <a:srgbClr val="272525"/>
                </a:solidFill>
                <a:latin typeface="Times New Roman" panose="02020603050405020304" charset="0"/>
                <a:ea typeface="Inter" pitchFamily="34" charset="-122"/>
                <a:cs typeface="Times New Roman" panose="02020603050405020304" charset="0"/>
              </a:rPr>
              <a:t>2</a:t>
            </a:r>
            <a:endParaRPr lang="en-US" sz="2185" b="1"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12" name="Text 8"/>
          <p:cNvSpPr/>
          <p:nvPr/>
        </p:nvSpPr>
        <p:spPr>
          <a:xfrm>
            <a:off x="6640116" y="4613315"/>
            <a:ext cx="2976443" cy="347186"/>
          </a:xfrm>
          <a:prstGeom prst="rect">
            <a:avLst/>
          </a:prstGeom>
          <a:noFill/>
        </p:spPr>
        <p:txBody>
          <a:bodyPr wrap="none" rtlCol="0" anchor="t"/>
          <a:lstStyle/>
          <a:p>
            <a:pPr marL="0" indent="0" algn="l">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Resource Management</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13" name="Text 9"/>
          <p:cNvSpPr/>
          <p:nvPr/>
        </p:nvSpPr>
        <p:spPr>
          <a:xfrm>
            <a:off x="6640116" y="5093732"/>
            <a:ext cx="4806910" cy="355402"/>
          </a:xfrm>
          <a:prstGeom prst="rect">
            <a:avLst/>
          </a:prstGeom>
          <a:noFill/>
        </p:spPr>
        <p:txBody>
          <a:bodyPr wrap="none" rtlCol="0" anchor="t"/>
          <a:lstStyle/>
          <a:p>
            <a:pPr marL="0" indent="0" algn="l">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Efficient utilization of water, fertilizers, and land.</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14" name="Shape 10"/>
          <p:cNvSpPr/>
          <p:nvPr/>
        </p:nvSpPr>
        <p:spPr>
          <a:xfrm>
            <a:off x="6473428" y="5851118"/>
            <a:ext cx="6063496" cy="22205"/>
          </a:xfrm>
          <a:prstGeom prst="roundRect">
            <a:avLst>
              <a:gd name="adj" fmla="val 450302"/>
            </a:avLst>
          </a:prstGeom>
          <a:solidFill>
            <a:srgbClr val="C0C1D7"/>
          </a:solidFill>
        </p:spPr>
      </p:sp>
      <p:pic>
        <p:nvPicPr>
          <p:cNvPr id="15" name="Image 2" descr="preencoded.png"/>
          <p:cNvPicPr>
            <a:picLocks noChangeAspect="1"/>
          </p:cNvPicPr>
          <p:nvPr/>
        </p:nvPicPr>
        <p:blipFill>
          <a:blip r:embed="rId3"/>
          <a:stretch>
            <a:fillRect/>
          </a:stretch>
        </p:blipFill>
        <p:spPr>
          <a:xfrm>
            <a:off x="2064306" y="5904548"/>
            <a:ext cx="5224343" cy="1635562"/>
          </a:xfrm>
          <a:prstGeom prst="rect">
            <a:avLst/>
          </a:prstGeom>
        </p:spPr>
      </p:pic>
      <p:sp>
        <p:nvSpPr>
          <p:cNvPr id="16" name="Text 11"/>
          <p:cNvSpPr/>
          <p:nvPr/>
        </p:nvSpPr>
        <p:spPr>
          <a:xfrm>
            <a:off x="4587121" y="6472357"/>
            <a:ext cx="178713" cy="499943"/>
          </a:xfrm>
          <a:prstGeom prst="rect">
            <a:avLst/>
          </a:prstGeom>
          <a:noFill/>
        </p:spPr>
        <p:txBody>
          <a:bodyPr wrap="none" rtlCol="0" anchor="t"/>
          <a:lstStyle/>
          <a:p>
            <a:pPr marL="0" indent="0" algn="ctr">
              <a:lnSpc>
                <a:spcPts val="3935"/>
              </a:lnSpc>
              <a:buNone/>
            </a:pPr>
            <a:r>
              <a:rPr lang="en-US" sz="2185" b="1" kern="0" spc="-35" dirty="0">
                <a:solidFill>
                  <a:srgbClr val="272525"/>
                </a:solidFill>
                <a:latin typeface="Times New Roman" panose="02020603050405020304" charset="0"/>
                <a:ea typeface="Inter" pitchFamily="34" charset="-122"/>
                <a:cs typeface="Times New Roman" panose="02020603050405020304" charset="0"/>
              </a:rPr>
              <a:t>3</a:t>
            </a:r>
            <a:endParaRPr lang="en-US" sz="2185" b="1"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17" name="Text 12"/>
          <p:cNvSpPr/>
          <p:nvPr/>
        </p:nvSpPr>
        <p:spPr>
          <a:xfrm>
            <a:off x="7510820" y="6126718"/>
            <a:ext cx="2777490" cy="347186"/>
          </a:xfrm>
          <a:prstGeom prst="rect">
            <a:avLst/>
          </a:prstGeom>
          <a:noFill/>
        </p:spPr>
        <p:txBody>
          <a:bodyPr wrap="none" rtlCol="0" anchor="t"/>
          <a:lstStyle/>
          <a:p>
            <a:pPr marL="0" indent="0" algn="l">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Climate Resilience</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18" name="Text 13"/>
          <p:cNvSpPr/>
          <p:nvPr/>
        </p:nvSpPr>
        <p:spPr>
          <a:xfrm>
            <a:off x="7510820" y="6607135"/>
            <a:ext cx="4859417" cy="710803"/>
          </a:xfrm>
          <a:prstGeom prst="rect">
            <a:avLst/>
          </a:prstGeom>
          <a:noFill/>
        </p:spPr>
        <p:txBody>
          <a:bodyPr wrap="square" rtlCol="0" anchor="t"/>
          <a:lstStyle/>
          <a:p>
            <a:pPr marL="0" indent="0" algn="l">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Adapting farming practices to changing weather patterns.</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2834640"/>
            <a:ext cx="7899321" cy="694373"/>
          </a:xfrm>
          <a:prstGeom prst="rect">
            <a:avLst/>
          </a:prstGeom>
          <a:noFill/>
        </p:spPr>
        <p:txBody>
          <a:bodyPr wrap="none" rtlCol="0" anchor="t"/>
          <a:lstStyle/>
          <a:p>
            <a:pPr marL="0" indent="0">
              <a:lnSpc>
                <a:spcPts val="5470"/>
              </a:lnSpc>
              <a:buNone/>
            </a:pPr>
            <a:r>
              <a:rPr lang="en-US" sz="2800" b="1" kern="0" spc="-131" dirty="0">
                <a:solidFill>
                  <a:srgbClr val="000000"/>
                </a:solidFill>
                <a:latin typeface="Times New Roman" panose="02020603050405020304" charset="0"/>
                <a:ea typeface="Inter" pitchFamily="34" charset="-122"/>
                <a:cs typeface="Times New Roman" panose="02020603050405020304" charset="0"/>
              </a:rPr>
              <a:t>Conclusion and key takeaways</a:t>
            </a:r>
            <a:endParaRPr lang="en-US" sz="2800" b="1" kern="0" spc="-131" dirty="0">
              <a:solidFill>
                <a:srgbClr val="000000"/>
              </a:solidFill>
              <a:latin typeface="Times New Roman" panose="02020603050405020304" charset="0"/>
              <a:ea typeface="Inter" pitchFamily="34" charset="-122"/>
              <a:cs typeface="Times New Roman" panose="02020603050405020304" charset="0"/>
            </a:endParaRPr>
          </a:p>
        </p:txBody>
      </p:sp>
      <p:sp>
        <p:nvSpPr>
          <p:cNvPr id="5" name="Text 3"/>
          <p:cNvSpPr/>
          <p:nvPr/>
        </p:nvSpPr>
        <p:spPr>
          <a:xfrm>
            <a:off x="2037993" y="3973354"/>
            <a:ext cx="10554414" cy="1421606"/>
          </a:xfrm>
          <a:prstGeom prst="rect">
            <a:avLst/>
          </a:prstGeom>
          <a:noFill/>
        </p:spPr>
        <p:txBody>
          <a:bodyPr wrap="square" rtlCol="0" anchor="t"/>
          <a:lstStyle/>
          <a:p>
            <a:pPr marL="0" indent="0">
              <a:lnSpc>
                <a:spcPts val="2800"/>
              </a:lnSpc>
              <a:buNone/>
            </a:pPr>
            <a:r>
              <a:rPr lang="en-US" sz="2800" kern="0" spc="-35" dirty="0">
                <a:solidFill>
                  <a:srgbClr val="272525"/>
                </a:solidFill>
                <a:latin typeface="Times New Roman" panose="02020603050405020304" charset="0"/>
                <a:ea typeface="Inter" pitchFamily="34" charset="-122"/>
                <a:cs typeface="Times New Roman" panose="02020603050405020304" charset="0"/>
              </a:rPr>
              <a:t>After evaluating the neural network model's performance, we can conclude that it's a promising tool for predicting crop yields. The integration of machine learning with agriculture holds great potential for optimizing production and resource management. Key takeaways include the significance of data quality and continuous model refinement.</a:t>
            </a:r>
            <a:endParaRPr lang="en-US" sz="2800" kern="0" spc="-35" dirty="0">
              <a:solidFill>
                <a:srgbClr val="272525"/>
              </a:solidFill>
              <a:latin typeface="Times New Roman" panose="02020603050405020304" charset="0"/>
              <a:ea typeface="Inter" pitchFamily="34" charset="-122"/>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2413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20" y="518795"/>
            <a:ext cx="6666230" cy="1027430"/>
          </a:xfrm>
          <a:prstGeom prst="rect">
            <a:avLst/>
          </a:prstGeom>
          <a:noFill/>
        </p:spPr>
        <p:txBody>
          <a:bodyPr wrap="none" rtlCol="0" anchor="t"/>
          <a:lstStyle/>
          <a:p>
            <a:pPr marL="0" indent="0">
              <a:lnSpc>
                <a:spcPts val="6560"/>
              </a:lnSpc>
              <a:buNone/>
            </a:pPr>
            <a:r>
              <a:rPr lang="en-US" sz="5250" b="1" kern="0" spc="-157" dirty="0">
                <a:solidFill>
                  <a:srgbClr val="000000"/>
                </a:solidFill>
                <a:latin typeface="Times New Roman" panose="02020603050405020304" charset="0"/>
                <a:ea typeface="Inter" pitchFamily="34" charset="-122"/>
                <a:cs typeface="Times New Roman" panose="02020603050405020304" charset="0"/>
              </a:rPr>
              <a:t>PROPOSED SYSTEM</a:t>
            </a:r>
            <a:endParaRPr lang="en-US" sz="5250" b="1" kern="0" spc="-157" dirty="0">
              <a:solidFill>
                <a:srgbClr val="000000"/>
              </a:solidFill>
              <a:latin typeface="Times New Roman" panose="02020603050405020304" charset="0"/>
              <a:ea typeface="Inter" pitchFamily="34" charset="-122"/>
              <a:cs typeface="Times New Roman" panose="02020603050405020304" charset="0"/>
            </a:endParaRPr>
          </a:p>
        </p:txBody>
      </p:sp>
      <p:sp>
        <p:nvSpPr>
          <p:cNvPr id="6" name="Text 3"/>
          <p:cNvSpPr/>
          <p:nvPr/>
        </p:nvSpPr>
        <p:spPr>
          <a:xfrm>
            <a:off x="833120" y="2035810"/>
            <a:ext cx="8275320" cy="3486150"/>
          </a:xfrm>
          <a:prstGeom prst="rect">
            <a:avLst/>
          </a:prstGeom>
          <a:noFill/>
        </p:spPr>
        <p:txBody>
          <a:bodyPr wrap="square" rtlCol="0" anchor="t"/>
          <a:lstStyle/>
          <a:p>
            <a:pPr marL="0" indent="0">
              <a:lnSpc>
                <a:spcPts val="2800"/>
              </a:lnSpc>
              <a:buNone/>
            </a:pPr>
            <a:r>
              <a:rPr lang="en-US" sz="3600" kern="0" spc="-35" dirty="0">
                <a:solidFill>
                  <a:srgbClr val="272525"/>
                </a:solidFill>
                <a:latin typeface="Times New Roman" panose="02020603050405020304" charset="0"/>
                <a:ea typeface="Inter" pitchFamily="34" charset="-122"/>
                <a:cs typeface="Times New Roman" panose="02020603050405020304" charset="0"/>
              </a:rPr>
              <a:t>In the proposed system, we will implement a</a:t>
            </a:r>
            <a:endParaRPr lang="en-US" sz="3600" kern="0" spc="-35" dirty="0">
              <a:solidFill>
                <a:srgbClr val="272525"/>
              </a:solidFill>
              <a:latin typeface="Times New Roman" panose="02020603050405020304" charset="0"/>
              <a:ea typeface="Inter" pitchFamily="34" charset="-122"/>
              <a:cs typeface="Times New Roman" panose="02020603050405020304" charset="0"/>
            </a:endParaRPr>
          </a:p>
          <a:p>
            <a:pPr marL="0" indent="0">
              <a:lnSpc>
                <a:spcPts val="2800"/>
              </a:lnSpc>
              <a:buNone/>
            </a:pPr>
            <a:endParaRPr lang="en-US" sz="3600" kern="0" spc="-35" dirty="0">
              <a:solidFill>
                <a:srgbClr val="272525"/>
              </a:solidFill>
              <a:latin typeface="Times New Roman" panose="02020603050405020304" charset="0"/>
              <a:ea typeface="Inter" pitchFamily="34" charset="-122"/>
              <a:cs typeface="Times New Roman" panose="02020603050405020304" charset="0"/>
            </a:endParaRPr>
          </a:p>
          <a:p>
            <a:pPr marL="0" indent="0">
              <a:lnSpc>
                <a:spcPts val="2800"/>
              </a:lnSpc>
              <a:buNone/>
            </a:pPr>
            <a:r>
              <a:rPr lang="en-US" sz="3600" kern="0" spc="-35" dirty="0">
                <a:solidFill>
                  <a:srgbClr val="272525"/>
                </a:solidFill>
                <a:latin typeface="Times New Roman" panose="02020603050405020304" charset="0"/>
                <a:ea typeface="Inter" pitchFamily="34" charset="-122"/>
                <a:cs typeface="Times New Roman" panose="02020603050405020304" charset="0"/>
              </a:rPr>
              <a:t>cutting-edge neural network model for </a:t>
            </a:r>
            <a:endParaRPr lang="en-US" sz="3600" kern="0" spc="-35" dirty="0">
              <a:solidFill>
                <a:srgbClr val="272525"/>
              </a:solidFill>
              <a:latin typeface="Times New Roman" panose="02020603050405020304" charset="0"/>
              <a:ea typeface="Inter" pitchFamily="34" charset="-122"/>
              <a:cs typeface="Times New Roman" panose="02020603050405020304" charset="0"/>
            </a:endParaRPr>
          </a:p>
          <a:p>
            <a:pPr marL="0" indent="0">
              <a:lnSpc>
                <a:spcPts val="2800"/>
              </a:lnSpc>
              <a:buNone/>
            </a:pPr>
            <a:endParaRPr lang="en-US" sz="3600" kern="0" spc="-35" dirty="0">
              <a:solidFill>
                <a:srgbClr val="272525"/>
              </a:solidFill>
              <a:latin typeface="Times New Roman" panose="02020603050405020304" charset="0"/>
              <a:ea typeface="Inter" pitchFamily="34" charset="-122"/>
              <a:cs typeface="Times New Roman" panose="02020603050405020304" charset="0"/>
            </a:endParaRPr>
          </a:p>
          <a:p>
            <a:pPr marL="0" indent="0">
              <a:lnSpc>
                <a:spcPts val="2800"/>
              </a:lnSpc>
              <a:buNone/>
            </a:pPr>
            <a:r>
              <a:rPr lang="en-US" sz="3600" kern="0" spc="-35" dirty="0">
                <a:solidFill>
                  <a:srgbClr val="272525"/>
                </a:solidFill>
                <a:latin typeface="Times New Roman" panose="02020603050405020304" charset="0"/>
                <a:ea typeface="Inter" pitchFamily="34" charset="-122"/>
                <a:cs typeface="Times New Roman" panose="02020603050405020304" charset="0"/>
              </a:rPr>
              <a:t>predicting crop yields. Leveraging the power</a:t>
            </a:r>
            <a:endParaRPr lang="en-US" sz="3600" kern="0" spc="-35" dirty="0">
              <a:solidFill>
                <a:srgbClr val="272525"/>
              </a:solidFill>
              <a:latin typeface="Times New Roman" panose="02020603050405020304" charset="0"/>
              <a:ea typeface="Inter" pitchFamily="34" charset="-122"/>
              <a:cs typeface="Times New Roman" panose="02020603050405020304" charset="0"/>
            </a:endParaRPr>
          </a:p>
          <a:p>
            <a:pPr marL="0" indent="0">
              <a:lnSpc>
                <a:spcPts val="2800"/>
              </a:lnSpc>
              <a:buNone/>
            </a:pPr>
            <a:endParaRPr lang="en-US" sz="3600" kern="0" spc="-35" dirty="0">
              <a:solidFill>
                <a:srgbClr val="272525"/>
              </a:solidFill>
              <a:latin typeface="Times New Roman" panose="02020603050405020304" charset="0"/>
              <a:ea typeface="Inter" pitchFamily="34" charset="-122"/>
              <a:cs typeface="Times New Roman" panose="02020603050405020304" charset="0"/>
            </a:endParaRPr>
          </a:p>
          <a:p>
            <a:pPr marL="0" indent="0">
              <a:lnSpc>
                <a:spcPts val="2800"/>
              </a:lnSpc>
              <a:buNone/>
            </a:pPr>
            <a:r>
              <a:rPr lang="en-US" sz="3600" kern="0" spc="-35" dirty="0">
                <a:solidFill>
                  <a:srgbClr val="272525"/>
                </a:solidFill>
                <a:latin typeface="Times New Roman" panose="02020603050405020304" charset="0"/>
                <a:ea typeface="Inter" pitchFamily="34" charset="-122"/>
                <a:cs typeface="Times New Roman" panose="02020603050405020304" charset="0"/>
              </a:rPr>
              <a:t>of artificial intelligence, our system aims to</a:t>
            </a:r>
            <a:endParaRPr lang="en-US" sz="3600" kern="0" spc="-35" dirty="0">
              <a:solidFill>
                <a:srgbClr val="272525"/>
              </a:solidFill>
              <a:latin typeface="Times New Roman" panose="02020603050405020304" charset="0"/>
              <a:ea typeface="Inter" pitchFamily="34" charset="-122"/>
              <a:cs typeface="Times New Roman" panose="02020603050405020304" charset="0"/>
            </a:endParaRPr>
          </a:p>
          <a:p>
            <a:pPr marL="0" indent="0">
              <a:lnSpc>
                <a:spcPts val="2800"/>
              </a:lnSpc>
              <a:buNone/>
            </a:pPr>
            <a:endParaRPr lang="en-US" sz="3600" kern="0" spc="-35" dirty="0">
              <a:solidFill>
                <a:srgbClr val="272525"/>
              </a:solidFill>
              <a:latin typeface="Times New Roman" panose="02020603050405020304" charset="0"/>
              <a:ea typeface="Inter" pitchFamily="34" charset="-122"/>
              <a:cs typeface="Times New Roman" panose="02020603050405020304" charset="0"/>
            </a:endParaRPr>
          </a:p>
          <a:p>
            <a:pPr marL="0" indent="0">
              <a:lnSpc>
                <a:spcPts val="2800"/>
              </a:lnSpc>
              <a:buNone/>
            </a:pPr>
            <a:r>
              <a:rPr lang="en-US" sz="3600" kern="0" spc="-35" dirty="0">
                <a:solidFill>
                  <a:srgbClr val="272525"/>
                </a:solidFill>
                <a:latin typeface="Times New Roman" panose="02020603050405020304" charset="0"/>
                <a:ea typeface="Inter" pitchFamily="34" charset="-122"/>
                <a:cs typeface="Times New Roman" panose="02020603050405020304" charset="0"/>
              </a:rPr>
              <a:t>revolutionize agricultural yield forecasting.</a:t>
            </a:r>
            <a:endParaRPr lang="en-US" sz="360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7" name="Shape 4"/>
          <p:cNvSpPr/>
          <p:nvPr/>
        </p:nvSpPr>
        <p:spPr>
          <a:xfrm>
            <a:off x="833199" y="5156121"/>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6096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1843207"/>
            <a:ext cx="5924788"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Times New Roman" panose="02020603050405020304" charset="0"/>
                <a:ea typeface="Inter" pitchFamily="34" charset="-122"/>
                <a:cs typeface="Times New Roman" panose="02020603050405020304" charset="0"/>
              </a:rPr>
              <a:t>PROBLEMS</a:t>
            </a:r>
            <a:endParaRPr lang="en-US" sz="4375" b="1" kern="0" spc="-131" dirty="0">
              <a:solidFill>
                <a:srgbClr val="000000"/>
              </a:solidFill>
              <a:latin typeface="Times New Roman" panose="02020603050405020304" charset="0"/>
              <a:ea typeface="Inter" pitchFamily="34" charset="-122"/>
              <a:cs typeface="Times New Roman" panose="02020603050405020304" charset="0"/>
            </a:endParaRPr>
          </a:p>
        </p:txBody>
      </p:sp>
      <p:sp>
        <p:nvSpPr>
          <p:cNvPr id="6" name="Shape 3"/>
          <p:cNvSpPr/>
          <p:nvPr/>
        </p:nvSpPr>
        <p:spPr>
          <a:xfrm>
            <a:off x="833199" y="2870835"/>
            <a:ext cx="4542115" cy="1997988"/>
          </a:xfrm>
          <a:prstGeom prst="roundRect">
            <a:avLst>
              <a:gd name="adj" fmla="val 5005"/>
            </a:avLst>
          </a:prstGeom>
          <a:solidFill>
            <a:srgbClr val="DADBF1"/>
          </a:solidFill>
          <a:ln w="7620">
            <a:solidFill>
              <a:srgbClr val="C0C1D7"/>
            </a:solidFill>
            <a:prstDash val="solid"/>
          </a:ln>
        </p:spPr>
      </p:sp>
      <p:sp>
        <p:nvSpPr>
          <p:cNvPr id="7" name="Text 4"/>
          <p:cNvSpPr/>
          <p:nvPr/>
        </p:nvSpPr>
        <p:spPr>
          <a:xfrm>
            <a:off x="1062990" y="3100626"/>
            <a:ext cx="4082534" cy="694373"/>
          </a:xfrm>
          <a:prstGeom prst="rect">
            <a:avLst/>
          </a:prstGeom>
          <a:noFill/>
        </p:spPr>
        <p:txBody>
          <a:bodyPr wrap="square" rtlCol="0" anchor="t"/>
          <a:lstStyle/>
          <a:p>
            <a:pPr marL="0" indent="0">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Lack of Accurate Yield Prediction</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8" name="Text 5"/>
          <p:cNvSpPr/>
          <p:nvPr/>
        </p:nvSpPr>
        <p:spPr>
          <a:xfrm>
            <a:off x="1062990" y="3928229"/>
            <a:ext cx="4082534"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Current methods for predicting crop yield lack precision and reliability.</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9" name="Shape 6"/>
          <p:cNvSpPr/>
          <p:nvPr/>
        </p:nvSpPr>
        <p:spPr>
          <a:xfrm>
            <a:off x="5597485" y="2870835"/>
            <a:ext cx="4542115" cy="1997988"/>
          </a:xfrm>
          <a:prstGeom prst="roundRect">
            <a:avLst>
              <a:gd name="adj" fmla="val 5005"/>
            </a:avLst>
          </a:prstGeom>
          <a:solidFill>
            <a:srgbClr val="DADBF1"/>
          </a:solidFill>
          <a:ln w="7620">
            <a:solidFill>
              <a:srgbClr val="C0C1D7"/>
            </a:solidFill>
            <a:prstDash val="solid"/>
          </a:ln>
        </p:spPr>
      </p:sp>
      <p:sp>
        <p:nvSpPr>
          <p:cNvPr id="10" name="Text 7"/>
          <p:cNvSpPr/>
          <p:nvPr/>
        </p:nvSpPr>
        <p:spPr>
          <a:xfrm>
            <a:off x="5827276" y="3100626"/>
            <a:ext cx="4082534" cy="694373"/>
          </a:xfrm>
          <a:prstGeom prst="rect">
            <a:avLst/>
          </a:prstGeom>
          <a:noFill/>
        </p:spPr>
        <p:txBody>
          <a:bodyPr wrap="square" rtlCol="0" anchor="t"/>
          <a:lstStyle/>
          <a:p>
            <a:pPr marL="0" indent="0">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Impact of Inaccurate Predictions</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11" name="Text 8"/>
          <p:cNvSpPr/>
          <p:nvPr/>
        </p:nvSpPr>
        <p:spPr>
          <a:xfrm>
            <a:off x="5827276" y="3928229"/>
            <a:ext cx="4082534"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Inaccurate predictions lead to inefficient resource allocation and economic loss.</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12" name="Shape 9"/>
          <p:cNvSpPr/>
          <p:nvPr/>
        </p:nvSpPr>
        <p:spPr>
          <a:xfrm>
            <a:off x="833199" y="5090993"/>
            <a:ext cx="9306401" cy="1295400"/>
          </a:xfrm>
          <a:prstGeom prst="roundRect">
            <a:avLst>
              <a:gd name="adj" fmla="val 7719"/>
            </a:avLst>
          </a:prstGeom>
          <a:solidFill>
            <a:srgbClr val="DADBF1"/>
          </a:solidFill>
          <a:ln w="7620">
            <a:solidFill>
              <a:srgbClr val="C0C1D7"/>
            </a:solidFill>
            <a:prstDash val="solid"/>
          </a:ln>
        </p:spPr>
      </p:sp>
      <p:sp>
        <p:nvSpPr>
          <p:cNvPr id="13" name="Text 10"/>
          <p:cNvSpPr/>
          <p:nvPr/>
        </p:nvSpPr>
        <p:spPr>
          <a:xfrm>
            <a:off x="1062990" y="5320784"/>
            <a:ext cx="4998363"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Dependency on Traditional Techniques</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14" name="Text 11"/>
          <p:cNvSpPr/>
          <p:nvPr/>
        </p:nvSpPr>
        <p:spPr>
          <a:xfrm>
            <a:off x="1062990" y="5801201"/>
            <a:ext cx="8846820" cy="355402"/>
          </a:xfrm>
          <a:prstGeom prst="rect">
            <a:avLst/>
          </a:prstGeom>
          <a:noFill/>
        </p:spPr>
        <p:txBody>
          <a:bodyPr wrap="none" rtlCol="0" anchor="t"/>
          <a:lstStyle/>
          <a:p>
            <a:pPr marL="0" indent="0">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Farmers rely on outdated methods for yield estimation, limiting productivity.</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2656999"/>
            <a:ext cx="5554980" cy="694373"/>
          </a:xfrm>
          <a:prstGeom prst="rect">
            <a:avLst/>
          </a:prstGeom>
          <a:noFill/>
        </p:spPr>
        <p:txBody>
          <a:bodyPr wrap="none" rtlCol="0" anchor="t"/>
          <a:lstStyle/>
          <a:p>
            <a:pPr marL="0" indent="0">
              <a:lnSpc>
                <a:spcPts val="5470"/>
              </a:lnSpc>
              <a:buNone/>
            </a:pPr>
            <a:r>
              <a:rPr lang="en-US" sz="2400" b="1" kern="0" spc="-131" dirty="0">
                <a:solidFill>
                  <a:srgbClr val="000000"/>
                </a:solidFill>
                <a:latin typeface="Times New Roman" panose="02020603050405020304" charset="0"/>
                <a:ea typeface="Inter" pitchFamily="34" charset="-122"/>
                <a:cs typeface="Times New Roman" panose="02020603050405020304" charset="0"/>
              </a:rPr>
              <a:t>Proposed Solution</a:t>
            </a:r>
            <a:endParaRPr lang="en-US" sz="2400" b="1" kern="0" spc="-131" dirty="0">
              <a:solidFill>
                <a:srgbClr val="000000"/>
              </a:solidFill>
              <a:latin typeface="Times New Roman" panose="02020603050405020304" charset="0"/>
              <a:ea typeface="Inter" pitchFamily="34" charset="-122"/>
              <a:cs typeface="Times New Roman" panose="02020603050405020304" charset="0"/>
            </a:endParaRPr>
          </a:p>
        </p:txBody>
      </p:sp>
      <p:sp>
        <p:nvSpPr>
          <p:cNvPr id="5" name="Text 3"/>
          <p:cNvSpPr/>
          <p:nvPr/>
        </p:nvSpPr>
        <p:spPr>
          <a:xfrm>
            <a:off x="2393394" y="3795713"/>
            <a:ext cx="10199013" cy="399812"/>
          </a:xfrm>
          <a:prstGeom prst="rect">
            <a:avLst/>
          </a:prstGeom>
          <a:noFill/>
        </p:spPr>
        <p:txBody>
          <a:bodyPr wrap="none" rtlCol="0" anchor="t"/>
          <a:lstStyle/>
          <a:p>
            <a:pPr marL="0" indent="0" algn="l">
              <a:lnSpc>
                <a:spcPts val="3150"/>
              </a:lnSpc>
              <a:buSzPct val="100000"/>
              <a:buNone/>
            </a:pPr>
            <a:r>
              <a:rPr lang="en-US" sz="2400" b="1" kern="0" spc="-35" dirty="0">
                <a:solidFill>
                  <a:srgbClr val="272525"/>
                </a:solidFill>
                <a:latin typeface="Times New Roman" panose="02020603050405020304" charset="0"/>
                <a:ea typeface="Inter" pitchFamily="34" charset="-122"/>
                <a:cs typeface="Times New Roman" panose="02020603050405020304" charset="0"/>
              </a:rPr>
              <a:t>Implementation of neural network:</a:t>
            </a:r>
            <a:r>
              <a:rPr lang="en-US" sz="2400" kern="0" spc="-35" dirty="0">
                <a:solidFill>
                  <a:srgbClr val="272525"/>
                </a:solidFill>
                <a:latin typeface="Times New Roman" panose="02020603050405020304" charset="0"/>
                <a:ea typeface="Inter" pitchFamily="34" charset="-122"/>
                <a:cs typeface="Times New Roman" panose="02020603050405020304" charset="0"/>
              </a:rPr>
              <a:t> Utilizing a multi-layer perceptron to process historical data.</a:t>
            </a:r>
            <a:endParaRPr lang="en-US" sz="2400" dirty="0">
              <a:latin typeface="Times New Roman" panose="02020603050405020304" charset="0"/>
              <a:cs typeface="Times New Roman" panose="02020603050405020304" charset="0"/>
            </a:endParaRPr>
          </a:p>
        </p:txBody>
      </p:sp>
      <p:sp>
        <p:nvSpPr>
          <p:cNvPr id="6" name="Text 4"/>
          <p:cNvSpPr/>
          <p:nvPr/>
        </p:nvSpPr>
        <p:spPr>
          <a:xfrm>
            <a:off x="2393394" y="4284345"/>
            <a:ext cx="10199013" cy="799624"/>
          </a:xfrm>
          <a:prstGeom prst="rect">
            <a:avLst/>
          </a:prstGeom>
          <a:noFill/>
        </p:spPr>
        <p:txBody>
          <a:bodyPr wrap="square" rtlCol="0" anchor="t"/>
          <a:lstStyle/>
          <a:p>
            <a:pPr marL="0" indent="0" algn="l">
              <a:lnSpc>
                <a:spcPts val="3150"/>
              </a:lnSpc>
              <a:buSzPct val="100000"/>
              <a:buNone/>
            </a:pPr>
            <a:r>
              <a:rPr lang="en-US" sz="2400" b="1" kern="0" spc="-35" dirty="0">
                <a:solidFill>
                  <a:srgbClr val="272525"/>
                </a:solidFill>
                <a:latin typeface="Times New Roman" panose="02020603050405020304" charset="0"/>
                <a:ea typeface="Inter" pitchFamily="34" charset="-122"/>
                <a:cs typeface="Times New Roman" panose="02020603050405020304" charset="0"/>
              </a:rPr>
              <a:t>Data preprocessing techniques:</a:t>
            </a:r>
            <a:r>
              <a:rPr lang="en-US" sz="2400" kern="0" spc="-35" dirty="0">
                <a:solidFill>
                  <a:srgbClr val="272525"/>
                </a:solidFill>
                <a:latin typeface="Times New Roman" panose="02020603050405020304" charset="0"/>
                <a:ea typeface="Inter" pitchFamily="34" charset="-122"/>
                <a:cs typeface="Times New Roman" panose="02020603050405020304" charset="0"/>
              </a:rPr>
              <a:t> Applying normalization and feature scaling for optimal model performance.</a:t>
            </a:r>
            <a:endParaRPr lang="en-US" sz="2400" dirty="0">
              <a:latin typeface="Times New Roman" panose="02020603050405020304" charset="0"/>
              <a:cs typeface="Times New Roman" panose="02020603050405020304" charset="0"/>
            </a:endParaRPr>
          </a:p>
        </p:txBody>
      </p:sp>
      <p:sp>
        <p:nvSpPr>
          <p:cNvPr id="7" name="Text 5"/>
          <p:cNvSpPr/>
          <p:nvPr/>
        </p:nvSpPr>
        <p:spPr>
          <a:xfrm>
            <a:off x="2393394" y="5172789"/>
            <a:ext cx="10199013" cy="399812"/>
          </a:xfrm>
          <a:prstGeom prst="rect">
            <a:avLst/>
          </a:prstGeom>
          <a:noFill/>
        </p:spPr>
        <p:txBody>
          <a:bodyPr wrap="none" rtlCol="0" anchor="t"/>
          <a:lstStyle/>
          <a:p>
            <a:pPr marL="0" indent="0" algn="l">
              <a:lnSpc>
                <a:spcPts val="3150"/>
              </a:lnSpc>
              <a:buSzPct val="100000"/>
              <a:buNone/>
            </a:pPr>
            <a:r>
              <a:rPr lang="en-US" sz="2400" b="1" kern="0" spc="-35" dirty="0">
                <a:solidFill>
                  <a:srgbClr val="272525"/>
                </a:solidFill>
                <a:latin typeface="Times New Roman" panose="02020603050405020304" charset="0"/>
                <a:ea typeface="Inter" pitchFamily="34" charset="-122"/>
                <a:cs typeface="Times New Roman" panose="02020603050405020304" charset="0"/>
              </a:rPr>
              <a:t>Integration of predictive analytics:</a:t>
            </a:r>
            <a:r>
              <a:rPr lang="en-US" sz="2400" kern="0" spc="-35" dirty="0">
                <a:solidFill>
                  <a:srgbClr val="272525"/>
                </a:solidFill>
                <a:latin typeface="Times New Roman" panose="02020603050405020304" charset="0"/>
                <a:ea typeface="Inter" pitchFamily="34" charset="-122"/>
                <a:cs typeface="Times New Roman" panose="02020603050405020304" charset="0"/>
              </a:rPr>
              <a:t> Incorporating advanced algorithms to forecast future crop yields.</a:t>
            </a: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1884878"/>
            <a:ext cx="7477601" cy="1388745"/>
          </a:xfrm>
          <a:prstGeom prst="rect">
            <a:avLst/>
          </a:prstGeom>
          <a:noFill/>
        </p:spPr>
        <p:txBody>
          <a:bodyPr wrap="square" rtlCol="0" anchor="t"/>
          <a:lstStyle/>
          <a:p>
            <a:pPr marL="0" indent="0">
              <a:lnSpc>
                <a:spcPts val="5470"/>
              </a:lnSpc>
              <a:buNone/>
            </a:pPr>
            <a:r>
              <a:rPr lang="en-US" sz="4375" b="1" kern="0" spc="-131" dirty="0">
                <a:solidFill>
                  <a:srgbClr val="000000"/>
                </a:solidFill>
                <a:latin typeface="Times New Roman" panose="02020603050405020304" charset="0"/>
                <a:ea typeface="Inter" pitchFamily="34" charset="-122"/>
                <a:cs typeface="Times New Roman" panose="02020603050405020304" charset="0"/>
              </a:rPr>
              <a:t>Neural Network Architecture for Yield Prediction</a:t>
            </a:r>
            <a:endParaRPr lang="en-US" sz="4375" b="1" kern="0" spc="-131" dirty="0">
              <a:solidFill>
                <a:srgbClr val="000000"/>
              </a:solidFill>
              <a:latin typeface="Times New Roman" panose="02020603050405020304" charset="0"/>
              <a:ea typeface="Inter" pitchFamily="34" charset="-122"/>
              <a:cs typeface="Times New Roman" panose="02020603050405020304" charset="0"/>
            </a:endParaRPr>
          </a:p>
        </p:txBody>
      </p:sp>
      <p:sp>
        <p:nvSpPr>
          <p:cNvPr id="6" name="Text 3"/>
          <p:cNvSpPr/>
          <p:nvPr/>
        </p:nvSpPr>
        <p:spPr>
          <a:xfrm>
            <a:off x="833199" y="3606879"/>
            <a:ext cx="7477601" cy="1421606"/>
          </a:xfrm>
          <a:prstGeom prst="rect">
            <a:avLst/>
          </a:prstGeom>
          <a:noFill/>
        </p:spPr>
        <p:txBody>
          <a:bodyPr wrap="square" rtlCol="0" anchor="t"/>
          <a:lstStyle/>
          <a:p>
            <a:pPr marL="0" indent="0">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Implementing a neural network for crop yield prediction involves designing a multi-layered architecture with interconnected nodes. An efficient architecture considers input features, hidden layers, and output nodes for accurate predictions.</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7" name="Text 4"/>
          <p:cNvSpPr/>
          <p:nvPr/>
        </p:nvSpPr>
        <p:spPr>
          <a:xfrm>
            <a:off x="833199" y="5278398"/>
            <a:ext cx="7477601" cy="1066205"/>
          </a:xfrm>
          <a:prstGeom prst="rect">
            <a:avLst/>
          </a:prstGeom>
          <a:noFill/>
        </p:spPr>
        <p:txBody>
          <a:bodyPr wrap="square" rtlCol="0" anchor="t"/>
          <a:lstStyle/>
          <a:p>
            <a:pPr marL="0" indent="0">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Each layer in the architecture performs specific computations, with the final layer providing the predicted yield. Understanding the neural network layout is crucial for optimizing prediction accuracy.</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0" y="0"/>
            <a:ext cx="14630400" cy="2384465"/>
          </a:xfrm>
          <a:prstGeom prst="rect">
            <a:avLst/>
          </a:prstGeom>
        </p:spPr>
      </p:pic>
      <p:sp>
        <p:nvSpPr>
          <p:cNvPr id="5" name="Text 2"/>
          <p:cNvSpPr/>
          <p:nvPr/>
        </p:nvSpPr>
        <p:spPr>
          <a:xfrm>
            <a:off x="2784634" y="2910364"/>
            <a:ext cx="6139696" cy="596027"/>
          </a:xfrm>
          <a:prstGeom prst="rect">
            <a:avLst/>
          </a:prstGeom>
          <a:noFill/>
        </p:spPr>
        <p:txBody>
          <a:bodyPr wrap="none" rtlCol="0" anchor="t"/>
          <a:lstStyle/>
          <a:p>
            <a:pPr marL="0" indent="0">
              <a:lnSpc>
                <a:spcPts val="4695"/>
              </a:lnSpc>
              <a:buNone/>
            </a:pPr>
            <a:r>
              <a:rPr lang="en-US" sz="2400" b="1" kern="0" spc="-113" dirty="0">
                <a:solidFill>
                  <a:srgbClr val="000000"/>
                </a:solidFill>
                <a:latin typeface="Times New Roman" panose="02020603050405020304" charset="0"/>
                <a:ea typeface="Inter" pitchFamily="34" charset="-122"/>
                <a:cs typeface="Times New Roman" panose="02020603050405020304" charset="0"/>
              </a:rPr>
              <a:t>Training the Neural Network</a:t>
            </a:r>
            <a:endParaRPr lang="en-US" sz="2400" b="1" kern="0" spc="-113" dirty="0">
              <a:solidFill>
                <a:srgbClr val="000000"/>
              </a:solidFill>
              <a:latin typeface="Times New Roman" panose="02020603050405020304" charset="0"/>
              <a:ea typeface="Inter" pitchFamily="34" charset="-122"/>
              <a:cs typeface="Times New Roman" panose="02020603050405020304" charset="0"/>
            </a:endParaRPr>
          </a:p>
        </p:txBody>
      </p:sp>
      <p:sp>
        <p:nvSpPr>
          <p:cNvPr id="6" name="Shape 3"/>
          <p:cNvSpPr/>
          <p:nvPr/>
        </p:nvSpPr>
        <p:spPr>
          <a:xfrm>
            <a:off x="7296031" y="3792498"/>
            <a:ext cx="38100" cy="3911084"/>
          </a:xfrm>
          <a:prstGeom prst="roundRect">
            <a:avLst>
              <a:gd name="adj" fmla="val 225306"/>
            </a:avLst>
          </a:prstGeom>
          <a:solidFill>
            <a:srgbClr val="C0C1D7"/>
          </a:solidFill>
        </p:spPr>
      </p:sp>
      <p:sp>
        <p:nvSpPr>
          <p:cNvPr id="7" name="Shape 4"/>
          <p:cNvSpPr/>
          <p:nvPr/>
        </p:nvSpPr>
        <p:spPr>
          <a:xfrm>
            <a:off x="6432947" y="4136946"/>
            <a:ext cx="667583" cy="38100"/>
          </a:xfrm>
          <a:prstGeom prst="roundRect">
            <a:avLst>
              <a:gd name="adj" fmla="val 225306"/>
            </a:avLst>
          </a:prstGeom>
          <a:solidFill>
            <a:srgbClr val="C0C1D7"/>
          </a:solidFill>
        </p:spPr>
      </p:sp>
      <p:sp>
        <p:nvSpPr>
          <p:cNvPr id="8" name="Shape 5"/>
          <p:cNvSpPr/>
          <p:nvPr/>
        </p:nvSpPr>
        <p:spPr>
          <a:xfrm>
            <a:off x="7100530" y="3941564"/>
            <a:ext cx="429101" cy="429101"/>
          </a:xfrm>
          <a:prstGeom prst="roundRect">
            <a:avLst>
              <a:gd name="adj" fmla="val 20005"/>
            </a:avLst>
          </a:prstGeom>
          <a:solidFill>
            <a:srgbClr val="DADBF1"/>
          </a:solidFill>
          <a:ln w="7620">
            <a:solidFill>
              <a:srgbClr val="C0C1D7"/>
            </a:solidFill>
            <a:prstDash val="solid"/>
          </a:ln>
        </p:spPr>
      </p:sp>
      <p:sp>
        <p:nvSpPr>
          <p:cNvPr id="9" name="Text 6"/>
          <p:cNvSpPr/>
          <p:nvPr/>
        </p:nvSpPr>
        <p:spPr>
          <a:xfrm>
            <a:off x="7246977" y="3977283"/>
            <a:ext cx="136208" cy="357545"/>
          </a:xfrm>
          <a:prstGeom prst="rect">
            <a:avLst/>
          </a:prstGeom>
          <a:noFill/>
        </p:spPr>
        <p:txBody>
          <a:bodyPr wrap="none" rtlCol="0" anchor="t"/>
          <a:lstStyle/>
          <a:p>
            <a:pPr marL="0" indent="0" algn="ctr">
              <a:lnSpc>
                <a:spcPts val="2815"/>
              </a:lnSpc>
              <a:buNone/>
            </a:pPr>
            <a:r>
              <a:rPr lang="en-US" sz="2400" b="1" kern="0" spc="-30" dirty="0">
                <a:solidFill>
                  <a:srgbClr val="272525"/>
                </a:solidFill>
                <a:latin typeface="Times New Roman" panose="02020603050405020304" charset="0"/>
                <a:ea typeface="Inter" pitchFamily="34" charset="-122"/>
                <a:cs typeface="Times New Roman" panose="02020603050405020304" charset="0"/>
              </a:rPr>
              <a:t>1</a:t>
            </a:r>
            <a:endParaRPr lang="en-US" sz="2400" b="1" kern="0" spc="-30" dirty="0">
              <a:solidFill>
                <a:srgbClr val="272525"/>
              </a:solidFill>
              <a:latin typeface="Times New Roman" panose="02020603050405020304" charset="0"/>
              <a:ea typeface="Inter" pitchFamily="34" charset="-122"/>
              <a:cs typeface="Times New Roman" panose="02020603050405020304" charset="0"/>
            </a:endParaRPr>
          </a:p>
        </p:txBody>
      </p:sp>
      <p:sp>
        <p:nvSpPr>
          <p:cNvPr id="10" name="Text 7"/>
          <p:cNvSpPr/>
          <p:nvPr/>
        </p:nvSpPr>
        <p:spPr>
          <a:xfrm>
            <a:off x="2784634" y="3983236"/>
            <a:ext cx="3481388" cy="596027"/>
          </a:xfrm>
          <a:prstGeom prst="rect">
            <a:avLst/>
          </a:prstGeom>
          <a:noFill/>
        </p:spPr>
        <p:txBody>
          <a:bodyPr wrap="square" rtlCol="0" anchor="t"/>
          <a:lstStyle/>
          <a:p>
            <a:pPr marL="0" indent="0" algn="r">
              <a:lnSpc>
                <a:spcPts val="2345"/>
              </a:lnSpc>
              <a:buNone/>
            </a:pPr>
            <a:r>
              <a:rPr lang="en-US" sz="2400" b="1" kern="0" spc="-56" dirty="0">
                <a:solidFill>
                  <a:srgbClr val="272525"/>
                </a:solidFill>
                <a:latin typeface="Times New Roman" panose="02020603050405020304" charset="0"/>
                <a:ea typeface="Inter" pitchFamily="34" charset="-122"/>
                <a:cs typeface="Times New Roman" panose="02020603050405020304" charset="0"/>
              </a:rPr>
              <a:t>Data Collection and Preprocessing</a:t>
            </a:r>
            <a:endParaRPr lang="en-US" sz="2400" b="1" kern="0" spc="-56" dirty="0">
              <a:solidFill>
                <a:srgbClr val="272525"/>
              </a:solidFill>
              <a:latin typeface="Times New Roman" panose="02020603050405020304" charset="0"/>
              <a:ea typeface="Inter" pitchFamily="34" charset="-122"/>
              <a:cs typeface="Times New Roman" panose="02020603050405020304" charset="0"/>
            </a:endParaRPr>
          </a:p>
        </p:txBody>
      </p:sp>
      <p:sp>
        <p:nvSpPr>
          <p:cNvPr id="11" name="Text 8"/>
          <p:cNvSpPr/>
          <p:nvPr/>
        </p:nvSpPr>
        <p:spPr>
          <a:xfrm>
            <a:off x="2784634" y="4693682"/>
            <a:ext cx="3481388" cy="610314"/>
          </a:xfrm>
          <a:prstGeom prst="rect">
            <a:avLst/>
          </a:prstGeom>
          <a:noFill/>
        </p:spPr>
        <p:txBody>
          <a:bodyPr wrap="square" rtlCol="0" anchor="t"/>
          <a:lstStyle/>
          <a:p>
            <a:pPr marL="0" indent="0" algn="r">
              <a:lnSpc>
                <a:spcPts val="2405"/>
              </a:lnSpc>
              <a:buNone/>
            </a:pPr>
            <a:r>
              <a:rPr lang="en-US" sz="2400" kern="0" spc="-30" dirty="0">
                <a:solidFill>
                  <a:srgbClr val="272525"/>
                </a:solidFill>
                <a:latin typeface="Times New Roman" panose="02020603050405020304" charset="0"/>
                <a:ea typeface="Inter" pitchFamily="34" charset="-122"/>
                <a:cs typeface="Times New Roman" panose="02020603050405020304" charset="0"/>
              </a:rPr>
              <a:t>Collecting and preparing the training data for input into the neural network.</a:t>
            </a:r>
            <a:endParaRPr lang="en-US" sz="2400" kern="0" spc="-30" dirty="0">
              <a:solidFill>
                <a:srgbClr val="272525"/>
              </a:solidFill>
              <a:latin typeface="Times New Roman" panose="02020603050405020304" charset="0"/>
              <a:ea typeface="Inter" pitchFamily="34" charset="-122"/>
              <a:cs typeface="Times New Roman" panose="02020603050405020304" charset="0"/>
            </a:endParaRPr>
          </a:p>
        </p:txBody>
      </p:sp>
      <p:sp>
        <p:nvSpPr>
          <p:cNvPr id="12" name="Shape 9"/>
          <p:cNvSpPr/>
          <p:nvPr/>
        </p:nvSpPr>
        <p:spPr>
          <a:xfrm>
            <a:off x="7529632" y="5090636"/>
            <a:ext cx="667583" cy="38100"/>
          </a:xfrm>
          <a:prstGeom prst="roundRect">
            <a:avLst>
              <a:gd name="adj" fmla="val 225306"/>
            </a:avLst>
          </a:prstGeom>
          <a:solidFill>
            <a:srgbClr val="C0C1D7"/>
          </a:solidFill>
        </p:spPr>
      </p:sp>
      <p:sp>
        <p:nvSpPr>
          <p:cNvPr id="13" name="Shape 10"/>
          <p:cNvSpPr/>
          <p:nvPr/>
        </p:nvSpPr>
        <p:spPr>
          <a:xfrm>
            <a:off x="7100530" y="4895255"/>
            <a:ext cx="429101" cy="429101"/>
          </a:xfrm>
          <a:prstGeom prst="roundRect">
            <a:avLst>
              <a:gd name="adj" fmla="val 20005"/>
            </a:avLst>
          </a:prstGeom>
          <a:solidFill>
            <a:srgbClr val="DADBF1"/>
          </a:solidFill>
          <a:ln w="7620">
            <a:solidFill>
              <a:srgbClr val="C0C1D7"/>
            </a:solidFill>
            <a:prstDash val="solid"/>
          </a:ln>
        </p:spPr>
      </p:sp>
      <p:sp>
        <p:nvSpPr>
          <p:cNvPr id="14" name="Text 11"/>
          <p:cNvSpPr/>
          <p:nvPr/>
        </p:nvSpPr>
        <p:spPr>
          <a:xfrm>
            <a:off x="7226856" y="4930973"/>
            <a:ext cx="176451" cy="357545"/>
          </a:xfrm>
          <a:prstGeom prst="rect">
            <a:avLst/>
          </a:prstGeom>
          <a:noFill/>
        </p:spPr>
        <p:txBody>
          <a:bodyPr wrap="none" rtlCol="0" anchor="t"/>
          <a:lstStyle/>
          <a:p>
            <a:pPr marL="0" indent="0" algn="ctr">
              <a:lnSpc>
                <a:spcPts val="2815"/>
              </a:lnSpc>
              <a:buNone/>
            </a:pPr>
            <a:r>
              <a:rPr lang="en-US" sz="2400" b="1" kern="0" spc="-30" dirty="0">
                <a:solidFill>
                  <a:srgbClr val="272525"/>
                </a:solidFill>
                <a:latin typeface="Times New Roman" panose="02020603050405020304" charset="0"/>
                <a:ea typeface="Inter" pitchFamily="34" charset="-122"/>
                <a:cs typeface="Times New Roman" panose="02020603050405020304" charset="0"/>
              </a:rPr>
              <a:t>2</a:t>
            </a:r>
            <a:endParaRPr lang="en-US" sz="2400" b="1" kern="0" spc="-30" dirty="0">
              <a:solidFill>
                <a:srgbClr val="272525"/>
              </a:solidFill>
              <a:latin typeface="Times New Roman" panose="02020603050405020304" charset="0"/>
              <a:ea typeface="Inter" pitchFamily="34" charset="-122"/>
              <a:cs typeface="Times New Roman" panose="02020603050405020304" charset="0"/>
            </a:endParaRPr>
          </a:p>
        </p:txBody>
      </p:sp>
      <p:sp>
        <p:nvSpPr>
          <p:cNvPr id="15" name="Text 12"/>
          <p:cNvSpPr/>
          <p:nvPr/>
        </p:nvSpPr>
        <p:spPr>
          <a:xfrm>
            <a:off x="8364141" y="4936927"/>
            <a:ext cx="2384465" cy="298013"/>
          </a:xfrm>
          <a:prstGeom prst="rect">
            <a:avLst/>
          </a:prstGeom>
          <a:noFill/>
        </p:spPr>
        <p:txBody>
          <a:bodyPr wrap="none" rtlCol="0" anchor="t"/>
          <a:lstStyle/>
          <a:p>
            <a:pPr marL="0" indent="0" algn="l">
              <a:lnSpc>
                <a:spcPts val="2345"/>
              </a:lnSpc>
              <a:buNone/>
            </a:pPr>
            <a:r>
              <a:rPr lang="en-US" sz="2400" b="1" kern="0" spc="-56" dirty="0">
                <a:solidFill>
                  <a:srgbClr val="272525"/>
                </a:solidFill>
                <a:latin typeface="Times New Roman" panose="02020603050405020304" charset="0"/>
                <a:ea typeface="Inter" pitchFamily="34" charset="-122"/>
                <a:cs typeface="Times New Roman" panose="02020603050405020304" charset="0"/>
              </a:rPr>
              <a:t>Model Configuration</a:t>
            </a:r>
            <a:endParaRPr lang="en-US" sz="2400" b="1" kern="0" spc="-56" dirty="0">
              <a:solidFill>
                <a:srgbClr val="272525"/>
              </a:solidFill>
              <a:latin typeface="Times New Roman" panose="02020603050405020304" charset="0"/>
              <a:ea typeface="Inter" pitchFamily="34" charset="-122"/>
              <a:cs typeface="Times New Roman" panose="02020603050405020304" charset="0"/>
            </a:endParaRPr>
          </a:p>
        </p:txBody>
      </p:sp>
      <p:sp>
        <p:nvSpPr>
          <p:cNvPr id="16" name="Text 13"/>
          <p:cNvSpPr/>
          <p:nvPr/>
        </p:nvSpPr>
        <p:spPr>
          <a:xfrm>
            <a:off x="8364141" y="5349359"/>
            <a:ext cx="3481507" cy="915472"/>
          </a:xfrm>
          <a:prstGeom prst="rect">
            <a:avLst/>
          </a:prstGeom>
          <a:noFill/>
        </p:spPr>
        <p:txBody>
          <a:bodyPr wrap="square" rtlCol="0" anchor="t"/>
          <a:lstStyle/>
          <a:p>
            <a:pPr marL="0" indent="0" algn="l">
              <a:lnSpc>
                <a:spcPts val="2405"/>
              </a:lnSpc>
              <a:buNone/>
            </a:pPr>
            <a:r>
              <a:rPr lang="en-US" sz="2400" kern="0" spc="-30" dirty="0">
                <a:solidFill>
                  <a:srgbClr val="272525"/>
                </a:solidFill>
                <a:latin typeface="Times New Roman" panose="02020603050405020304" charset="0"/>
                <a:ea typeface="Inter" pitchFamily="34" charset="-122"/>
                <a:cs typeface="Times New Roman" panose="02020603050405020304" charset="0"/>
              </a:rPr>
              <a:t>Setting up the architecture and parameters of the neural network for training.</a:t>
            </a:r>
            <a:endParaRPr lang="en-US" sz="2400" kern="0" spc="-30" dirty="0">
              <a:solidFill>
                <a:srgbClr val="272525"/>
              </a:solidFill>
              <a:latin typeface="Times New Roman" panose="02020603050405020304" charset="0"/>
              <a:ea typeface="Inter" pitchFamily="34" charset="-122"/>
              <a:cs typeface="Times New Roman" panose="02020603050405020304" charset="0"/>
            </a:endParaRPr>
          </a:p>
        </p:txBody>
      </p:sp>
      <p:sp>
        <p:nvSpPr>
          <p:cNvPr id="17" name="Shape 14"/>
          <p:cNvSpPr/>
          <p:nvPr/>
        </p:nvSpPr>
        <p:spPr>
          <a:xfrm>
            <a:off x="6432947" y="6040636"/>
            <a:ext cx="667583" cy="38100"/>
          </a:xfrm>
          <a:prstGeom prst="roundRect">
            <a:avLst>
              <a:gd name="adj" fmla="val 225306"/>
            </a:avLst>
          </a:prstGeom>
          <a:solidFill>
            <a:srgbClr val="C0C1D7"/>
          </a:solidFill>
        </p:spPr>
      </p:sp>
      <p:sp>
        <p:nvSpPr>
          <p:cNvPr id="18" name="Shape 15"/>
          <p:cNvSpPr/>
          <p:nvPr/>
        </p:nvSpPr>
        <p:spPr>
          <a:xfrm>
            <a:off x="7100530" y="5845254"/>
            <a:ext cx="429101" cy="429101"/>
          </a:xfrm>
          <a:prstGeom prst="roundRect">
            <a:avLst>
              <a:gd name="adj" fmla="val 20005"/>
            </a:avLst>
          </a:prstGeom>
          <a:solidFill>
            <a:srgbClr val="DADBF1"/>
          </a:solidFill>
          <a:ln w="7620">
            <a:solidFill>
              <a:srgbClr val="C0C1D7"/>
            </a:solidFill>
            <a:prstDash val="solid"/>
          </a:ln>
        </p:spPr>
      </p:sp>
      <p:sp>
        <p:nvSpPr>
          <p:cNvPr id="19" name="Text 16"/>
          <p:cNvSpPr/>
          <p:nvPr/>
        </p:nvSpPr>
        <p:spPr>
          <a:xfrm>
            <a:off x="7222569" y="5880973"/>
            <a:ext cx="184904" cy="357545"/>
          </a:xfrm>
          <a:prstGeom prst="rect">
            <a:avLst/>
          </a:prstGeom>
          <a:noFill/>
        </p:spPr>
        <p:txBody>
          <a:bodyPr wrap="none" rtlCol="0" anchor="t"/>
          <a:lstStyle/>
          <a:p>
            <a:pPr marL="0" indent="0" algn="ctr">
              <a:lnSpc>
                <a:spcPts val="2815"/>
              </a:lnSpc>
              <a:buNone/>
            </a:pPr>
            <a:r>
              <a:rPr lang="en-US" sz="2400" b="1" kern="0" spc="-30" dirty="0">
                <a:solidFill>
                  <a:srgbClr val="272525"/>
                </a:solidFill>
                <a:latin typeface="Times New Roman" panose="02020603050405020304" charset="0"/>
                <a:ea typeface="Inter" pitchFamily="34" charset="-122"/>
                <a:cs typeface="Times New Roman" panose="02020603050405020304" charset="0"/>
              </a:rPr>
              <a:t>3</a:t>
            </a:r>
            <a:endParaRPr lang="en-US" sz="2400" b="1" kern="0" spc="-30" dirty="0">
              <a:solidFill>
                <a:srgbClr val="272525"/>
              </a:solidFill>
              <a:latin typeface="Times New Roman" panose="02020603050405020304" charset="0"/>
              <a:ea typeface="Inter" pitchFamily="34" charset="-122"/>
              <a:cs typeface="Times New Roman" panose="02020603050405020304" charset="0"/>
            </a:endParaRPr>
          </a:p>
        </p:txBody>
      </p:sp>
      <p:sp>
        <p:nvSpPr>
          <p:cNvPr id="20" name="Text 17"/>
          <p:cNvSpPr/>
          <p:nvPr/>
        </p:nvSpPr>
        <p:spPr>
          <a:xfrm>
            <a:off x="2784634" y="5886926"/>
            <a:ext cx="3481388" cy="596027"/>
          </a:xfrm>
          <a:prstGeom prst="rect">
            <a:avLst/>
          </a:prstGeom>
          <a:noFill/>
        </p:spPr>
        <p:txBody>
          <a:bodyPr wrap="square" rtlCol="0" anchor="t"/>
          <a:lstStyle/>
          <a:p>
            <a:pPr marL="0" indent="0" algn="r">
              <a:lnSpc>
                <a:spcPts val="2345"/>
              </a:lnSpc>
              <a:buNone/>
            </a:pPr>
            <a:r>
              <a:rPr lang="en-US" sz="2400" b="1" kern="0" spc="-56" dirty="0">
                <a:solidFill>
                  <a:srgbClr val="272525"/>
                </a:solidFill>
                <a:latin typeface="Times New Roman" panose="02020603050405020304" charset="0"/>
                <a:ea typeface="Inter" pitchFamily="34" charset="-122"/>
                <a:cs typeface="Times New Roman" panose="02020603050405020304" charset="0"/>
              </a:rPr>
              <a:t>Backpropagation and Optimization</a:t>
            </a:r>
            <a:endParaRPr lang="en-US" sz="2400" b="1" kern="0" spc="-56" dirty="0">
              <a:solidFill>
                <a:srgbClr val="272525"/>
              </a:solidFill>
              <a:latin typeface="Times New Roman" panose="02020603050405020304" charset="0"/>
              <a:ea typeface="Inter" pitchFamily="34" charset="-122"/>
              <a:cs typeface="Times New Roman" panose="02020603050405020304" charset="0"/>
            </a:endParaRPr>
          </a:p>
        </p:txBody>
      </p:sp>
      <p:sp>
        <p:nvSpPr>
          <p:cNvPr id="21" name="Text 18"/>
          <p:cNvSpPr/>
          <p:nvPr/>
        </p:nvSpPr>
        <p:spPr>
          <a:xfrm>
            <a:off x="2784634" y="6597372"/>
            <a:ext cx="3481388" cy="915472"/>
          </a:xfrm>
          <a:prstGeom prst="rect">
            <a:avLst/>
          </a:prstGeom>
          <a:noFill/>
        </p:spPr>
        <p:txBody>
          <a:bodyPr wrap="square" rtlCol="0" anchor="t"/>
          <a:lstStyle/>
          <a:p>
            <a:pPr marL="0" indent="0" algn="r">
              <a:lnSpc>
                <a:spcPts val="2405"/>
              </a:lnSpc>
              <a:buNone/>
            </a:pPr>
            <a:r>
              <a:rPr lang="en-US" sz="2400" kern="0" spc="-30" dirty="0">
                <a:solidFill>
                  <a:srgbClr val="272525"/>
                </a:solidFill>
                <a:latin typeface="Times New Roman" panose="02020603050405020304" charset="0"/>
                <a:ea typeface="Inter" pitchFamily="34" charset="-122"/>
                <a:cs typeface="Times New Roman" panose="02020603050405020304" charset="0"/>
              </a:rPr>
              <a:t>Using backpropagation to adjust the weights and biases, optimizing the network's performance.</a:t>
            </a:r>
            <a:endParaRPr lang="en-US" sz="2400" kern="0" spc="-30" dirty="0">
              <a:solidFill>
                <a:srgbClr val="272525"/>
              </a:solidFill>
              <a:latin typeface="Times New Roman" panose="02020603050405020304" charset="0"/>
              <a:ea typeface="Inter" pitchFamily="34" charset="-122"/>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2216706"/>
            <a:ext cx="9228058" cy="694373"/>
          </a:xfrm>
          <a:prstGeom prst="rect">
            <a:avLst/>
          </a:prstGeom>
          <a:noFill/>
        </p:spPr>
        <p:txBody>
          <a:bodyPr wrap="none" rtlCol="0" anchor="t"/>
          <a:lstStyle/>
          <a:p>
            <a:pPr marL="0" indent="0">
              <a:lnSpc>
                <a:spcPts val="5470"/>
              </a:lnSpc>
              <a:buNone/>
            </a:pPr>
            <a:r>
              <a:rPr lang="en-US" sz="2800" b="1" kern="0" spc="-131" dirty="0">
                <a:solidFill>
                  <a:srgbClr val="000000"/>
                </a:solidFill>
                <a:latin typeface="Times New Roman" panose="02020603050405020304" charset="0"/>
                <a:ea typeface="Inter" pitchFamily="34" charset="-122"/>
                <a:cs typeface="Times New Roman" panose="02020603050405020304" charset="0"/>
              </a:rPr>
              <a:t>Evaluating the Model's Performance</a:t>
            </a:r>
            <a:endParaRPr lang="en-US" sz="2800" b="1" kern="0" spc="-131" dirty="0">
              <a:solidFill>
                <a:srgbClr val="000000"/>
              </a:solidFill>
              <a:latin typeface="Times New Roman" panose="02020603050405020304" charset="0"/>
              <a:ea typeface="Inter" pitchFamily="34" charset="-122"/>
              <a:cs typeface="Times New Roman" panose="02020603050405020304" charset="0"/>
            </a:endParaRPr>
          </a:p>
        </p:txBody>
      </p:sp>
      <p:sp>
        <p:nvSpPr>
          <p:cNvPr id="5" name="Text 3"/>
          <p:cNvSpPr/>
          <p:nvPr/>
        </p:nvSpPr>
        <p:spPr>
          <a:xfrm>
            <a:off x="2037993" y="3466505"/>
            <a:ext cx="2777490" cy="347186"/>
          </a:xfrm>
          <a:prstGeom prst="rect">
            <a:avLst/>
          </a:prstGeom>
          <a:noFill/>
        </p:spPr>
        <p:txBody>
          <a:bodyPr wrap="none" rtlCol="0" anchor="t"/>
          <a:lstStyle/>
          <a:p>
            <a:pPr marL="0" indent="0">
              <a:lnSpc>
                <a:spcPts val="2735"/>
              </a:lnSpc>
              <a:buNone/>
            </a:pPr>
            <a:r>
              <a:rPr lang="en-US" sz="2800" b="1" kern="0" spc="-66" dirty="0">
                <a:solidFill>
                  <a:srgbClr val="000000"/>
                </a:solidFill>
                <a:latin typeface="Times New Roman" panose="02020603050405020304" charset="0"/>
                <a:ea typeface="Inter" pitchFamily="34" charset="-122"/>
                <a:cs typeface="Times New Roman" panose="02020603050405020304" charset="0"/>
              </a:rPr>
              <a:t>Accuracy</a:t>
            </a:r>
            <a:endParaRPr lang="en-US" sz="2800" b="1" kern="0" spc="-66" dirty="0">
              <a:solidFill>
                <a:srgbClr val="000000"/>
              </a:solidFill>
              <a:latin typeface="Times New Roman" panose="02020603050405020304" charset="0"/>
              <a:ea typeface="Inter" pitchFamily="34" charset="-122"/>
              <a:cs typeface="Times New Roman" panose="02020603050405020304" charset="0"/>
            </a:endParaRPr>
          </a:p>
        </p:txBody>
      </p:sp>
      <p:sp>
        <p:nvSpPr>
          <p:cNvPr id="6" name="Text 4"/>
          <p:cNvSpPr/>
          <p:nvPr/>
        </p:nvSpPr>
        <p:spPr>
          <a:xfrm>
            <a:off x="2037993" y="4035862"/>
            <a:ext cx="3156347" cy="1421606"/>
          </a:xfrm>
          <a:prstGeom prst="rect">
            <a:avLst/>
          </a:prstGeom>
          <a:noFill/>
        </p:spPr>
        <p:txBody>
          <a:bodyPr wrap="square" rtlCol="0" anchor="t"/>
          <a:lstStyle/>
          <a:p>
            <a:pPr marL="0" indent="0">
              <a:lnSpc>
                <a:spcPts val="2800"/>
              </a:lnSpc>
              <a:buNone/>
            </a:pPr>
            <a:r>
              <a:rPr lang="en-US" sz="2800" kern="0" spc="-35" dirty="0">
                <a:solidFill>
                  <a:srgbClr val="272525"/>
                </a:solidFill>
                <a:latin typeface="Times New Roman" panose="02020603050405020304" charset="0"/>
                <a:ea typeface="Inter" pitchFamily="34" charset="-122"/>
                <a:cs typeface="Times New Roman" panose="02020603050405020304" charset="0"/>
              </a:rPr>
              <a:t>Evaluating the model's accuracy is crucial to determine its reliability in making predictions.</a:t>
            </a:r>
            <a:endParaRPr lang="en-US" sz="280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7" name="Text 5"/>
          <p:cNvSpPr/>
          <p:nvPr/>
        </p:nvSpPr>
        <p:spPr>
          <a:xfrm>
            <a:off x="5743932" y="3466505"/>
            <a:ext cx="2940248" cy="347186"/>
          </a:xfrm>
          <a:prstGeom prst="rect">
            <a:avLst/>
          </a:prstGeom>
          <a:noFill/>
        </p:spPr>
        <p:txBody>
          <a:bodyPr wrap="none" rtlCol="0" anchor="t"/>
          <a:lstStyle/>
          <a:p>
            <a:pPr marL="0" indent="0">
              <a:lnSpc>
                <a:spcPts val="2735"/>
              </a:lnSpc>
              <a:buNone/>
            </a:pPr>
            <a:r>
              <a:rPr lang="en-US" sz="2800" b="1" kern="0" spc="-66" dirty="0">
                <a:solidFill>
                  <a:srgbClr val="000000"/>
                </a:solidFill>
                <a:latin typeface="Times New Roman" panose="02020603050405020304" charset="0"/>
                <a:ea typeface="Inter" pitchFamily="34" charset="-122"/>
                <a:cs typeface="Times New Roman" panose="02020603050405020304" charset="0"/>
              </a:rPr>
              <a:t>Loss Function Analysis</a:t>
            </a:r>
            <a:endParaRPr lang="en-US" sz="2800" b="1" kern="0" spc="-66" dirty="0">
              <a:solidFill>
                <a:srgbClr val="000000"/>
              </a:solidFill>
              <a:latin typeface="Times New Roman" panose="02020603050405020304" charset="0"/>
              <a:ea typeface="Inter" pitchFamily="34" charset="-122"/>
              <a:cs typeface="Times New Roman" panose="02020603050405020304" charset="0"/>
            </a:endParaRPr>
          </a:p>
        </p:txBody>
      </p:sp>
      <p:sp>
        <p:nvSpPr>
          <p:cNvPr id="8" name="Text 6"/>
          <p:cNvSpPr/>
          <p:nvPr/>
        </p:nvSpPr>
        <p:spPr>
          <a:xfrm>
            <a:off x="5743932" y="4035862"/>
            <a:ext cx="3156347" cy="1421606"/>
          </a:xfrm>
          <a:prstGeom prst="rect">
            <a:avLst/>
          </a:prstGeom>
          <a:noFill/>
        </p:spPr>
        <p:txBody>
          <a:bodyPr wrap="square" rtlCol="0" anchor="t"/>
          <a:lstStyle/>
          <a:p>
            <a:pPr marL="0" indent="0">
              <a:lnSpc>
                <a:spcPts val="2800"/>
              </a:lnSpc>
              <a:buNone/>
            </a:pPr>
            <a:r>
              <a:rPr lang="en-US" sz="2800" kern="0" spc="-35" dirty="0">
                <a:solidFill>
                  <a:srgbClr val="272525"/>
                </a:solidFill>
                <a:latin typeface="Times New Roman" panose="02020603050405020304" charset="0"/>
                <a:ea typeface="Inter" pitchFamily="34" charset="-122"/>
                <a:cs typeface="Times New Roman" panose="02020603050405020304" charset="0"/>
              </a:rPr>
              <a:t>Assessing the loss function can provide insights into how well the model is learning from the training data.</a:t>
            </a:r>
            <a:endParaRPr lang="en-US" sz="280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9" name="Text 7"/>
          <p:cNvSpPr/>
          <p:nvPr/>
        </p:nvSpPr>
        <p:spPr>
          <a:xfrm>
            <a:off x="9449872" y="3466505"/>
            <a:ext cx="2777490" cy="347186"/>
          </a:xfrm>
          <a:prstGeom prst="rect">
            <a:avLst/>
          </a:prstGeom>
          <a:noFill/>
        </p:spPr>
        <p:txBody>
          <a:bodyPr wrap="none" rtlCol="0" anchor="t"/>
          <a:lstStyle/>
          <a:p>
            <a:pPr marL="0" indent="0">
              <a:lnSpc>
                <a:spcPts val="2735"/>
              </a:lnSpc>
              <a:buNone/>
            </a:pPr>
            <a:r>
              <a:rPr lang="en-US" sz="2800" b="1" kern="0" spc="-66" dirty="0">
                <a:solidFill>
                  <a:srgbClr val="000000"/>
                </a:solidFill>
                <a:latin typeface="Times New Roman" panose="02020603050405020304" charset="0"/>
                <a:ea typeface="Inter" pitchFamily="34" charset="-122"/>
                <a:cs typeface="Times New Roman" panose="02020603050405020304" charset="0"/>
              </a:rPr>
              <a:t>Validation Metrics</a:t>
            </a:r>
            <a:endParaRPr lang="en-US" sz="2800" b="1" kern="0" spc="-66" dirty="0">
              <a:solidFill>
                <a:srgbClr val="000000"/>
              </a:solidFill>
              <a:latin typeface="Times New Roman" panose="02020603050405020304" charset="0"/>
              <a:ea typeface="Inter" pitchFamily="34" charset="-122"/>
              <a:cs typeface="Times New Roman" panose="02020603050405020304" charset="0"/>
            </a:endParaRPr>
          </a:p>
        </p:txBody>
      </p:sp>
      <p:sp>
        <p:nvSpPr>
          <p:cNvPr id="10" name="Text 8"/>
          <p:cNvSpPr/>
          <p:nvPr/>
        </p:nvSpPr>
        <p:spPr>
          <a:xfrm>
            <a:off x="9449872" y="4035862"/>
            <a:ext cx="3156347" cy="1777008"/>
          </a:xfrm>
          <a:prstGeom prst="rect">
            <a:avLst/>
          </a:prstGeom>
          <a:noFill/>
        </p:spPr>
        <p:txBody>
          <a:bodyPr wrap="square" rtlCol="0" anchor="t"/>
          <a:lstStyle/>
          <a:p>
            <a:pPr marL="0" indent="0">
              <a:lnSpc>
                <a:spcPts val="2800"/>
              </a:lnSpc>
              <a:buNone/>
            </a:pPr>
            <a:r>
              <a:rPr lang="en-US" sz="2800" kern="0" spc="-35" dirty="0">
                <a:solidFill>
                  <a:srgbClr val="272525"/>
                </a:solidFill>
                <a:latin typeface="Times New Roman" panose="02020603050405020304" charset="0"/>
                <a:ea typeface="Inter" pitchFamily="34" charset="-122"/>
                <a:cs typeface="Times New Roman" panose="02020603050405020304" charset="0"/>
              </a:rPr>
              <a:t>Examining validation metrics such as precision, recall, and F1-score helps gauge the model's performance on unseen data.</a:t>
            </a:r>
            <a:endParaRPr lang="en-US" sz="2800" kern="0" spc="-35" dirty="0">
              <a:solidFill>
                <a:srgbClr val="272525"/>
              </a:solidFill>
              <a:latin typeface="Times New Roman" panose="02020603050405020304" charset="0"/>
              <a:ea typeface="Inter" pitchFamily="34" charset="-122"/>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993225"/>
            <a:ext cx="8944213"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Times New Roman" panose="02020603050405020304" charset="0"/>
                <a:ea typeface="Inter" pitchFamily="34" charset="-122"/>
                <a:cs typeface="Times New Roman" panose="02020603050405020304" charset="0"/>
              </a:rPr>
              <a:t>Implementing the prediction model</a:t>
            </a:r>
            <a:endParaRPr lang="en-US" sz="4375" b="1" kern="0" spc="-131" dirty="0">
              <a:solidFill>
                <a:srgbClr val="000000"/>
              </a:solidFill>
              <a:latin typeface="Times New Roman" panose="02020603050405020304" charset="0"/>
              <a:ea typeface="Inter" pitchFamily="34" charset="-122"/>
              <a:cs typeface="Times New Roman" panose="02020603050405020304" charset="0"/>
            </a:endParaRPr>
          </a:p>
        </p:txBody>
      </p:sp>
      <p:sp>
        <p:nvSpPr>
          <p:cNvPr id="5" name="Shape 3"/>
          <p:cNvSpPr/>
          <p:nvPr/>
        </p:nvSpPr>
        <p:spPr>
          <a:xfrm>
            <a:off x="2037993" y="3361134"/>
            <a:ext cx="388739" cy="388739"/>
          </a:xfrm>
          <a:prstGeom prst="roundRect">
            <a:avLst>
              <a:gd name="adj" fmla="val 25722"/>
            </a:avLst>
          </a:prstGeom>
          <a:solidFill>
            <a:srgbClr val="DADBF1"/>
          </a:solidFill>
          <a:ln w="7620">
            <a:solidFill>
              <a:srgbClr val="C0C1D7"/>
            </a:solidFill>
            <a:prstDash val="solid"/>
          </a:ln>
        </p:spPr>
      </p:sp>
      <p:sp>
        <p:nvSpPr>
          <p:cNvPr id="6" name="Text 4"/>
          <p:cNvSpPr/>
          <p:nvPr/>
        </p:nvSpPr>
        <p:spPr>
          <a:xfrm>
            <a:off x="2648903" y="3381851"/>
            <a:ext cx="2777490"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Data Preparation</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7" name="Text 5"/>
          <p:cNvSpPr/>
          <p:nvPr/>
        </p:nvSpPr>
        <p:spPr>
          <a:xfrm>
            <a:off x="2648903" y="3862268"/>
            <a:ext cx="4555212"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Collect and clean historical yield data for training the neural network.</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8" name="Shape 6"/>
          <p:cNvSpPr/>
          <p:nvPr/>
        </p:nvSpPr>
        <p:spPr>
          <a:xfrm>
            <a:off x="7426285" y="3361134"/>
            <a:ext cx="388739" cy="388739"/>
          </a:xfrm>
          <a:prstGeom prst="roundRect">
            <a:avLst>
              <a:gd name="adj" fmla="val 25722"/>
            </a:avLst>
          </a:prstGeom>
          <a:solidFill>
            <a:srgbClr val="DADBF1"/>
          </a:solidFill>
          <a:ln w="7620">
            <a:solidFill>
              <a:srgbClr val="C0C1D7"/>
            </a:solidFill>
            <a:prstDash val="solid"/>
          </a:ln>
        </p:spPr>
      </p:sp>
      <p:sp>
        <p:nvSpPr>
          <p:cNvPr id="9" name="Text 7"/>
          <p:cNvSpPr/>
          <p:nvPr/>
        </p:nvSpPr>
        <p:spPr>
          <a:xfrm>
            <a:off x="8037195" y="3381851"/>
            <a:ext cx="2777490"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Training the Model</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10" name="Text 8"/>
          <p:cNvSpPr/>
          <p:nvPr/>
        </p:nvSpPr>
        <p:spPr>
          <a:xfrm>
            <a:off x="8037195" y="3862268"/>
            <a:ext cx="4555212"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Use the cleaned data to train the neural network and optimize the model.</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11" name="Shape 9"/>
          <p:cNvSpPr/>
          <p:nvPr/>
        </p:nvSpPr>
        <p:spPr>
          <a:xfrm>
            <a:off x="2037993" y="5024438"/>
            <a:ext cx="388739" cy="388739"/>
          </a:xfrm>
          <a:prstGeom prst="roundRect">
            <a:avLst>
              <a:gd name="adj" fmla="val 25722"/>
            </a:avLst>
          </a:prstGeom>
          <a:solidFill>
            <a:srgbClr val="DADBF1"/>
          </a:solidFill>
          <a:ln w="7620">
            <a:solidFill>
              <a:srgbClr val="C0C1D7"/>
            </a:solidFill>
            <a:prstDash val="solid"/>
          </a:ln>
        </p:spPr>
      </p:sp>
      <p:sp>
        <p:nvSpPr>
          <p:cNvPr id="12" name="Text 10"/>
          <p:cNvSpPr/>
          <p:nvPr/>
        </p:nvSpPr>
        <p:spPr>
          <a:xfrm>
            <a:off x="2648903" y="5045154"/>
            <a:ext cx="2839879"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Validation and Testing</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13" name="Text 11"/>
          <p:cNvSpPr/>
          <p:nvPr/>
        </p:nvSpPr>
        <p:spPr>
          <a:xfrm>
            <a:off x="2648903" y="5525572"/>
            <a:ext cx="4555212"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Validate the model's performance using testing data sets to ensure accuracy.</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14" name="Shape 12"/>
          <p:cNvSpPr/>
          <p:nvPr/>
        </p:nvSpPr>
        <p:spPr>
          <a:xfrm>
            <a:off x="7426285" y="5024438"/>
            <a:ext cx="388739" cy="388739"/>
          </a:xfrm>
          <a:prstGeom prst="roundRect">
            <a:avLst>
              <a:gd name="adj" fmla="val 25722"/>
            </a:avLst>
          </a:prstGeom>
          <a:solidFill>
            <a:srgbClr val="DADBF1"/>
          </a:solidFill>
          <a:ln w="7620">
            <a:solidFill>
              <a:srgbClr val="C0C1D7"/>
            </a:solidFill>
            <a:prstDash val="solid"/>
          </a:ln>
        </p:spPr>
      </p:sp>
      <p:sp>
        <p:nvSpPr>
          <p:cNvPr id="15" name="Text 13"/>
          <p:cNvSpPr/>
          <p:nvPr/>
        </p:nvSpPr>
        <p:spPr>
          <a:xfrm>
            <a:off x="8037195" y="5045154"/>
            <a:ext cx="3564374"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Deployment and Integration</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16" name="Text 14"/>
          <p:cNvSpPr/>
          <p:nvPr/>
        </p:nvSpPr>
        <p:spPr>
          <a:xfrm>
            <a:off x="8037195" y="5525572"/>
            <a:ext cx="4555212"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Implement the model for real-time or future yield prediction applications.</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916305"/>
            <a:ext cx="10554414" cy="1388745"/>
          </a:xfrm>
          <a:prstGeom prst="rect">
            <a:avLst/>
          </a:prstGeom>
          <a:noFill/>
        </p:spPr>
        <p:txBody>
          <a:bodyPr wrap="square" rtlCol="0" anchor="t"/>
          <a:lstStyle/>
          <a:p>
            <a:pPr marL="0" indent="0">
              <a:lnSpc>
                <a:spcPts val="5470"/>
              </a:lnSpc>
              <a:buNone/>
            </a:pPr>
            <a:r>
              <a:rPr lang="en-US" sz="4375" b="1" kern="0" spc="-131" dirty="0">
                <a:solidFill>
                  <a:srgbClr val="000000"/>
                </a:solidFill>
                <a:latin typeface="Times New Roman" panose="02020603050405020304" charset="0"/>
                <a:ea typeface="Inter" pitchFamily="34" charset="-122"/>
                <a:cs typeface="Times New Roman" panose="02020603050405020304" charset="0"/>
              </a:rPr>
              <a:t>Future advancements in crop yield prediction</a:t>
            </a:r>
            <a:endParaRPr lang="en-US" sz="4375" b="1" kern="0" spc="-131" dirty="0">
              <a:solidFill>
                <a:srgbClr val="000000"/>
              </a:solidFill>
              <a:latin typeface="Times New Roman" panose="02020603050405020304" charset="0"/>
              <a:ea typeface="Inter" pitchFamily="34" charset="-122"/>
              <a:cs typeface="Times New Roman" panose="02020603050405020304" charset="0"/>
            </a:endParaRPr>
          </a:p>
        </p:txBody>
      </p:sp>
      <p:pic>
        <p:nvPicPr>
          <p:cNvPr id="5" name="Image 0" descr="preencoded.png"/>
          <p:cNvPicPr>
            <a:picLocks noChangeAspect="1"/>
          </p:cNvPicPr>
          <p:nvPr/>
        </p:nvPicPr>
        <p:blipFill>
          <a:blip r:embed="rId1"/>
          <a:stretch>
            <a:fillRect/>
          </a:stretch>
        </p:blipFill>
        <p:spPr>
          <a:xfrm>
            <a:off x="2037993" y="2749391"/>
            <a:ext cx="3295888" cy="2036921"/>
          </a:xfrm>
          <a:prstGeom prst="rect">
            <a:avLst/>
          </a:prstGeom>
        </p:spPr>
      </p:pic>
      <p:sp>
        <p:nvSpPr>
          <p:cNvPr id="6" name="Text 3"/>
          <p:cNvSpPr/>
          <p:nvPr/>
        </p:nvSpPr>
        <p:spPr>
          <a:xfrm>
            <a:off x="2037993" y="5063966"/>
            <a:ext cx="3295888" cy="694373"/>
          </a:xfrm>
          <a:prstGeom prst="rect">
            <a:avLst/>
          </a:prstGeom>
          <a:noFill/>
        </p:spPr>
        <p:txBody>
          <a:bodyPr wrap="square" rtlCol="0" anchor="t"/>
          <a:lstStyle/>
          <a:p>
            <a:pPr marL="0" indent="0" algn="l">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Precision Agriculture Technology</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7" name="Text 4"/>
          <p:cNvSpPr/>
          <p:nvPr/>
        </p:nvSpPr>
        <p:spPr>
          <a:xfrm>
            <a:off x="2037993" y="5891570"/>
            <a:ext cx="3295888" cy="1066205"/>
          </a:xfrm>
          <a:prstGeom prst="rect">
            <a:avLst/>
          </a:prstGeom>
          <a:noFill/>
        </p:spPr>
        <p:txBody>
          <a:bodyPr wrap="square" rtlCol="0" anchor="t"/>
          <a:lstStyle/>
          <a:p>
            <a:pPr marL="0" indent="0" algn="l">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Innovative sensors and drones for precision monitoring of crop health and yield.</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pic>
        <p:nvPicPr>
          <p:cNvPr id="8" name="Image 1" descr="preencoded.png"/>
          <p:cNvPicPr>
            <a:picLocks noChangeAspect="1"/>
          </p:cNvPicPr>
          <p:nvPr/>
        </p:nvPicPr>
        <p:blipFill>
          <a:blip r:embed="rId2"/>
          <a:stretch>
            <a:fillRect/>
          </a:stretch>
        </p:blipFill>
        <p:spPr>
          <a:xfrm>
            <a:off x="5667137" y="2749391"/>
            <a:ext cx="3296007" cy="2037040"/>
          </a:xfrm>
          <a:prstGeom prst="rect">
            <a:avLst/>
          </a:prstGeom>
        </p:spPr>
      </p:pic>
      <p:sp>
        <p:nvSpPr>
          <p:cNvPr id="9" name="Text 5"/>
          <p:cNvSpPr/>
          <p:nvPr/>
        </p:nvSpPr>
        <p:spPr>
          <a:xfrm>
            <a:off x="5667137" y="5064085"/>
            <a:ext cx="3296007" cy="694373"/>
          </a:xfrm>
          <a:prstGeom prst="rect">
            <a:avLst/>
          </a:prstGeom>
          <a:noFill/>
        </p:spPr>
        <p:txBody>
          <a:bodyPr wrap="square" rtlCol="0" anchor="t"/>
          <a:lstStyle/>
          <a:p>
            <a:pPr marL="0" indent="0" algn="l">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Machine Learning Integration</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10" name="Text 6"/>
          <p:cNvSpPr/>
          <p:nvPr/>
        </p:nvSpPr>
        <p:spPr>
          <a:xfrm>
            <a:off x="5667137" y="5891689"/>
            <a:ext cx="3296007" cy="1066205"/>
          </a:xfrm>
          <a:prstGeom prst="rect">
            <a:avLst/>
          </a:prstGeom>
          <a:noFill/>
        </p:spPr>
        <p:txBody>
          <a:bodyPr wrap="square" rtlCol="0" anchor="t"/>
          <a:lstStyle/>
          <a:p>
            <a:pPr marL="0" indent="0" algn="l">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Integration of machine learning algorithms for accurate yield prediction and risk assessment.</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pic>
        <p:nvPicPr>
          <p:cNvPr id="11" name="Image 2" descr="preencoded.png"/>
          <p:cNvPicPr>
            <a:picLocks noChangeAspect="1"/>
          </p:cNvPicPr>
          <p:nvPr/>
        </p:nvPicPr>
        <p:blipFill>
          <a:blip r:embed="rId3"/>
          <a:stretch>
            <a:fillRect/>
          </a:stretch>
        </p:blipFill>
        <p:spPr>
          <a:xfrm>
            <a:off x="9296400" y="2749391"/>
            <a:ext cx="3296007" cy="2037040"/>
          </a:xfrm>
          <a:prstGeom prst="rect">
            <a:avLst/>
          </a:prstGeom>
        </p:spPr>
      </p:pic>
      <p:sp>
        <p:nvSpPr>
          <p:cNvPr id="12" name="Text 7"/>
          <p:cNvSpPr/>
          <p:nvPr/>
        </p:nvSpPr>
        <p:spPr>
          <a:xfrm>
            <a:off x="9296400" y="5064085"/>
            <a:ext cx="3296007" cy="694373"/>
          </a:xfrm>
          <a:prstGeom prst="rect">
            <a:avLst/>
          </a:prstGeom>
          <a:noFill/>
        </p:spPr>
        <p:txBody>
          <a:bodyPr wrap="square" rtlCol="0" anchor="t"/>
          <a:lstStyle/>
          <a:p>
            <a:pPr marL="0" indent="0" algn="l">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Remote Sensing Solutions</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13" name="Text 8"/>
          <p:cNvSpPr/>
          <p:nvPr/>
        </p:nvSpPr>
        <p:spPr>
          <a:xfrm>
            <a:off x="9296400" y="5891689"/>
            <a:ext cx="3296007" cy="1421606"/>
          </a:xfrm>
          <a:prstGeom prst="rect">
            <a:avLst/>
          </a:prstGeom>
          <a:noFill/>
        </p:spPr>
        <p:txBody>
          <a:bodyPr wrap="square" rtlCol="0" anchor="t"/>
          <a:lstStyle/>
          <a:p>
            <a:pPr marL="0" indent="0" algn="l">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Utilizing advanced satellite imagery and remote sensing for comprehensive crop yield analysis.</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3786</Words>
  <Application>WPS Presentation</Application>
  <PresentationFormat>On-screen Show (16:9)</PresentationFormat>
  <Paragraphs>138</Paragraphs>
  <Slides>11</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Times New Roman</vt:lpstr>
      <vt:lpstr>Inter</vt:lpstr>
      <vt:lpstr>Microsoft YaHei</vt:lpstr>
      <vt:lpstr>Arial Unicode MS</vt:lpstr>
      <vt:lpstr>Calibri</vt:lpstr>
      <vt:lpstr>Art_mountaineering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Balaji</cp:lastModifiedBy>
  <cp:revision>6</cp:revision>
  <dcterms:created xsi:type="dcterms:W3CDTF">2024-03-26T05:17:00Z</dcterms:created>
  <dcterms:modified xsi:type="dcterms:W3CDTF">2024-03-31T03:04:10Z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6EB4161D450C4D87A54AD7C49009379D_13</vt:lpwstr>
  </property>
  <property fmtid="{D5CDD505-2E9C-101B-9397-08002B2CF9AE}" pid="3" name="KSOProductBuildVer">
    <vt:lpwstr>1033-12.2.0.13472</vt:lpwstr>
  </property>
</Properties>
</file>