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84260-924B-4219-BBA2-8B22A87237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3061B94-5DF0-4AE6-8B9A-162E52132F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By using Transformation methods tried to transform the data into normal distribution</a:t>
          </a:r>
          <a:endParaRPr lang="en-US" sz="1800" dirty="0"/>
        </a:p>
      </dgm:t>
    </dgm:pt>
    <dgm:pt modelId="{05F07472-444F-478D-BE7B-396D057FD277}" type="parTrans" cxnId="{315ED44B-E5D3-480B-A6A0-DA560B75275C}">
      <dgm:prSet/>
      <dgm:spPr/>
      <dgm:t>
        <a:bodyPr/>
        <a:lstStyle/>
        <a:p>
          <a:endParaRPr lang="en-US"/>
        </a:p>
      </dgm:t>
    </dgm:pt>
    <dgm:pt modelId="{7C4A96E9-6B09-4264-8118-DE3ECB836853}" type="sibTrans" cxnId="{315ED44B-E5D3-480B-A6A0-DA560B75275C}">
      <dgm:prSet/>
      <dgm:spPr/>
      <dgm:t>
        <a:bodyPr/>
        <a:lstStyle/>
        <a:p>
          <a:endParaRPr lang="en-US"/>
        </a:p>
      </dgm:t>
    </dgm:pt>
    <dgm:pt modelId="{0701FEBC-A334-4787-8CB6-E757502313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After transformation still skewness is there because of  outliers present in the data</a:t>
          </a:r>
          <a:endParaRPr lang="en-US" sz="1800" dirty="0"/>
        </a:p>
      </dgm:t>
    </dgm:pt>
    <dgm:pt modelId="{49D6C2E5-5BDA-4ECC-AFEC-2B03324ABE7A}" type="parTrans" cxnId="{D8475153-A010-4C7D-A3B2-FF70811E521E}">
      <dgm:prSet/>
      <dgm:spPr/>
      <dgm:t>
        <a:bodyPr/>
        <a:lstStyle/>
        <a:p>
          <a:endParaRPr lang="en-US"/>
        </a:p>
      </dgm:t>
    </dgm:pt>
    <dgm:pt modelId="{ADCBBD85-F9EC-4E99-BAA5-089571800759}" type="sibTrans" cxnId="{D8475153-A010-4C7D-A3B2-FF70811E521E}">
      <dgm:prSet/>
      <dgm:spPr/>
      <dgm:t>
        <a:bodyPr/>
        <a:lstStyle/>
        <a:p>
          <a:endParaRPr lang="en-US"/>
        </a:p>
      </dgm:t>
    </dgm:pt>
    <dgm:pt modelId="{0CA9DFA8-2365-4A1E-9EFA-F92926D4DA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Observing the outliers by using Boxplot and treating the outliers using IQR method</a:t>
          </a:r>
          <a:endParaRPr lang="en-US" sz="1800" dirty="0"/>
        </a:p>
      </dgm:t>
    </dgm:pt>
    <dgm:pt modelId="{7AD90B55-2533-481B-98D9-A2E758116179}" type="parTrans" cxnId="{9A1EE668-D43A-4967-88E0-445A2482C45A}">
      <dgm:prSet/>
      <dgm:spPr/>
      <dgm:t>
        <a:bodyPr/>
        <a:lstStyle/>
        <a:p>
          <a:endParaRPr lang="en-US"/>
        </a:p>
      </dgm:t>
    </dgm:pt>
    <dgm:pt modelId="{A8691638-6BD9-4CD3-8AED-D45F4976459E}" type="sibTrans" cxnId="{9A1EE668-D43A-4967-88E0-445A2482C45A}">
      <dgm:prSet/>
      <dgm:spPr/>
      <dgm:t>
        <a:bodyPr/>
        <a:lstStyle/>
        <a:p>
          <a:endParaRPr lang="en-US"/>
        </a:p>
      </dgm:t>
    </dgm:pt>
    <dgm:pt modelId="{F6A5CB28-36D0-4A4E-815C-B5B8F0FF9D8D}" type="pres">
      <dgm:prSet presAssocID="{17384260-924B-4219-BBA2-8B22A8723786}" presName="root" presStyleCnt="0">
        <dgm:presLayoutVars>
          <dgm:dir/>
          <dgm:resizeHandles val="exact"/>
        </dgm:presLayoutVars>
      </dgm:prSet>
      <dgm:spPr/>
    </dgm:pt>
    <dgm:pt modelId="{D0C57445-FF27-459F-A910-9927555F5B43}" type="pres">
      <dgm:prSet presAssocID="{B3061B94-5DF0-4AE6-8B9A-162E52132F4F}" presName="compNode" presStyleCnt="0"/>
      <dgm:spPr/>
    </dgm:pt>
    <dgm:pt modelId="{F9E4DE1C-8A01-4C05-8165-226046E68BB1}" type="pres">
      <dgm:prSet presAssocID="{B3061B94-5DF0-4AE6-8B9A-162E52132F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ABB40B-E7C3-40F4-9E1B-D46D5671E7F9}" type="pres">
      <dgm:prSet presAssocID="{B3061B94-5DF0-4AE6-8B9A-162E52132F4F}" presName="spaceRect" presStyleCnt="0"/>
      <dgm:spPr/>
    </dgm:pt>
    <dgm:pt modelId="{8F10AD4C-F484-47DA-A272-3F9EAD0E5D67}" type="pres">
      <dgm:prSet presAssocID="{B3061B94-5DF0-4AE6-8B9A-162E52132F4F}" presName="textRect" presStyleLbl="revTx" presStyleIdx="0" presStyleCnt="3">
        <dgm:presLayoutVars>
          <dgm:chMax val="1"/>
          <dgm:chPref val="1"/>
        </dgm:presLayoutVars>
      </dgm:prSet>
      <dgm:spPr/>
    </dgm:pt>
    <dgm:pt modelId="{814D14FA-B835-4EAB-925A-74C5C7A55BBE}" type="pres">
      <dgm:prSet presAssocID="{7C4A96E9-6B09-4264-8118-DE3ECB836853}" presName="sibTrans" presStyleCnt="0"/>
      <dgm:spPr/>
    </dgm:pt>
    <dgm:pt modelId="{0190D57A-D09F-4B41-9895-7CEB09B34511}" type="pres">
      <dgm:prSet presAssocID="{0701FEBC-A334-4787-8CB6-E7575023131A}" presName="compNode" presStyleCnt="0"/>
      <dgm:spPr/>
    </dgm:pt>
    <dgm:pt modelId="{293E77D3-DDBF-4E50-81DB-86A219E9060D}" type="pres">
      <dgm:prSet presAssocID="{0701FEBC-A334-4787-8CB6-E75750231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870C42A-75F2-4777-8460-BEBD588185F0}" type="pres">
      <dgm:prSet presAssocID="{0701FEBC-A334-4787-8CB6-E7575023131A}" presName="spaceRect" presStyleCnt="0"/>
      <dgm:spPr/>
    </dgm:pt>
    <dgm:pt modelId="{4EF29BFF-6279-43E5-A999-18D0C5109E3F}" type="pres">
      <dgm:prSet presAssocID="{0701FEBC-A334-4787-8CB6-E7575023131A}" presName="textRect" presStyleLbl="revTx" presStyleIdx="1" presStyleCnt="3">
        <dgm:presLayoutVars>
          <dgm:chMax val="1"/>
          <dgm:chPref val="1"/>
        </dgm:presLayoutVars>
      </dgm:prSet>
      <dgm:spPr/>
    </dgm:pt>
    <dgm:pt modelId="{FD2B792A-72AB-4128-96DE-5CC9A8818317}" type="pres">
      <dgm:prSet presAssocID="{ADCBBD85-F9EC-4E99-BAA5-089571800759}" presName="sibTrans" presStyleCnt="0"/>
      <dgm:spPr/>
    </dgm:pt>
    <dgm:pt modelId="{3791B280-775F-46BA-968C-3B74F30DE3B9}" type="pres">
      <dgm:prSet presAssocID="{0CA9DFA8-2365-4A1E-9EFA-F92926D4DABE}" presName="compNode" presStyleCnt="0"/>
      <dgm:spPr/>
    </dgm:pt>
    <dgm:pt modelId="{967AB91D-E048-411B-94F5-D2D4155CB96E}" type="pres">
      <dgm:prSet presAssocID="{0CA9DFA8-2365-4A1E-9EFA-F92926D4DA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5ADC5A4-C73F-4305-AF8A-1737388DC191}" type="pres">
      <dgm:prSet presAssocID="{0CA9DFA8-2365-4A1E-9EFA-F92926D4DABE}" presName="spaceRect" presStyleCnt="0"/>
      <dgm:spPr/>
    </dgm:pt>
    <dgm:pt modelId="{F2230C62-92DD-4A6D-AF5C-915738E5496F}" type="pres">
      <dgm:prSet presAssocID="{0CA9DFA8-2365-4A1E-9EFA-F92926D4DA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1EE668-D43A-4967-88E0-445A2482C45A}" srcId="{17384260-924B-4219-BBA2-8B22A8723786}" destId="{0CA9DFA8-2365-4A1E-9EFA-F92926D4DABE}" srcOrd="2" destOrd="0" parTransId="{7AD90B55-2533-481B-98D9-A2E758116179}" sibTransId="{A8691638-6BD9-4CD3-8AED-D45F4976459E}"/>
    <dgm:cxn modelId="{315ED44B-E5D3-480B-A6A0-DA560B75275C}" srcId="{17384260-924B-4219-BBA2-8B22A8723786}" destId="{B3061B94-5DF0-4AE6-8B9A-162E52132F4F}" srcOrd="0" destOrd="0" parTransId="{05F07472-444F-478D-BE7B-396D057FD277}" sibTransId="{7C4A96E9-6B09-4264-8118-DE3ECB836853}"/>
    <dgm:cxn modelId="{D8475153-A010-4C7D-A3B2-FF70811E521E}" srcId="{17384260-924B-4219-BBA2-8B22A8723786}" destId="{0701FEBC-A334-4787-8CB6-E7575023131A}" srcOrd="1" destOrd="0" parTransId="{49D6C2E5-5BDA-4ECC-AFEC-2B03324ABE7A}" sibTransId="{ADCBBD85-F9EC-4E99-BAA5-089571800759}"/>
    <dgm:cxn modelId="{1E50827E-6A86-406F-8375-134F1217FD07}" type="presOf" srcId="{0CA9DFA8-2365-4A1E-9EFA-F92926D4DABE}" destId="{F2230C62-92DD-4A6D-AF5C-915738E5496F}" srcOrd="0" destOrd="0" presId="urn:microsoft.com/office/officeart/2018/2/layout/IconLabelList"/>
    <dgm:cxn modelId="{80A28D9C-0CE2-4946-8B46-A9922AB111F5}" type="presOf" srcId="{17384260-924B-4219-BBA2-8B22A8723786}" destId="{F6A5CB28-36D0-4A4E-815C-B5B8F0FF9D8D}" srcOrd="0" destOrd="0" presId="urn:microsoft.com/office/officeart/2018/2/layout/IconLabelList"/>
    <dgm:cxn modelId="{680D2ACC-718B-40F9-96CF-8C238B45C14E}" type="presOf" srcId="{0701FEBC-A334-4787-8CB6-E7575023131A}" destId="{4EF29BFF-6279-43E5-A999-18D0C5109E3F}" srcOrd="0" destOrd="0" presId="urn:microsoft.com/office/officeart/2018/2/layout/IconLabelList"/>
    <dgm:cxn modelId="{D8145AD9-FE98-45BA-9895-2648921BEC74}" type="presOf" srcId="{B3061B94-5DF0-4AE6-8B9A-162E52132F4F}" destId="{8F10AD4C-F484-47DA-A272-3F9EAD0E5D67}" srcOrd="0" destOrd="0" presId="urn:microsoft.com/office/officeart/2018/2/layout/IconLabelList"/>
    <dgm:cxn modelId="{E35CE357-05CD-43FC-9156-6048020D60F7}" type="presParOf" srcId="{F6A5CB28-36D0-4A4E-815C-B5B8F0FF9D8D}" destId="{D0C57445-FF27-459F-A910-9927555F5B43}" srcOrd="0" destOrd="0" presId="urn:microsoft.com/office/officeart/2018/2/layout/IconLabelList"/>
    <dgm:cxn modelId="{A40B810B-2833-4B0A-BE4D-39469C35EA92}" type="presParOf" srcId="{D0C57445-FF27-459F-A910-9927555F5B43}" destId="{F9E4DE1C-8A01-4C05-8165-226046E68BB1}" srcOrd="0" destOrd="0" presId="urn:microsoft.com/office/officeart/2018/2/layout/IconLabelList"/>
    <dgm:cxn modelId="{6B74EB8F-63EE-4725-B388-634E8F403EA3}" type="presParOf" srcId="{D0C57445-FF27-459F-A910-9927555F5B43}" destId="{A1ABB40B-E7C3-40F4-9E1B-D46D5671E7F9}" srcOrd="1" destOrd="0" presId="urn:microsoft.com/office/officeart/2018/2/layout/IconLabelList"/>
    <dgm:cxn modelId="{4B3A6CA6-8187-4BED-B054-5CDB332DF44D}" type="presParOf" srcId="{D0C57445-FF27-459F-A910-9927555F5B43}" destId="{8F10AD4C-F484-47DA-A272-3F9EAD0E5D67}" srcOrd="2" destOrd="0" presId="urn:microsoft.com/office/officeart/2018/2/layout/IconLabelList"/>
    <dgm:cxn modelId="{F45D7894-3822-4FC2-8231-30D630AC6A06}" type="presParOf" srcId="{F6A5CB28-36D0-4A4E-815C-B5B8F0FF9D8D}" destId="{814D14FA-B835-4EAB-925A-74C5C7A55BBE}" srcOrd="1" destOrd="0" presId="urn:microsoft.com/office/officeart/2018/2/layout/IconLabelList"/>
    <dgm:cxn modelId="{7DE50279-F633-417B-88C3-9E6AD5762B86}" type="presParOf" srcId="{F6A5CB28-36D0-4A4E-815C-B5B8F0FF9D8D}" destId="{0190D57A-D09F-4B41-9895-7CEB09B34511}" srcOrd="2" destOrd="0" presId="urn:microsoft.com/office/officeart/2018/2/layout/IconLabelList"/>
    <dgm:cxn modelId="{859D5E5D-2E24-4742-82C9-B6C5E53BCCE7}" type="presParOf" srcId="{0190D57A-D09F-4B41-9895-7CEB09B34511}" destId="{293E77D3-DDBF-4E50-81DB-86A219E9060D}" srcOrd="0" destOrd="0" presId="urn:microsoft.com/office/officeart/2018/2/layout/IconLabelList"/>
    <dgm:cxn modelId="{EF298553-C504-43FB-B3DC-8DFB542FDF47}" type="presParOf" srcId="{0190D57A-D09F-4B41-9895-7CEB09B34511}" destId="{B870C42A-75F2-4777-8460-BEBD588185F0}" srcOrd="1" destOrd="0" presId="urn:microsoft.com/office/officeart/2018/2/layout/IconLabelList"/>
    <dgm:cxn modelId="{4CE9E470-FC4C-4AA0-9CEA-46120B12896B}" type="presParOf" srcId="{0190D57A-D09F-4B41-9895-7CEB09B34511}" destId="{4EF29BFF-6279-43E5-A999-18D0C5109E3F}" srcOrd="2" destOrd="0" presId="urn:microsoft.com/office/officeart/2018/2/layout/IconLabelList"/>
    <dgm:cxn modelId="{F1ADE7AB-89F0-4569-81D2-F9226828C430}" type="presParOf" srcId="{F6A5CB28-36D0-4A4E-815C-B5B8F0FF9D8D}" destId="{FD2B792A-72AB-4128-96DE-5CC9A8818317}" srcOrd="3" destOrd="0" presId="urn:microsoft.com/office/officeart/2018/2/layout/IconLabelList"/>
    <dgm:cxn modelId="{A1E81C72-FB00-4072-8AF1-C85BEDAAEB3B}" type="presParOf" srcId="{F6A5CB28-36D0-4A4E-815C-B5B8F0FF9D8D}" destId="{3791B280-775F-46BA-968C-3B74F30DE3B9}" srcOrd="4" destOrd="0" presId="urn:microsoft.com/office/officeart/2018/2/layout/IconLabelList"/>
    <dgm:cxn modelId="{76ECB1D8-880E-4B0F-BA49-0B5422D208C2}" type="presParOf" srcId="{3791B280-775F-46BA-968C-3B74F30DE3B9}" destId="{967AB91D-E048-411B-94F5-D2D4155CB96E}" srcOrd="0" destOrd="0" presId="urn:microsoft.com/office/officeart/2018/2/layout/IconLabelList"/>
    <dgm:cxn modelId="{444C2CC8-F317-4520-B01B-75FB8E784E11}" type="presParOf" srcId="{3791B280-775F-46BA-968C-3B74F30DE3B9}" destId="{45ADC5A4-C73F-4305-AF8A-1737388DC191}" srcOrd="1" destOrd="0" presId="urn:microsoft.com/office/officeart/2018/2/layout/IconLabelList"/>
    <dgm:cxn modelId="{9E17206E-E523-4C49-A033-FA9B5F3F8CB9}" type="presParOf" srcId="{3791B280-775F-46BA-968C-3B74F30DE3B9}" destId="{F2230C62-92DD-4A6D-AF5C-915738E549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4DE1C-8A01-4C05-8165-226046E68BB1}">
      <dsp:nvSpPr>
        <dsp:cNvPr id="0" name=""/>
        <dsp:cNvSpPr/>
      </dsp:nvSpPr>
      <dsp:spPr>
        <a:xfrm>
          <a:off x="538157" y="33970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0AD4C-F484-47DA-A272-3F9EAD0E5D67}">
      <dsp:nvSpPr>
        <dsp:cNvPr id="0" name=""/>
        <dsp:cNvSpPr/>
      </dsp:nvSpPr>
      <dsp:spPr>
        <a:xfrm>
          <a:off x="43157" y="1562812"/>
          <a:ext cx="180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By using Transformation methods tried to transform the data into normal distribution</a:t>
          </a:r>
          <a:endParaRPr lang="en-US" sz="1800" kern="1200" dirty="0"/>
        </a:p>
      </dsp:txBody>
      <dsp:txXfrm>
        <a:off x="43157" y="1562812"/>
        <a:ext cx="1800000" cy="1530000"/>
      </dsp:txXfrm>
    </dsp:sp>
    <dsp:sp modelId="{293E77D3-DDBF-4E50-81DB-86A219E9060D}">
      <dsp:nvSpPr>
        <dsp:cNvPr id="0" name=""/>
        <dsp:cNvSpPr/>
      </dsp:nvSpPr>
      <dsp:spPr>
        <a:xfrm>
          <a:off x="2653157" y="33970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29BFF-6279-43E5-A999-18D0C5109E3F}">
      <dsp:nvSpPr>
        <dsp:cNvPr id="0" name=""/>
        <dsp:cNvSpPr/>
      </dsp:nvSpPr>
      <dsp:spPr>
        <a:xfrm>
          <a:off x="2158157" y="1562812"/>
          <a:ext cx="180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After transformation still skewness is there because of  outliers present in the data</a:t>
          </a:r>
          <a:endParaRPr lang="en-US" sz="1800" kern="1200" dirty="0"/>
        </a:p>
      </dsp:txBody>
      <dsp:txXfrm>
        <a:off x="2158157" y="1562812"/>
        <a:ext cx="1800000" cy="1530000"/>
      </dsp:txXfrm>
    </dsp:sp>
    <dsp:sp modelId="{967AB91D-E048-411B-94F5-D2D4155CB96E}">
      <dsp:nvSpPr>
        <dsp:cNvPr id="0" name=""/>
        <dsp:cNvSpPr/>
      </dsp:nvSpPr>
      <dsp:spPr>
        <a:xfrm>
          <a:off x="4768157" y="33970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0C62-92DD-4A6D-AF5C-915738E5496F}">
      <dsp:nvSpPr>
        <dsp:cNvPr id="0" name=""/>
        <dsp:cNvSpPr/>
      </dsp:nvSpPr>
      <dsp:spPr>
        <a:xfrm>
          <a:off x="4273157" y="1562812"/>
          <a:ext cx="180000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Observing the outliers by using Boxplot and treating the outliers using IQR method</a:t>
          </a:r>
          <a:endParaRPr lang="en-US" sz="1800" kern="1200" dirty="0"/>
        </a:p>
      </dsp:txBody>
      <dsp:txXfrm>
        <a:off x="4273157" y="1562812"/>
        <a:ext cx="1800000" cy="15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E4200-86B3-4B23-A657-7C3834E3F951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45B9-38A4-4C85-8A83-07F0CFD60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45B9-38A4-4C85-8A83-07F0CFD6027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4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E45B9-38A4-4C85-8A83-07F0CFD6027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8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2.png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32A-2D2B-4911-9221-C8A94534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IN" sz="4400"/>
              <a:t>Bank marketing - EDA Mini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9CE4-34B8-4BEE-BA51-0C391CB6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201" y="3613449"/>
            <a:ext cx="5766471" cy="1760410"/>
          </a:xfrm>
        </p:spPr>
        <p:txBody>
          <a:bodyPr>
            <a:normAutofit/>
          </a:bodyPr>
          <a:lstStyle/>
          <a:p>
            <a:r>
              <a:rPr lang="en-IN" sz="1800" dirty="0"/>
              <a:t>                                                                       </a:t>
            </a:r>
          </a:p>
          <a:p>
            <a:r>
              <a:rPr lang="en-IN" sz="1800" dirty="0"/>
              <a:t>                                                                                            </a:t>
            </a:r>
            <a:r>
              <a:rPr lang="en-IN" sz="1800" dirty="0">
                <a:solidFill>
                  <a:schemeClr val="bg1"/>
                </a:solidFill>
              </a:rPr>
              <a:t>Naga Lakshmi  . P</a:t>
            </a:r>
          </a:p>
        </p:txBody>
      </p:sp>
      <p:pic>
        <p:nvPicPr>
          <p:cNvPr id="1026" name="Picture 2" descr="Telesales Images, Stock Photos &amp; Vectors | Shutterstock">
            <a:extLst>
              <a:ext uri="{FF2B5EF4-FFF2-40B4-BE49-F238E27FC236}">
                <a16:creationId xmlns:a16="http://schemas.microsoft.com/office/drawing/2014/main" id="{372F5290-A114-4DF4-9CC2-89956C9F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037" y="1844634"/>
            <a:ext cx="3781468" cy="2691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5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5E-02D5-498B-8CD9-6A1512D7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How To Make a Creative Thank You Slide Quickly In PowerPoint - YouTube">
            <a:extLst>
              <a:ext uri="{FF2B5EF4-FFF2-40B4-BE49-F238E27FC236}">
                <a16:creationId xmlns:a16="http://schemas.microsoft.com/office/drawing/2014/main" id="{D76DEF43-D9A4-4580-B4FB-E393ECA37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5" y="618518"/>
            <a:ext cx="10592972" cy="576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30E-5956-44C7-A831-F47F763C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1783-0CA6-4649-B1E4-CB959A75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247"/>
            <a:ext cx="9905999" cy="4397236"/>
          </a:xfrm>
        </p:spPr>
        <p:txBody>
          <a:bodyPr>
            <a:normAutofit fontScale="92500" lnSpcReduction="20000"/>
          </a:bodyPr>
          <a:lstStyle/>
          <a:p>
            <a:r>
              <a:rPr lang="en-IN" sz="3300" b="1" dirty="0"/>
              <a:t>Bank Marketing Dataset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bg1"/>
                </a:solidFill>
              </a:rPr>
              <a:t>       </a:t>
            </a:r>
            <a:r>
              <a:rPr lang="en-IN" sz="2800" b="0" i="0" dirty="0">
                <a:solidFill>
                  <a:schemeClr val="bg1"/>
                </a:solidFill>
                <a:effectLst/>
              </a:rPr>
              <a:t> The data is related with direct marketing campaigns of a Portuguese banking institution. It</a:t>
            </a:r>
            <a:r>
              <a:rPr lang="en-IN" sz="2800" b="1" dirty="0">
                <a:solidFill>
                  <a:schemeClr val="bg1"/>
                </a:solidFill>
              </a:rPr>
              <a:t> contains </a:t>
            </a:r>
            <a:r>
              <a:rPr lang="en-IN" sz="2800" b="1" i="0" dirty="0">
                <a:solidFill>
                  <a:schemeClr val="bg1"/>
                </a:solidFill>
                <a:effectLst/>
              </a:rPr>
              <a:t>information about all the customers who were contacted during a particular year to open term deposit accounts.</a:t>
            </a:r>
          </a:p>
          <a:p>
            <a:pPr marL="0" indent="0" algn="just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sz="3300" b="1" dirty="0"/>
              <a:t>Aim of the project</a:t>
            </a:r>
          </a:p>
          <a:p>
            <a:pPr marL="0" indent="0">
              <a:buNone/>
            </a:pPr>
            <a:r>
              <a:rPr lang="en-IN" sz="31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</a:t>
            </a:r>
            <a:r>
              <a:rPr lang="en-IN" sz="3100" b="1" dirty="0">
                <a:solidFill>
                  <a:schemeClr val="bg1"/>
                </a:solidFill>
              </a:rPr>
              <a:t>To promote term deposits among the customers.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05C26-9C17-4DD0-BBD6-50D276902FD4}"/>
              </a:ext>
            </a:extLst>
          </p:cNvPr>
          <p:cNvSpPr txBox="1"/>
          <p:nvPr/>
        </p:nvSpPr>
        <p:spPr>
          <a:xfrm>
            <a:off x="3038061" y="61615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79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2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28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70844-92CD-45BA-AAC5-AD22F8D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411" y="618518"/>
            <a:ext cx="3765634" cy="930883"/>
          </a:xfrm>
        </p:spPr>
        <p:txBody>
          <a:bodyPr anchor="b"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Data Exploration:</a:t>
            </a:r>
          </a:p>
        </p:txBody>
      </p:sp>
      <p:sp useBgFill="1">
        <p:nvSpPr>
          <p:cNvPr id="130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A683-4F85-4D53-9038-DA8E1467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760" y="1873250"/>
            <a:ext cx="4430602" cy="44576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b="1" dirty="0"/>
              <a:t>Imported python libraries</a:t>
            </a:r>
          </a:p>
          <a:p>
            <a:pPr>
              <a:lnSpc>
                <a:spcPct val="110000"/>
              </a:lnSpc>
            </a:pPr>
            <a:r>
              <a:rPr lang="en-IN" b="1" dirty="0"/>
              <a:t>Loaded the dataset</a:t>
            </a:r>
          </a:p>
          <a:p>
            <a:pPr>
              <a:lnSpc>
                <a:spcPct val="110000"/>
              </a:lnSpc>
            </a:pPr>
            <a:r>
              <a:rPr lang="en-IN" b="1" dirty="0"/>
              <a:t>Checked the size and information about the dataset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400" b="1" dirty="0"/>
              <a:t>Client data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400" b="1" dirty="0"/>
              <a:t>Campaign contact information for the client </a:t>
            </a:r>
          </a:p>
          <a:p>
            <a:pPr>
              <a:lnSpc>
                <a:spcPct val="110000"/>
              </a:lnSpc>
            </a:pPr>
            <a:r>
              <a:rPr lang="en-IN" b="1" dirty="0"/>
              <a:t>Checked the missing values</a:t>
            </a:r>
          </a:p>
          <a:p>
            <a:pPr>
              <a:lnSpc>
                <a:spcPct val="110000"/>
              </a:lnSpc>
            </a:pPr>
            <a:r>
              <a:rPr lang="en-IN" b="1" dirty="0"/>
              <a:t>Statistical summery of dataset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b="1" dirty="0"/>
              <a:t>          “pdays” (-1 means client    was  not previously contacted)</a:t>
            </a:r>
            <a:endParaRPr lang="en-IN" dirty="0"/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endParaRPr lang="en-IN" sz="14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E49F5-ADDA-4366-8DF6-E1006755E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56178"/>
              </p:ext>
            </p:extLst>
          </p:nvPr>
        </p:nvGraphicFramePr>
        <p:xfrm>
          <a:off x="1139825" y="815549"/>
          <a:ext cx="6032616" cy="52268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47760">
                  <a:extLst>
                    <a:ext uri="{9D8B030D-6E8A-4147-A177-3AD203B41FA5}">
                      <a16:colId xmlns:a16="http://schemas.microsoft.com/office/drawing/2014/main" val="1105295619"/>
                    </a:ext>
                  </a:extLst>
                </a:gridCol>
                <a:gridCol w="4684856">
                  <a:extLst>
                    <a:ext uri="{9D8B030D-6E8A-4147-A177-3AD203B41FA5}">
                      <a16:colId xmlns:a16="http://schemas.microsoft.com/office/drawing/2014/main" val="1183762139"/>
                    </a:ext>
                  </a:extLst>
                </a:gridCol>
              </a:tblGrid>
              <a:tr h="2997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cap="none" spc="60">
                          <a:solidFill>
                            <a:schemeClr val="bg1"/>
                          </a:solidFill>
                          <a:effectLst/>
                        </a:rPr>
                        <a:t>Variables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cap="none" spc="6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94283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age of the client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48812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job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type of job admin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35233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marital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marital status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980075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client education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98922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Does the customer have credit in default?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82280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credit card balance of the client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13228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housing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 dirty="0">
                          <a:solidFill>
                            <a:schemeClr val="tx1"/>
                          </a:solidFill>
                          <a:effectLst/>
                        </a:rPr>
                        <a:t>Does the customer have a housing loan?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619408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loan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 dirty="0">
                          <a:solidFill>
                            <a:schemeClr val="tx1"/>
                          </a:solidFill>
                          <a:effectLst/>
                        </a:rPr>
                        <a:t>Does the customer have a personal loan?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165153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contact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contact communication type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086183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last contact day of the month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76643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last contact month of year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470672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last contact duration, in seconds.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43716"/>
                  </a:ext>
                </a:extLst>
              </a:tr>
              <a:tr h="425815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campaign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Number of contacts performed during this campaign and for this client includes last contact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633265"/>
                  </a:ext>
                </a:extLst>
              </a:tr>
              <a:tr h="425815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pdays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Number of days that passed by after the client was last contacted from a previous campaign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26957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previous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number of contacts performed before this campaign and for this client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296213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poutcome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outcome of the previous marketing campaign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26385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>
                          <a:solidFill>
                            <a:schemeClr val="tx1"/>
                          </a:solidFill>
                          <a:effectLst/>
                        </a:rPr>
                        <a:t>y(target variable)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cap="none" spc="0" dirty="0">
                          <a:solidFill>
                            <a:schemeClr val="tx1"/>
                          </a:solidFill>
                          <a:effectLst/>
                        </a:rPr>
                        <a:t>has the client subscribed to a term deposit?</a:t>
                      </a:r>
                    </a:p>
                  </a:txBody>
                  <a:tcPr marL="30539" marR="30539" marT="58262" marB="152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9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89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7" name="Rectangle 106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D7A4C7F4-C337-4E33-9FFE-BC088F8066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3102"/>
          <a:stretch/>
        </p:blipFill>
        <p:spPr>
          <a:xfrm>
            <a:off x="-1" y="9524"/>
            <a:ext cx="12188389" cy="685799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11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32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3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4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5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6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7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0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1E97C7-4FF4-4FC4-BAB4-CA019776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5408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6652-51FE-4943-9949-EC7847D9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39875"/>
            <a:ext cx="9905999" cy="4011613"/>
          </a:xfrm>
        </p:spPr>
        <p:txBody>
          <a:bodyPr anchor="ctr">
            <a:noAutofit/>
          </a:bodyPr>
          <a:lstStyle/>
          <a:p>
            <a:r>
              <a:rPr lang="en-IN" dirty="0"/>
              <a:t>Distribution of  target categorical variable “y”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r>
              <a:rPr lang="en-IN" dirty="0"/>
              <a:t>Target variable: </a:t>
            </a:r>
          </a:p>
          <a:p>
            <a:pPr marL="0" indent="0">
              <a:buNone/>
            </a:pPr>
            <a:r>
              <a:rPr lang="en-IN" dirty="0"/>
              <a:t>“y” (term deposit subscription)</a:t>
            </a:r>
          </a:p>
          <a:p>
            <a:pPr marL="0" indent="0">
              <a:buNone/>
            </a:pPr>
            <a:r>
              <a:rPr lang="en-IN" dirty="0"/>
              <a:t>Yes – 11.7%</a:t>
            </a:r>
          </a:p>
          <a:p>
            <a:pPr marL="0" indent="0">
              <a:buNone/>
            </a:pPr>
            <a:r>
              <a:rPr lang="en-IN" dirty="0"/>
              <a:t>No – 88.3%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8DD2ADD0-484A-4D4B-938F-55845183E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186" y="1542076"/>
            <a:ext cx="5003174" cy="41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0C5D-4D18-4613-9449-B4EB8421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194"/>
            <a:ext cx="9905998" cy="1848894"/>
          </a:xfrm>
        </p:spPr>
        <p:txBody>
          <a:bodyPr>
            <a:normAutofit/>
          </a:bodyPr>
          <a:lstStyle/>
          <a:p>
            <a:br>
              <a:rPr lang="en-IN" sz="1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53B0-30B5-435B-A515-74042B71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44" y="248194"/>
            <a:ext cx="10933368" cy="6609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D09213-B155-411F-90D6-2EEA9CCA6729}"/>
              </a:ext>
            </a:extLst>
          </p:cNvPr>
          <p:cNvSpPr>
            <a:spLocks noGrp="1"/>
          </p:cNvSpPr>
          <p:nvPr/>
        </p:nvSpPr>
        <p:spPr>
          <a:xfrm>
            <a:off x="914400" y="440939"/>
            <a:ext cx="3226898" cy="708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 of numerical variables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1C882C-75EF-482C-915D-B7DAF5343522}"/>
              </a:ext>
            </a:extLst>
          </p:cNvPr>
          <p:cNvSpPr>
            <a:spLocks noGrp="1"/>
          </p:cNvSpPr>
          <p:nvPr/>
        </p:nvSpPr>
        <p:spPr>
          <a:xfrm>
            <a:off x="526093" y="1392743"/>
            <a:ext cx="3367804" cy="414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bg1"/>
                </a:solidFill>
              </a:rPr>
              <a:t>Distribution of ‘age’ variable seems normal distributed but sightly skewed towards right side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Distribution of ‘balance’ variable is highly right skewed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Variable ‘day’ is normally distributed</a:t>
            </a:r>
          </a:p>
          <a:p>
            <a:r>
              <a:rPr lang="en-IN" sz="1900" b="1" dirty="0">
                <a:solidFill>
                  <a:schemeClr val="bg1"/>
                </a:solidFill>
              </a:rPr>
              <a:t>Distribution of ‘duration’ variable is completely right skewed</a:t>
            </a:r>
          </a:p>
          <a:p>
            <a:r>
              <a:rPr lang="en-IN" sz="1900" b="1" dirty="0">
                <a:solidFill>
                  <a:schemeClr val="bg1"/>
                </a:solidFill>
              </a:rPr>
              <a:t>Distribution of ‘campaign’ variable is highly right skewed</a:t>
            </a:r>
          </a:p>
          <a:p>
            <a:r>
              <a:rPr lang="en-IN" sz="1900" b="1" dirty="0">
                <a:solidFill>
                  <a:schemeClr val="bg1"/>
                </a:solidFill>
              </a:rPr>
              <a:t>Distribution of ‘previous’ variables are also completely right skewed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5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E7638F-5219-4E90-8B5A-472F0E4C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74" y="168546"/>
            <a:ext cx="4149905" cy="2085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33DDE-1518-4283-AFB0-AECBFD5B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21" y="146765"/>
            <a:ext cx="3955124" cy="21343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D4A8C3-D179-43C8-8D71-6C58AF04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622" y="2509597"/>
            <a:ext cx="3955124" cy="19983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07254C-6107-4D21-ABFF-D75E08202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74" y="2479218"/>
            <a:ext cx="4149905" cy="1998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352C75-4B53-4B0F-A7E3-0776C44E6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98" y="4625502"/>
            <a:ext cx="4000843" cy="21343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884C98-62CE-430D-A578-896B2EBC5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74" y="4606048"/>
            <a:ext cx="4153078" cy="21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49A1-38F0-4FD5-B3D7-281A722E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IN"/>
              <a:t>Handling the skewed data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30A76D5-D2C2-49EE-9318-901F3950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B6F8AB0-5A79-46F8-8CAC-CA8E1C17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084" y="250723"/>
            <a:ext cx="3002281" cy="31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8D3D1BB4-141F-47BF-8854-E25124A46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FC2226AF-C533-4D07-8B21-C9D8BF14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ED94ED-CF46-4FE3-872F-02ABFC5C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8203" y="137160"/>
            <a:ext cx="281348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D135DB-9B08-40D6-8B48-EEE4FDA4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998" y="3679723"/>
            <a:ext cx="2926135" cy="31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51E97C-12FC-4248-A20B-88E15E6C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5951" y="3679722"/>
            <a:ext cx="2955323" cy="304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1" name="Content Placeholder 2">
            <a:extLst>
              <a:ext uri="{FF2B5EF4-FFF2-40B4-BE49-F238E27FC236}">
                <a16:creationId xmlns:a16="http://schemas.microsoft.com/office/drawing/2014/main" id="{83733592-1B62-98F4-5D40-E0569D6F8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387502"/>
              </p:ext>
            </p:extLst>
          </p:nvPr>
        </p:nvGraphicFramePr>
        <p:xfrm>
          <a:off x="-5506" y="1828799"/>
          <a:ext cx="6116315" cy="343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7859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BFB4-64C3-48C8-8870-11856331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714"/>
            <a:ext cx="9905998" cy="1262743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Patterns between the Numerical variables and target variable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95CAD9-2F02-4D5E-BE89-2127DFD3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834"/>
            <a:ext cx="9905999" cy="93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500" b="1" dirty="0"/>
          </a:p>
          <a:p>
            <a:pPr marL="0" indent="0">
              <a:buNone/>
            </a:pPr>
            <a:endParaRPr lang="en-IN" sz="1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C4F46-6775-4111-BFDD-41AB8CC44391}"/>
              </a:ext>
            </a:extLst>
          </p:cNvPr>
          <p:cNvSpPr txBox="1"/>
          <p:nvPr/>
        </p:nvSpPr>
        <p:spPr>
          <a:xfrm>
            <a:off x="610296" y="2008261"/>
            <a:ext cx="5485703" cy="446276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Y (target variable, yes)</a:t>
            </a:r>
          </a:p>
          <a:p>
            <a:pPr algn="l"/>
            <a:r>
              <a:rPr lang="en-IN" sz="2000" b="0" i="0" dirty="0">
                <a:effectLst/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Middle age Customers have accepted the Term deposit offer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Higher account Balance led to higher acceptance of term deposit offer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</a:rPr>
              <a:t>H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igher </a:t>
            </a:r>
            <a:r>
              <a:rPr lang="en-IN" sz="2000" dirty="0">
                <a:solidFill>
                  <a:srgbClr val="000000"/>
                </a:solidFill>
              </a:rPr>
              <a:t>c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ontact call duration led to higher acceptance of term deposit </a:t>
            </a:r>
            <a:r>
              <a:rPr lang="en-IN" sz="2000" dirty="0">
                <a:solidFill>
                  <a:srgbClr val="000000"/>
                </a:solidFill>
                <a:latin typeface="Helvetica Neue"/>
              </a:rPr>
              <a:t>offer</a:t>
            </a:r>
            <a:endParaRPr lang="en-IN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2AF5CD3-C0B3-4E2D-8A55-D18F97F7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4" y="2175182"/>
            <a:ext cx="3619500" cy="311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57DB06F-D68F-4C8D-8592-0F927AB6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54" y="1038957"/>
            <a:ext cx="3676650" cy="300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D530FC6-5F7C-4773-B059-3E38F87D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54" y="4047200"/>
            <a:ext cx="36766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9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BFB4-64C3-48C8-8870-11856331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714"/>
            <a:ext cx="9905998" cy="1262743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Patterns between the categorical variables and target variable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95CAD9-2F02-4D5E-BE89-2127DFD3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834"/>
            <a:ext cx="9905999" cy="5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500" b="1" dirty="0"/>
          </a:p>
          <a:p>
            <a:pPr marL="0" indent="0">
              <a:buNone/>
            </a:pPr>
            <a:endParaRPr lang="en-IN" sz="1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C4F46-6775-4111-BFDD-41AB8CC44391}"/>
              </a:ext>
            </a:extLst>
          </p:cNvPr>
          <p:cNvSpPr txBox="1"/>
          <p:nvPr/>
        </p:nvSpPr>
        <p:spPr>
          <a:xfrm>
            <a:off x="675249" y="2008262"/>
            <a:ext cx="6850966" cy="193899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Y (target variable, 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Contact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F60CD2-98ED-49F5-AB78-A9252791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58" y="3731994"/>
            <a:ext cx="4080045" cy="30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72E2EC7-5EDC-45FC-B6A3-963E7C4D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13" y="1049274"/>
            <a:ext cx="4014596" cy="29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BDBED92-A5DF-4CEB-B189-D2BDCDA5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09" y="1016017"/>
            <a:ext cx="3949148" cy="27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6A6A45B-1D3E-4794-B807-14CF0912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90" y="4011056"/>
            <a:ext cx="6017746" cy="262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68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F343-A03A-4A2F-B6E8-D05CEAF3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630968"/>
          </a:xfrm>
        </p:spPr>
        <p:txBody>
          <a:bodyPr>
            <a:normAutofit/>
          </a:bodyPr>
          <a:lstStyle/>
          <a:p>
            <a:r>
              <a:rPr lang="en-IN" dirty="0"/>
              <a:t>Conclusion:</a:t>
            </a:r>
            <a:br>
              <a:rPr lang="en-IN" dirty="0"/>
            </a:br>
            <a:br>
              <a:rPr lang="en-IN" dirty="0"/>
            </a:br>
            <a:r>
              <a:rPr lang="en-IN" sz="1600" dirty="0">
                <a:solidFill>
                  <a:schemeClr val="bg1"/>
                </a:solidFill>
                <a:latin typeface="+mn-lt"/>
              </a:rPr>
              <a:t>                    To increase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+mn-lt"/>
              </a:rPr>
              <a:t> positive response rate  from customers to open term deposit accounts, bank should focus on ----</a:t>
            </a:r>
            <a:endParaRPr lang="en-IN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90CC-7258-4D15-9859-5C4C921B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6843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Customers having administrative jobs and who are technicians 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</a:rPr>
              <a:t>They are married. They hold a university degree.</a:t>
            </a:r>
          </a:p>
          <a:p>
            <a:r>
              <a:rPr lang="en-IN" dirty="0">
                <a:solidFill>
                  <a:schemeClr val="bg1"/>
                </a:solidFill>
              </a:rPr>
              <a:t>Customers who are middle aged having grater balance </a:t>
            </a:r>
            <a:r>
              <a:rPr lang="en-IN" b="0" i="0" dirty="0">
                <a:solidFill>
                  <a:schemeClr val="bg1"/>
                </a:solidFill>
                <a:effectLst/>
              </a:rPr>
              <a:t>values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</a:rPr>
              <a:t>Cell-phones should be the preferred mode of contact for contacting customers 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</a:rPr>
              <a:t>Higher Contact call duration during this campaign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47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831</TotalTime>
  <Words>536</Words>
  <Application>Microsoft Office PowerPoint</Application>
  <PresentationFormat>Widescreen</PresentationFormat>
  <Paragraphs>97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Helvetica Neue</vt:lpstr>
      <vt:lpstr>Tw Cen MT</vt:lpstr>
      <vt:lpstr>Wingdings</vt:lpstr>
      <vt:lpstr>Circuit</vt:lpstr>
      <vt:lpstr>Bank marketing - EDA Mini capstone project</vt:lpstr>
      <vt:lpstr>Introduction:</vt:lpstr>
      <vt:lpstr>Data Exploration:</vt:lpstr>
      <vt:lpstr>Data Visualization</vt:lpstr>
      <vt:lpstr> </vt:lpstr>
      <vt:lpstr>Handling the skewed data</vt:lpstr>
      <vt:lpstr>Finding Patterns between the Numerical variables and target variable</vt:lpstr>
      <vt:lpstr>Finding Patterns between the categorical variables and target variable</vt:lpstr>
      <vt:lpstr>Conclusion:                      To increase positive response rate  from customers to open term deposit accounts, bank should focus on ----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52</cp:revision>
  <dcterms:created xsi:type="dcterms:W3CDTF">2022-03-09T05:52:10Z</dcterms:created>
  <dcterms:modified xsi:type="dcterms:W3CDTF">2022-03-12T19:29:43Z</dcterms:modified>
</cp:coreProperties>
</file>