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6" r:id="rId7"/>
    <p:sldId id="286" r:id="rId8"/>
    <p:sldId id="261" r:id="rId9"/>
    <p:sldId id="262" r:id="rId10"/>
    <p:sldId id="263" r:id="rId11"/>
    <p:sldId id="264" r:id="rId12"/>
    <p:sldId id="265" r:id="rId13"/>
    <p:sldId id="267" r:id="rId14"/>
    <p:sldId id="287" r:id="rId15"/>
    <p:sldId id="268" r:id="rId16"/>
    <p:sldId id="278" r:id="rId17"/>
    <p:sldId id="279" r:id="rId18"/>
    <p:sldId id="283" r:id="rId19"/>
    <p:sldId id="284" r:id="rId20"/>
    <p:sldId id="285" r:id="rId21"/>
    <p:sldId id="274" r:id="rId22"/>
    <p:sldId id="281" r:id="rId23"/>
    <p:sldId id="282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FEBAC-EA95-4A05-840A-AEEECCA7C110}">
          <p14:sldIdLst>
            <p14:sldId id="256"/>
            <p14:sldId id="257"/>
            <p14:sldId id="258"/>
            <p14:sldId id="259"/>
            <p14:sldId id="260"/>
            <p14:sldId id="266"/>
            <p14:sldId id="286"/>
            <p14:sldId id="261"/>
            <p14:sldId id="262"/>
            <p14:sldId id="263"/>
            <p14:sldId id="264"/>
            <p14:sldId id="265"/>
            <p14:sldId id="267"/>
            <p14:sldId id="287"/>
            <p14:sldId id="268"/>
            <p14:sldId id="278"/>
            <p14:sldId id="279"/>
            <p14:sldId id="283"/>
            <p14:sldId id="284"/>
            <p14:sldId id="285"/>
            <p14:sldId id="274"/>
            <p14:sldId id="281"/>
            <p14:sldId id="282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6E0A4-853B-4F6D-93FE-D2B85B8EFE78}" v="5" dt="2018-10-05T13:55:02.938"/>
    <p1510:client id="{86D8F63C-2289-4B7B-8F6A-D31F66D96076}" v="175" dt="2018-10-05T17:21:10.077"/>
    <p1510:client id="{A08F8B2A-1B78-4D2A-9D53-33166F58EDC3}" v="6" dt="2018-10-05T17:34:07.828"/>
    <p1510:client id="{CFB53896-38E7-4A3E-9A97-FBD808B940D8}" v="16" dt="2018-10-05T17:03:57.666"/>
    <p1510:client id="{C9537AF1-E1B0-4DD1-A1C5-05770257908B}" v="71" dt="2018-10-05T17:24:3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C8193-E04D-438D-B695-0C00F1C2D16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B610D-5AE9-4A9D-89F4-8B03864A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1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Introduction.</a:t>
            </a:r>
          </a:p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B610D-5AE9-4A9D-89F4-8B03864A6B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5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c0a8b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c0a8b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9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ac0a8b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ac0a8b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1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c0a8b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c0a8b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the agenda</a:t>
            </a:r>
          </a:p>
          <a:p>
            <a:r>
              <a:rPr lang="en-US" dirty="0">
                <a:cs typeface="Calibri"/>
              </a:rPr>
              <a:t>Not much python Code in this talk.</a:t>
            </a:r>
          </a:p>
          <a:p>
            <a:r>
              <a:rPr lang="en-US" dirty="0">
                <a:cs typeface="Calibri"/>
              </a:rPr>
              <a:t>Ask Questions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610D-5AE9-4A9D-89F4-8B03864A6B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3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1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95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c0a8b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c0a8b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1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6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70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1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ac0a8b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ac0a8b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DDED-59B3-4032-A0F4-42668483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79FF2-1E31-492A-8CF9-A17EA0EF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1C15-1BB8-40D3-ACA1-FDEF2BE5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A3AA-1019-496B-BED0-CD4D573C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45A8-C6D1-4956-B52E-7645118D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872B-3ACB-407C-8070-9E7BE53F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5FE82-A280-4A70-88F5-DBC0FE27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33B2-9875-4FDD-8537-208B3B46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927E-149E-4702-8193-0212CEA4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D16A-ADC7-4522-9C59-4E38E68C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7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8A26-810F-40E8-939E-3353432E3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B0831-54BD-4A7A-ABFA-453F0B09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64E5-BCD1-4045-B6DB-1F11F50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E610-02E1-4B46-8BF0-D40300B5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9C7B-6F8B-4481-A148-74667AB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 Slide #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1205" y="6091833"/>
            <a:ext cx="3912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867" y="5646700"/>
            <a:ext cx="3916533" cy="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57333" y="2388033"/>
            <a:ext cx="10861200" cy="2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13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53667" y="1575633"/>
            <a:ext cx="8490400" cy="3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edium"/>
              <a:buNone/>
              <a:defRPr sz="6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1205" y="6091833"/>
            <a:ext cx="3912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695" y="6193430"/>
            <a:ext cx="2013669" cy="444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14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31205" y="6091833"/>
            <a:ext cx="3912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695" y="6193430"/>
            <a:ext cx="2013669" cy="4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70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D3F5-D7D7-4819-8A10-4B19DA08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5DA0-C894-4812-A296-AC9B8D9E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56CF-9725-4431-9C32-45A12CC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AC7E-301F-4350-BD70-7AE94BE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C4E7-53D2-4A7A-A925-F61013B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1891-8C1A-43A5-917C-5E011F0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BB5E-8E0B-4A93-B73B-B1F8B094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8AF5-AEE2-46FA-9F62-4A06883E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0633-D567-4280-BD8A-B4C58F3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BDF2-E2CE-4A0B-A7D5-90AEFB1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34C1-121C-414E-9FB8-93485A50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C941-DF3E-4FC2-AD90-766FC921E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FCB48-9D55-43B0-9371-D51086B9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AF77-C120-498E-BB7B-A26E3310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CE29-6B0F-43FF-ADEC-45BF34AF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B4D38-C3D3-4800-BA54-4F95657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DE4E-B6E2-48B0-98A8-4CCFE019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4ED0-69FC-49C3-8544-AC25C4F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3A93-9E1A-4BF9-9218-074CB61C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EB0A-EB32-4088-92E2-249B1F12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0F596-8419-470B-B6FD-873136C2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ABEDA-13AD-431F-88BD-149B82CC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CC8C1-B6C1-45C4-9337-1990554F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1C27B-5C35-43B9-BC4D-B28DD221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2A75-5D99-4532-AE97-6CB9C57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73B0F-FD80-4BC8-AF73-C3603481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F0F96-961C-4544-B0D1-74220CB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27E1-0A33-4B5C-9B17-2EF9051A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E9B7F-0DCC-40AF-A173-23E18D48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690E-22FA-4C58-9804-4ECF219B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1CAA-125C-401B-B801-36496B4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6D8-ACEA-4FE8-999F-DAA29B9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1086-12C9-4B05-B171-1AD346B4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BB7D-0BCC-4EE6-BE0B-59CFE10F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998D-F93C-4EAB-BF5E-4AE28BD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B3C-4468-456A-9CDC-9331145B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3393-E562-49D9-9A3C-D2464FF6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D1F-1EA2-4B70-B7B3-4DF668B5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6843-1B18-4533-9C10-6D76C2EBE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378C-AA02-4271-B7CB-31FFFBED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4CA63-110D-4C84-B298-678631E8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C86F-1DB7-4FB6-AF62-289A8BBC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D9A5-5D01-43B6-91A6-FD9EF34A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BACB0-3CD4-45B6-9A38-6D6319F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88E8-BF36-4438-8C88-68DE5A99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5151-B748-40A5-B21C-37F826FD6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7DFF-676E-4BD2-B568-F78C665109F7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1CA8-C4BD-43AE-8978-68F40A3F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C845-5982-41A1-84C8-704656210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52ED-4555-4AE6-95BD-4E3AE3FF4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6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571A-3451-4FA1-A08B-BFAFBBA06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Deploying a Python Web App onto a Kubernetes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4B0E-3902-4A2D-B117-CED8EBD5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644" y="4015047"/>
            <a:ext cx="2549236" cy="1043247"/>
          </a:xfrm>
        </p:spPr>
        <p:txBody>
          <a:bodyPr/>
          <a:lstStyle/>
          <a:p>
            <a:r>
              <a:rPr lang="en-IN"/>
              <a:t>Tarun Pothulapati</a:t>
            </a:r>
          </a:p>
          <a:p>
            <a:r>
              <a:rPr lang="en-IN"/>
              <a:t>@Pothulapati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921CC-2CF2-4EDF-98F2-69BD6562B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555769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7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2DD-7BAD-4956-9344-BE1C1EC0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0D01-E501-4726-B35E-02B7C61B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Build, Ship, and Run Any App, Anywhere.</a:t>
            </a:r>
          </a:p>
          <a:p>
            <a:r>
              <a:rPr lang="en-IN">
                <a:cs typeface="Calibri"/>
              </a:rPr>
              <a:t>Low memory and storage footprint.</a:t>
            </a:r>
          </a:p>
          <a:p>
            <a:r>
              <a:rPr lang="en-IN">
                <a:cs typeface="Calibri"/>
              </a:rPr>
              <a:t>Container Images can be integrated with your CI/CD Pipeline.</a:t>
            </a:r>
          </a:p>
          <a:p>
            <a:r>
              <a:rPr lang="en-IN">
                <a:cs typeface="Calibri"/>
              </a:rPr>
              <a:t>Images can be versioned, Just like GIT repositiries.</a:t>
            </a:r>
          </a:p>
          <a:p>
            <a:r>
              <a:rPr lang="en-IN">
                <a:cs typeface="Calibri"/>
              </a:rPr>
              <a:t>Backup and rollback are very easy.</a:t>
            </a: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0218E-4319-49C2-81E1-4EE87D2B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7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768-7411-4EE6-86F8-31220F87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902"/>
          </a:xfrm>
        </p:spPr>
        <p:txBody>
          <a:bodyPr/>
          <a:lstStyle/>
          <a:p>
            <a:r>
              <a:rPr lang="en-IN"/>
              <a:t>Docker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AA6D1-26A7-4DD8-A031-B8971758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32" y="1253331"/>
            <a:ext cx="776638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9AD4F-2B89-4E42-B87A-D1876A4DF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D1D8-53C4-4EE5-B1B0-E5C4E640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Container Registries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059AE-6821-43D8-8038-519F76BA5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25" y="1642805"/>
            <a:ext cx="8989754" cy="390716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3E731D-C551-46B5-9BD6-15D02CD3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02FB88-56DD-42E8-A017-385356F4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41476" cy="2306637"/>
          </a:xfrm>
        </p:spPr>
        <p:txBody>
          <a:bodyPr>
            <a:normAutofit fontScale="90000"/>
          </a:bodyPr>
          <a:lstStyle/>
          <a:p>
            <a:r>
              <a:rPr lang="en-IN"/>
              <a:t>Demo</a:t>
            </a:r>
            <a:br>
              <a:rPr lang="en-IN"/>
            </a:br>
            <a:r>
              <a:rPr lang="en-IN"/>
              <a:t> Containerising the Python Web Application using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609D5-FCA7-4A47-87DC-B14523D2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EA54-5F2D-47A1-9A7C-B232FFD1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Distributed Systems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6ADC-09C4-49B6-93B8-8FC9E406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Companies like Google, Facebook handle millions of requests every second.</a:t>
            </a:r>
          </a:p>
          <a:p>
            <a:r>
              <a:rPr lang="en-US" dirty="0">
                <a:cs typeface="Calibri"/>
              </a:rPr>
              <a:t>Many thousands of servers are connected together to handle requests of that scale.</a:t>
            </a:r>
          </a:p>
          <a:p>
            <a:r>
              <a:rPr lang="en-US" dirty="0">
                <a:cs typeface="Calibri"/>
              </a:rPr>
              <a:t>Distributed Systems allow us to run multiple servers in co-ordination to make it look like one single system where you can deploy multiple instances of your services.</a:t>
            </a:r>
          </a:p>
          <a:p>
            <a:r>
              <a:rPr lang="en-US" dirty="0">
                <a:cs typeface="Calibri"/>
              </a:rPr>
              <a:t>The Distributed System will take care of failing over your services, when one of the servers go down.</a:t>
            </a:r>
          </a:p>
        </p:txBody>
      </p:sp>
    </p:spTree>
    <p:extLst>
      <p:ext uri="{BB962C8B-B14F-4D97-AF65-F5344CB8AC3E}">
        <p14:creationId xmlns:p14="http://schemas.microsoft.com/office/powerpoint/2010/main" val="335008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57333" y="2388033"/>
            <a:ext cx="10861200" cy="2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Kubernetes</a:t>
            </a:r>
            <a:br>
              <a:rPr lang="en"/>
            </a:br>
            <a:r>
              <a:rPr lang="en-GB" sz="3200"/>
              <a:t>An Open Source Production-Grade</a:t>
            </a:r>
            <a:r>
              <a:rPr lang="en" sz="3200"/>
              <a:t> </a:t>
            </a:r>
            <a:r>
              <a:rPr lang="en-GB" sz="3200"/>
              <a:t>Container</a:t>
            </a:r>
            <a:r>
              <a:rPr lang="en" sz="3200"/>
              <a:t> </a:t>
            </a:r>
            <a:r>
              <a:rPr lang="en-GB" sz="3200"/>
              <a:t>Orchestration System</a:t>
            </a:r>
            <a:endParaRPr lang="en-US" sz="3200"/>
          </a:p>
          <a:p>
            <a:endParaRPr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707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Kubernetes Features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15600" y="1755839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>
              <a:buClr>
                <a:srgbClr val="666666"/>
              </a:buClr>
            </a:pPr>
            <a:r>
              <a:rPr lang="en" sz="2400" b="1">
                <a:solidFill>
                  <a:srgbClr val="666666"/>
                </a:solidFill>
              </a:rPr>
              <a:t>Self-Monitoring</a:t>
            </a:r>
            <a:r>
              <a:rPr lang="en" sz="2400">
                <a:solidFill>
                  <a:srgbClr val="666666"/>
                </a:solidFill>
              </a:rPr>
              <a:t>: Monitors the nodes and services without any manual intervention.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lnSpc>
                <a:spcPct val="100000"/>
              </a:lnSpc>
              <a:buClr>
                <a:srgbClr val="666666"/>
              </a:buClr>
            </a:pPr>
            <a:r>
              <a:rPr lang="en" sz="2400" b="1">
                <a:solidFill>
                  <a:srgbClr val="666666"/>
                </a:solidFill>
              </a:rPr>
              <a:t>Automatic Scaling</a:t>
            </a:r>
            <a:r>
              <a:rPr lang="en" sz="2400">
                <a:solidFill>
                  <a:srgbClr val="666666"/>
                </a:solidFill>
              </a:rPr>
              <a:t>: Automatically scale the services both Horizontally and vertically based on resource usage or custom metrics.</a:t>
            </a:r>
          </a:p>
          <a:p>
            <a:pPr marL="608965" indent="-456565">
              <a:lnSpc>
                <a:spcPct val="100000"/>
              </a:lnSpc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lnSpc>
                <a:spcPct val="100000"/>
              </a:lnSpc>
              <a:buClr>
                <a:srgbClr val="666666"/>
              </a:buClr>
            </a:pPr>
            <a:r>
              <a:rPr lang="en" sz="2400" b="1">
                <a:solidFill>
                  <a:srgbClr val="666666"/>
                </a:solidFill>
              </a:rPr>
              <a:t>Load Balancing</a:t>
            </a:r>
            <a:r>
              <a:rPr lang="en" sz="2400">
                <a:solidFill>
                  <a:srgbClr val="666666"/>
                </a:solidFill>
              </a:rPr>
              <a:t>: It understands the best servers to place your services. So, that all applications be on the best node possible.</a:t>
            </a:r>
          </a:p>
          <a:p>
            <a:pPr marL="608965" indent="-456565">
              <a:lnSpc>
                <a:spcPct val="100000"/>
              </a:lnSpc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 b="1">
                <a:solidFill>
                  <a:srgbClr val="666666"/>
                </a:solidFill>
              </a:rPr>
              <a:t>Resource monitoring and logging</a:t>
            </a:r>
            <a:r>
              <a:rPr lang="en" sz="2400">
                <a:solidFill>
                  <a:srgbClr val="666666"/>
                </a:solidFill>
              </a:rPr>
              <a:t>: Insights on the resource usage and provides analytics on them.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Automates various other manual processes...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7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Kubernetes 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250B9-9167-4E9C-BED9-6E35D887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8" y="1546698"/>
            <a:ext cx="11323782" cy="46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Kubernetes API Server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15600" y="1736546"/>
            <a:ext cx="11360800" cy="42101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Point of Communication with the Kubernetes Cluster.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Runs on the Master.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Exposes the Kubernetes API, which is the main point for managing the Kubernetes Cluster.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Everything is an object in Kubernetes i.e. Pods, Jobs, etc.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Communicates with the etcd store to create and delete objects.</a:t>
            </a:r>
          </a:p>
          <a:p>
            <a:pPr marL="608965" indent="-456565">
              <a:buClr>
                <a:srgbClr val="666666"/>
              </a:buClr>
            </a:pPr>
            <a:endParaRPr lang="en" sz="240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sz="2400">
                <a:solidFill>
                  <a:srgbClr val="666666"/>
                </a:solidFill>
              </a:rPr>
              <a:t>Tools like kubectl,etc connect to the API server to perform actions and retrieve information.</a:t>
            </a:r>
          </a:p>
          <a:p>
            <a:pPr marL="608965" indent="-456565">
              <a:buClr>
                <a:srgbClr val="666666"/>
              </a:buClr>
            </a:pPr>
            <a:endParaRPr lang="en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Kubernetes Scheduler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15600" y="1745400"/>
            <a:ext cx="11360800" cy="434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Runs on the Master and </a:t>
            </a:r>
            <a:r>
              <a:rPr lang="en-IN" dirty="0">
                <a:solidFill>
                  <a:srgbClr val="666666"/>
                </a:solidFill>
              </a:rPr>
              <a:t>takes decisions on the best node for the given workload to be placed.</a:t>
            </a:r>
          </a:p>
          <a:p>
            <a:pPr marL="608965" indent="-456565">
              <a:buClr>
                <a:srgbClr val="666666"/>
              </a:buClr>
            </a:pPr>
            <a:endParaRPr lang="en-I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-IN" dirty="0">
                <a:solidFill>
                  <a:srgbClr val="666666"/>
                </a:solidFill>
              </a:rPr>
              <a:t>Keeps track of the resource consumption on the cluster, and the total capacity of the cluster.</a:t>
            </a:r>
          </a:p>
          <a:p>
            <a:pPr marL="608965" indent="-456565">
              <a:buClr>
                <a:srgbClr val="666666"/>
              </a:buClr>
            </a:pPr>
            <a:endParaRPr lang="en-I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-IN" dirty="0">
                <a:solidFill>
                  <a:srgbClr val="666666"/>
                </a:solidFill>
              </a:rPr>
              <a:t>Also reshuffles the Workload throughout the cluster, when more nodes are being added.</a:t>
            </a:r>
          </a:p>
          <a:p>
            <a:pPr marL="608965" indent="-456565">
              <a:buClr>
                <a:srgbClr val="666666"/>
              </a:buClr>
            </a:pPr>
            <a:endParaRPr lang="en-I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-IN" dirty="0">
                <a:solidFill>
                  <a:srgbClr val="666666"/>
                </a:solidFill>
              </a:rPr>
              <a:t>Customisations are also allowed. Ex: Run ML workloads on nodes that have GPU's only.</a:t>
            </a:r>
          </a:p>
          <a:p>
            <a:pPr marL="608965" indent="-456565">
              <a:buClr>
                <a:srgbClr val="666666"/>
              </a:buClr>
            </a:pPr>
            <a:endParaRPr lang="en-I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endParaRPr lang="en-I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400A4D-A53A-438A-A889-BD3434C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B62071-94D7-49F4-AA9E-7DF12957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1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Basic Python Web Application written in Flask</a:t>
            </a:r>
          </a:p>
          <a:p>
            <a:r>
              <a:rPr lang="en-IN" dirty="0"/>
              <a:t>Deployment of a Web Application</a:t>
            </a:r>
            <a:endParaRPr lang="en-IN" dirty="0">
              <a:cs typeface="Calibri"/>
            </a:endParaRPr>
          </a:p>
          <a:p>
            <a:r>
              <a:rPr lang="en-IN" dirty="0"/>
              <a:t>Problems with Virtual Machines</a:t>
            </a:r>
            <a:endParaRPr lang="en-IN" dirty="0">
              <a:cs typeface="Calibri"/>
            </a:endParaRPr>
          </a:p>
          <a:p>
            <a:r>
              <a:rPr lang="en-IN" dirty="0"/>
              <a:t>Benefits of Containerisation</a:t>
            </a:r>
            <a:endParaRPr lang="en-IN" dirty="0">
              <a:cs typeface="Calibri"/>
            </a:endParaRPr>
          </a:p>
          <a:p>
            <a:r>
              <a:rPr lang="en-IN" dirty="0"/>
              <a:t>Docker Demo</a:t>
            </a:r>
            <a:endParaRPr lang="en-IN" dirty="0">
              <a:cs typeface="Calibri"/>
            </a:endParaRPr>
          </a:p>
          <a:p>
            <a:r>
              <a:rPr lang="en-IN" dirty="0"/>
              <a:t>Kubernetes Features and Architecture</a:t>
            </a:r>
            <a:endParaRPr lang="en-IN" dirty="0">
              <a:cs typeface="Calibri"/>
            </a:endParaRPr>
          </a:p>
          <a:p>
            <a:r>
              <a:rPr lang="en-IN" dirty="0"/>
              <a:t>Deploying Containers into Kubernetes and Scaling</a:t>
            </a:r>
            <a:endParaRPr lang="en-IN" dirty="0">
              <a:cs typeface="Calibri"/>
            </a:endParaRPr>
          </a:p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7688CE-D216-4BE1-8FE5-B5B4FE02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Kubelet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"Node-Agent" that runs on every Node.</a:t>
            </a:r>
          </a:p>
          <a:p>
            <a:pPr marL="608965" indent="-456565">
              <a:buClr>
                <a:srgbClr val="666666"/>
              </a:buClr>
            </a:pPr>
            <a:endParaRPr lang="e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Kubelet ensures that the containers ordered are running and healthy.</a:t>
            </a:r>
          </a:p>
          <a:p>
            <a:pPr marL="608965" indent="-456565">
              <a:buClr>
                <a:srgbClr val="666666"/>
              </a:buClr>
            </a:pPr>
            <a:endParaRPr lang="e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Interacts with the container runtimes like docker to create, manage and delete containers.</a:t>
            </a:r>
          </a:p>
          <a:p>
            <a:pPr marL="608965" indent="-456565">
              <a:buClr>
                <a:srgbClr val="666666"/>
              </a:buClr>
            </a:pPr>
            <a:endParaRPr lang="en" dirty="0">
              <a:solidFill>
                <a:srgbClr val="666666"/>
              </a:solidFill>
            </a:endParaRPr>
          </a:p>
          <a:p>
            <a:pPr marL="608965" indent="-456565"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Collects metrics about resource consumption and capacity by interacting with cAdvisor and reports to master.</a:t>
            </a:r>
          </a:p>
        </p:txBody>
      </p:sp>
    </p:spTree>
    <p:extLst>
      <p:ext uri="{BB962C8B-B14F-4D97-AF65-F5344CB8AC3E}">
        <p14:creationId xmlns:p14="http://schemas.microsoft.com/office/powerpoint/2010/main" val="136596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53666" y="2607013"/>
            <a:ext cx="10834699" cy="23966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b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Running the python web app on a Kubernetes Cluster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65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>
                <a:latin typeface="Roboto Medium"/>
                <a:ea typeface="Roboto Medium"/>
                <a:cs typeface="Roboto Medium"/>
                <a:sym typeface="Roboto Medium"/>
              </a:rPr>
              <a:t>Horizontal Pod Autoscaler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99939" y="1980161"/>
            <a:ext cx="11360800" cy="43992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IN">
                <a:solidFill>
                  <a:srgbClr val="666666"/>
                </a:solidFill>
              </a:rPr>
              <a:t>Kubernetes can automatically increase the number of pods running to handle the scale without any user intervention.</a:t>
            </a:r>
            <a:endParaRPr lang="en-IN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57200">
              <a:spcAft>
                <a:spcPts val="2133"/>
              </a:spcAft>
            </a:pPr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Horizontal Pod Autoscaler (HPA) allows you to scale your pods horizontally i.e create more replica’s of it based on some metrics.</a:t>
            </a:r>
          </a:p>
          <a:p>
            <a:pPr marL="457200" indent="-457200">
              <a:spcAft>
                <a:spcPts val="2133"/>
              </a:spcAft>
            </a:pPr>
            <a:r>
              <a:rPr lang="en-IN">
                <a:solidFill>
                  <a:srgbClr val="666666"/>
                </a:solidFill>
              </a:rPr>
              <a:t>The Metrics can be </a:t>
            </a:r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CPU, Memory, Number of Requests, etc. Custom Metrics are also allowed.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431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53666" y="2607013"/>
            <a:ext cx="10834699" cy="23966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b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HPA in Action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2341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/>
              <a:t>Glimpse into the Future...</a:t>
            </a:r>
            <a:endParaRPr lang="en-IN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99939" y="1980161"/>
            <a:ext cx="11360800" cy="43992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IN" dirty="0">
                <a:solidFill>
                  <a:srgbClr val="666666"/>
                </a:solidFill>
              </a:rPr>
              <a:t>More and More abstractions being built on top of Kubernetes like Custom Controllers, Operators, CRD's, etc.</a:t>
            </a:r>
          </a:p>
          <a:p>
            <a:pPr marL="457200" indent="-457200">
              <a:spcAft>
                <a:spcPts val="2133"/>
              </a:spcAft>
            </a:pPr>
            <a:r>
              <a:rPr lang="en-IN" dirty="0">
                <a:solidFill>
                  <a:srgbClr val="666666"/>
                </a:solidFill>
              </a:rPr>
              <a:t>Tools like helm are being built to make managing deployment of stateful applications like MySQL, etc easy.</a:t>
            </a:r>
          </a:p>
          <a:p>
            <a:pPr marL="457200" indent="-457200">
              <a:spcAft>
                <a:spcPts val="2133"/>
              </a:spcAft>
            </a:pPr>
            <a:r>
              <a:rPr lang="en-IN" dirty="0">
                <a:solidFill>
                  <a:srgbClr val="666666"/>
                </a:solidFill>
              </a:rPr>
              <a:t>Hard Multitenancy on a cluster is also being worked on.</a:t>
            </a:r>
          </a:p>
          <a:p>
            <a:pPr marL="457200" indent="-457200">
              <a:spcAft>
                <a:spcPts val="2133"/>
              </a:spcAft>
            </a:pPr>
            <a:endParaRPr lang="en-IN">
              <a:solidFill>
                <a:srgbClr val="666666"/>
              </a:solidFill>
            </a:endParaRPr>
          </a:p>
          <a:p>
            <a:pPr marL="457200" indent="-457200">
              <a:spcAft>
                <a:spcPts val="2133"/>
              </a:spcAft>
            </a:pPr>
            <a:endParaRPr lang="en-IN">
              <a:solidFill>
                <a:srgbClr val="666666"/>
              </a:solidFill>
            </a:endParaRPr>
          </a:p>
          <a:p>
            <a:pPr marL="457200" indent="-457200">
              <a:spcAft>
                <a:spcPts val="2133"/>
              </a:spcAft>
            </a:pPr>
            <a:endParaRPr lang="en-IN">
              <a:solidFill>
                <a:srgbClr val="666666"/>
              </a:solidFill>
            </a:endParaRPr>
          </a:p>
          <a:p>
            <a:pPr marL="457200" indent="-457200">
              <a:spcAft>
                <a:spcPts val="2133"/>
              </a:spcAft>
            </a:pPr>
            <a:endParaRPr lang="en-IN">
              <a:solidFill>
                <a:srgbClr val="666666"/>
              </a:solidFill>
            </a:endParaRPr>
          </a:p>
          <a:p>
            <a:pPr marL="457200" indent="-457200">
              <a:spcAft>
                <a:spcPts val="2133"/>
              </a:spcAft>
            </a:pPr>
            <a:endParaRPr lang="en-IN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7F80-A78C-4F2D-95E4-817D62E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ea typeface="+mj-lt"/>
                <a:cs typeface="+mj-lt"/>
              </a:rPr>
              <a:t>Thank You!</a:t>
            </a:r>
            <a:r>
              <a:rPr lang="en-US" sz="5400" dirty="0">
                <a:cs typeface="Calibri Light"/>
              </a:rPr>
              <a:t> :D</a:t>
            </a:r>
            <a:br>
              <a:rPr lang="en-US" sz="5400" dirty="0">
                <a:cs typeface="Calibri Light"/>
              </a:rPr>
            </a:b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Feel free to ask any Questions or Talk to me about Distributed Systems, Opportunities.</a:t>
            </a:r>
            <a:endParaRPr lang="en-US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A22C-8167-49E0-A9B5-66A367C9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5534"/>
            <a:ext cx="10515600" cy="1364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can also reach me out on twitter at @pothulapati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0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02FB88-56DD-42E8-A017-385356F4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41476" cy="2306637"/>
          </a:xfrm>
        </p:spPr>
        <p:txBody>
          <a:bodyPr/>
          <a:lstStyle/>
          <a:p>
            <a:r>
              <a:rPr lang="en-IN"/>
              <a:t>Demo</a:t>
            </a:r>
            <a:br>
              <a:rPr lang="en-IN"/>
            </a:br>
            <a:r>
              <a:rPr lang="en-IN"/>
              <a:t> Python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609D5-FCA7-4A47-87DC-B14523D2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A69-0036-4F4C-9F31-56039517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D53-160F-479B-89E9-F9C5513D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06"/>
            <a:ext cx="10515600" cy="441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It is the process of taking your application and its dependencies into a server where an environment is configured. So, that the application can run without any problems.</a:t>
            </a:r>
          </a:p>
          <a:p>
            <a:r>
              <a:rPr lang="en-IN"/>
              <a:t>Running a Single Application on a Single Standalone Server, would be a huge burden for maintenance and provisioning.</a:t>
            </a:r>
          </a:p>
          <a:p>
            <a:r>
              <a:rPr lang="en-IN"/>
              <a:t>Virtualisation allowed us to run multiple applications each on it’s own Virtual Server on a Single Standalone Server.</a:t>
            </a: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9D55-2A1A-42C3-89A5-CF51828B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4CD4-906D-4BE6-8684-066087F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Virtual Machines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D1C83A-F9C4-4261-B941-0D5847379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78" y="1690688"/>
            <a:ext cx="7283332" cy="37211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1FD5DE-37C1-4B23-A9DB-EFFFCB2F9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19D4-D0AD-43A2-AB96-4E42BF00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Problems with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4EA4-4F1B-4847-8E65-AD2322E1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High Storage and Memory footprint as each VM has its own OS and Kernel.</a:t>
            </a:r>
          </a:p>
          <a:p>
            <a:r>
              <a:rPr lang="en-IN" dirty="0">
                <a:cs typeface="Calibri"/>
              </a:rPr>
              <a:t>Portability of Virtual Machine between public clouds, on premises or traditional data centres.</a:t>
            </a:r>
          </a:p>
          <a:p>
            <a:r>
              <a:rPr lang="en-IN" dirty="0">
                <a:cs typeface="Calibri"/>
              </a:rPr>
              <a:t>Adds weight to the overall Development Lifecycle for larger applications.</a:t>
            </a:r>
          </a:p>
          <a:p>
            <a:r>
              <a:rPr lang="en-IN" dirty="0">
                <a:cs typeface="Calibri"/>
              </a:rPr>
              <a:t>Slow Start Up Time, which isn't tolerable for highly scalable services.</a:t>
            </a:r>
          </a:p>
          <a:p>
            <a:endParaRPr lang="en-IN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CE87-E130-428A-B402-E66A42C46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3972-B0A6-4C35-B03B-541F63C5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Better Solution?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0D09-2EEA-4C44-8D88-BC779F21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if there was a way to package applications into a black boxes that don't have the Kernel and OS overhead.</a:t>
            </a:r>
          </a:p>
          <a:p>
            <a:r>
              <a:rPr lang="en-US">
                <a:cs typeface="Calibri"/>
              </a:rPr>
              <a:t>These packages can be taken anywhere and would run the same?</a:t>
            </a:r>
          </a:p>
          <a:p>
            <a:r>
              <a:rPr lang="en-US">
                <a:cs typeface="Calibri"/>
              </a:rPr>
              <a:t>These packages could be light weight but would provide Network, Memory, CPU isolation that is trustable?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63CC02E-78B7-4833-A00C-AF09D1FA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6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0F3A-C58D-41C1-A1CE-0245AB09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2606"/>
          </a:xfrm>
        </p:spPr>
        <p:txBody>
          <a:bodyPr/>
          <a:lstStyle/>
          <a:p>
            <a:r>
              <a:rPr lang="en-IN"/>
              <a:t>Containers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11EF6-3B4B-4FE1-833A-D2507C74D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6" y="1587731"/>
            <a:ext cx="8130967" cy="39622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473B24-4192-44F6-8622-A33FB4D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C887-9F97-4BA7-8BDD-4A51F70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Docker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6D85C1-499D-4F3D-A4A5-74ED881B5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5" y="1444662"/>
            <a:ext cx="9443329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F9C17E-7168-4958-9367-EF31EF39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0" y="5549974"/>
            <a:ext cx="3789564" cy="9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Deploying a Python Web App onto a Kubernetes Cluster</vt:lpstr>
      <vt:lpstr>Agenda</vt:lpstr>
      <vt:lpstr>Demo  Python Web Application</vt:lpstr>
      <vt:lpstr>Deployment</vt:lpstr>
      <vt:lpstr>Virtual Machines</vt:lpstr>
      <vt:lpstr>Problems with Virtual Machines</vt:lpstr>
      <vt:lpstr>Better Solution?</vt:lpstr>
      <vt:lpstr>Containers</vt:lpstr>
      <vt:lpstr>Docker</vt:lpstr>
      <vt:lpstr>Benefits of Containers</vt:lpstr>
      <vt:lpstr>Docker Architecture</vt:lpstr>
      <vt:lpstr>Container Registries</vt:lpstr>
      <vt:lpstr>Demo  Containerising the Python Web Application using Docker</vt:lpstr>
      <vt:lpstr>Distributed Systems</vt:lpstr>
      <vt:lpstr>Kubernetes An Open Source Production-Grade Container Orchestration System </vt:lpstr>
      <vt:lpstr>Kubernetes Features</vt:lpstr>
      <vt:lpstr>Kubernetes Architecture</vt:lpstr>
      <vt:lpstr>Kubernetes API Server</vt:lpstr>
      <vt:lpstr>Kubernetes Scheduler</vt:lpstr>
      <vt:lpstr>Kubelet</vt:lpstr>
      <vt:lpstr>Demo Running the python web app on a Kubernetes Cluster</vt:lpstr>
      <vt:lpstr>Horizontal Pod Autoscaler</vt:lpstr>
      <vt:lpstr>Demo HPA in Action</vt:lpstr>
      <vt:lpstr>Glimpse into the Future...</vt:lpstr>
      <vt:lpstr>Thank You! :D  Feel free to ask any Questions or Talk to me about Distributed Systems, Opportunities.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Python Web App on  a Kubernetes Cluster</dc:title>
  <dc:creator>Tarun Pothulapati</dc:creator>
  <cp:revision>203</cp:revision>
  <dcterms:created xsi:type="dcterms:W3CDTF">2018-10-05T00:06:40Z</dcterms:created>
  <dcterms:modified xsi:type="dcterms:W3CDTF">2018-10-05T18:30:39Z</dcterms:modified>
</cp:coreProperties>
</file>