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305" r:id="rId3"/>
    <p:sldId id="257" r:id="rId4"/>
    <p:sldId id="306" r:id="rId5"/>
    <p:sldId id="299" r:id="rId6"/>
    <p:sldId id="302" r:id="rId7"/>
    <p:sldId id="303" r:id="rId8"/>
    <p:sldId id="304" r:id="rId9"/>
    <p:sldId id="260" r:id="rId10"/>
    <p:sldId id="263" r:id="rId11"/>
    <p:sldId id="264" r:id="rId12"/>
    <p:sldId id="266" r:id="rId13"/>
    <p:sldId id="268" r:id="rId14"/>
    <p:sldId id="274" r:id="rId15"/>
    <p:sldId id="297" r:id="rId16"/>
    <p:sldId id="291" r:id="rId17"/>
    <p:sldId id="295" r:id="rId18"/>
    <p:sldId id="292" r:id="rId19"/>
    <p:sldId id="281" r:id="rId20"/>
    <p:sldId id="283" r:id="rId21"/>
    <p:sldId id="287" r:id="rId22"/>
    <p:sldId id="285" r:id="rId23"/>
    <p:sldId id="293" r:id="rId24"/>
    <p:sldId id="286" r:id="rId25"/>
    <p:sldId id="289" r:id="rId26"/>
    <p:sldId id="307" r:id="rId27"/>
    <p:sldId id="308" r:id="rId28"/>
    <p:sldId id="29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A517-B773-4FA4-A2A0-A4C7CA577393}" type="datetimeFigureOut">
              <a:rPr lang="en-IN" smtClean="0"/>
              <a:t>24-11-2023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CF7C0-35D5-46D6-9DFF-17476414E91F}" type="slidenum">
              <a:rPr lang="en-IN" smtClean="0"/>
              <a:t>‹#›</a:t>
            </a:fld>
            <a:endParaRPr lang="en-IN"/>
          </a:p>
        </p:txBody>
      </p:sp>
    </p:spTree>
    <p:extLst>
      <p:ext uri="{BB962C8B-B14F-4D97-AF65-F5344CB8AC3E}">
        <p14:creationId xmlns:p14="http://schemas.microsoft.com/office/powerpoint/2010/main" val="3385033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9CF7C0-35D5-46D6-9DFF-17476414E91F}" type="slidenum">
              <a:rPr lang="en-IN" smtClean="0"/>
              <a:t>1</a:t>
            </a:fld>
            <a:endParaRPr lang="en-IN"/>
          </a:p>
        </p:txBody>
      </p:sp>
    </p:spTree>
    <p:extLst>
      <p:ext uri="{BB962C8B-B14F-4D97-AF65-F5344CB8AC3E}">
        <p14:creationId xmlns:p14="http://schemas.microsoft.com/office/powerpoint/2010/main" val="53726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9CF7C0-35D5-46D6-9DFF-17476414E91F}" type="slidenum">
              <a:rPr lang="en-IN" smtClean="0"/>
              <a:t>11</a:t>
            </a:fld>
            <a:endParaRPr lang="en-IN"/>
          </a:p>
        </p:txBody>
      </p:sp>
    </p:spTree>
    <p:extLst>
      <p:ext uri="{BB962C8B-B14F-4D97-AF65-F5344CB8AC3E}">
        <p14:creationId xmlns:p14="http://schemas.microsoft.com/office/powerpoint/2010/main" val="191233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9CF7C0-35D5-46D6-9DFF-17476414E91F}" type="slidenum">
              <a:rPr lang="en-IN" smtClean="0"/>
              <a:t>13</a:t>
            </a:fld>
            <a:endParaRPr lang="en-IN"/>
          </a:p>
        </p:txBody>
      </p:sp>
    </p:spTree>
    <p:extLst>
      <p:ext uri="{BB962C8B-B14F-4D97-AF65-F5344CB8AC3E}">
        <p14:creationId xmlns:p14="http://schemas.microsoft.com/office/powerpoint/2010/main" val="224726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9CF7C0-35D5-46D6-9DFF-17476414E91F}" type="slidenum">
              <a:rPr lang="en-IN" smtClean="0"/>
              <a:t>18</a:t>
            </a:fld>
            <a:endParaRPr lang="en-IN" dirty="0"/>
          </a:p>
        </p:txBody>
      </p:sp>
    </p:spTree>
    <p:extLst>
      <p:ext uri="{BB962C8B-B14F-4D97-AF65-F5344CB8AC3E}">
        <p14:creationId xmlns:p14="http://schemas.microsoft.com/office/powerpoint/2010/main" val="386874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9CF7C0-35D5-46D6-9DFF-17476414E91F}" type="slidenum">
              <a:rPr lang="en-IN" smtClean="0"/>
              <a:t>19</a:t>
            </a:fld>
            <a:endParaRPr lang="en-IN" dirty="0"/>
          </a:p>
        </p:txBody>
      </p:sp>
    </p:spTree>
    <p:extLst>
      <p:ext uri="{BB962C8B-B14F-4D97-AF65-F5344CB8AC3E}">
        <p14:creationId xmlns:p14="http://schemas.microsoft.com/office/powerpoint/2010/main" val="26818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9CF7C0-35D5-46D6-9DFF-17476414E91F}" type="slidenum">
              <a:rPr lang="en-IN" smtClean="0"/>
              <a:t>20</a:t>
            </a:fld>
            <a:endParaRPr lang="en-IN" dirty="0"/>
          </a:p>
        </p:txBody>
      </p:sp>
    </p:spTree>
    <p:extLst>
      <p:ext uri="{BB962C8B-B14F-4D97-AF65-F5344CB8AC3E}">
        <p14:creationId xmlns:p14="http://schemas.microsoft.com/office/powerpoint/2010/main" val="164607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ilathapotlacheruvu0011@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D29C-5C4A-F81D-9F81-B3855F3348D5}"/>
              </a:ext>
            </a:extLst>
          </p:cNvPr>
          <p:cNvSpPr>
            <a:spLocks noGrp="1"/>
          </p:cNvSpPr>
          <p:nvPr>
            <p:ph type="ctrTitle"/>
          </p:nvPr>
        </p:nvSpPr>
        <p:spPr>
          <a:xfrm>
            <a:off x="259255" y="957944"/>
            <a:ext cx="9062978" cy="3320716"/>
          </a:xfrm>
        </p:spPr>
        <p:txBody>
          <a:bodyPr/>
          <a:lstStyle/>
          <a:p>
            <a:br>
              <a:rPr lang="en-IN" sz="9600" b="1" baseline="30000" dirty="0">
                <a:solidFill>
                  <a:srgbClr val="00B0F0"/>
                </a:solidFill>
              </a:rPr>
            </a:br>
            <a:r>
              <a:rPr lang="en-IN" sz="9600" b="1" baseline="30000" dirty="0">
                <a:solidFill>
                  <a:srgbClr val="00B0F0"/>
                </a:solidFill>
              </a:rPr>
              <a:t>BIKE RENTAL PROJECT</a:t>
            </a:r>
            <a:br>
              <a:rPr lang="en-IN" sz="9600" b="1" baseline="30000" dirty="0">
                <a:solidFill>
                  <a:srgbClr val="00B0F0"/>
                </a:solidFill>
              </a:rPr>
            </a:br>
            <a:br>
              <a:rPr lang="en-IN" sz="9600" b="1" baseline="30000" dirty="0">
                <a:solidFill>
                  <a:srgbClr val="00B0F0"/>
                </a:solidFill>
              </a:rPr>
            </a:br>
            <a:br>
              <a:rPr lang="en-IN" sz="9600" b="1" baseline="30000" dirty="0">
                <a:solidFill>
                  <a:srgbClr val="00B0F0"/>
                </a:solidFill>
              </a:rPr>
            </a:br>
            <a:endParaRPr lang="en-US" sz="9600" b="1" baseline="30000" dirty="0">
              <a:solidFill>
                <a:srgbClr val="00B0F0"/>
              </a:solidFill>
            </a:endParaRPr>
          </a:p>
        </p:txBody>
      </p:sp>
      <p:sp>
        <p:nvSpPr>
          <p:cNvPr id="4" name="TextBox 3">
            <a:extLst>
              <a:ext uri="{FF2B5EF4-FFF2-40B4-BE49-F238E27FC236}">
                <a16:creationId xmlns:a16="http://schemas.microsoft.com/office/drawing/2014/main" id="{795EBF4D-8AB5-7EA2-A1DE-DD524025DD17}"/>
              </a:ext>
            </a:extLst>
          </p:cNvPr>
          <p:cNvSpPr txBox="1"/>
          <p:nvPr/>
        </p:nvSpPr>
        <p:spPr>
          <a:xfrm>
            <a:off x="259255" y="5158536"/>
            <a:ext cx="10729942" cy="1200329"/>
          </a:xfrm>
          <a:prstGeom prst="rect">
            <a:avLst/>
          </a:prstGeom>
          <a:noFill/>
        </p:spPr>
        <p:txBody>
          <a:bodyPr wrap="square">
            <a:spAutoFit/>
          </a:bodyPr>
          <a:lstStyle/>
          <a:p>
            <a:pPr rtl="0">
              <a:spcBef>
                <a:spcPts val="0"/>
              </a:spcBef>
              <a:spcAft>
                <a:spcPts val="0"/>
              </a:spcAft>
            </a:pPr>
            <a:r>
              <a:rPr lang="en-IN" sz="1800" b="0" i="0" u="none" strike="noStrike" dirty="0">
                <a:solidFill>
                  <a:srgbClr val="000000"/>
                </a:solidFill>
                <a:effectLst/>
                <a:latin typeface="Verdana" panose="020B0604030504040204" pitchFamily="34" charset="0"/>
              </a:rPr>
              <a:t> </a:t>
            </a:r>
            <a:r>
              <a:rPr lang="en-IN" b="0" i="0" dirty="0">
                <a:solidFill>
                  <a:srgbClr val="000000"/>
                </a:solidFill>
                <a:effectLst/>
                <a:latin typeface="Times New Roman" panose="02020603050405020304" pitchFamily="18" charset="0"/>
              </a:rPr>
              <a:t>Ms. POTLACHERVU SRILATHA</a:t>
            </a:r>
            <a:r>
              <a:rPr lang="en-IN" sz="1800" b="0" i="0" u="none" strike="noStrike" dirty="0">
                <a:solidFill>
                  <a:srgbClr val="000000"/>
                </a:solidFill>
                <a:effectLst/>
                <a:latin typeface="Verdana" panose="020B0604030504040204" pitchFamily="34" charset="0"/>
              </a:rPr>
              <a:t> |    </a:t>
            </a:r>
            <a:r>
              <a:rPr lang="en-IN" u="sng" dirty="0">
                <a:solidFill>
                  <a:srgbClr val="000000"/>
                </a:solidFill>
                <a:latin typeface="Verdana" panose="020B0604030504040204" pitchFamily="34" charset="0"/>
                <a:hlinkClick r:id="rId3"/>
              </a:rPr>
              <a:t>srilathapotlacheruvu0011</a:t>
            </a:r>
            <a:r>
              <a:rPr lang="en-IN" sz="1800" b="0" i="0" u="sng" strike="noStrike" dirty="0">
                <a:solidFill>
                  <a:srgbClr val="000000"/>
                </a:solidFill>
                <a:effectLst/>
                <a:latin typeface="Verdana" panose="020B0604030504040204" pitchFamily="34" charset="0"/>
                <a:hlinkClick r:id="rId3"/>
              </a:rPr>
              <a:t>@gmail.com</a:t>
            </a:r>
            <a:endParaRPr lang="en-IN" b="0" dirty="0">
              <a:effectLst/>
            </a:endParaRPr>
          </a:p>
          <a:p>
            <a:br>
              <a:rPr lang="en-IN" b="0" dirty="0">
                <a:effectLst/>
              </a:rPr>
            </a:br>
            <a:r>
              <a:rPr lang="en-IN" b="0" dirty="0">
                <a:effectLst/>
              </a:rPr>
              <a:t> </a:t>
            </a:r>
            <a:r>
              <a:rPr lang="en-IN" b="1" dirty="0">
                <a:solidFill>
                  <a:srgbClr val="002060"/>
                </a:solidFill>
                <a:effectLst>
                  <a:outerShdw blurRad="38100" dist="38100" dir="2700000" algn="tl">
                    <a:srgbClr val="000000">
                      <a:alpha val="43137"/>
                    </a:srgbClr>
                  </a:outerShdw>
                </a:effectLst>
              </a:rPr>
              <a:t>Guidance by:</a:t>
            </a:r>
          </a:p>
          <a:p>
            <a:r>
              <a:rPr lang="en-IN" dirty="0"/>
              <a:t>                       </a:t>
            </a:r>
            <a:r>
              <a:rPr lang="en-IN" b="1" dirty="0"/>
              <a:t>Aishwarya Ajay Mate                      </a:t>
            </a:r>
          </a:p>
        </p:txBody>
      </p:sp>
      <p:pic>
        <p:nvPicPr>
          <p:cNvPr id="3" name="Picture 2">
            <a:extLst>
              <a:ext uri="{FF2B5EF4-FFF2-40B4-BE49-F238E27FC236}">
                <a16:creationId xmlns:a16="http://schemas.microsoft.com/office/drawing/2014/main" id="{77B2E572-8D84-EB44-A000-90F797BB2A9B}"/>
              </a:ext>
            </a:extLst>
          </p:cNvPr>
          <p:cNvPicPr>
            <a:picLocks noChangeAspect="1"/>
          </p:cNvPicPr>
          <p:nvPr/>
        </p:nvPicPr>
        <p:blipFill>
          <a:blip r:embed="rId4"/>
          <a:stretch>
            <a:fillRect/>
          </a:stretch>
        </p:blipFill>
        <p:spPr>
          <a:xfrm>
            <a:off x="806245" y="957944"/>
            <a:ext cx="9425514" cy="4390804"/>
          </a:xfrm>
          <a:prstGeom prst="rect">
            <a:avLst/>
          </a:prstGeom>
        </p:spPr>
      </p:pic>
      <p:pic>
        <p:nvPicPr>
          <p:cNvPr id="5" name="Picture 4"/>
          <p:cNvPicPr>
            <a:picLocks noChangeAspect="1"/>
          </p:cNvPicPr>
          <p:nvPr/>
        </p:nvPicPr>
        <p:blipFill>
          <a:blip r:embed="rId5"/>
          <a:stretch>
            <a:fillRect/>
          </a:stretch>
        </p:blipFill>
        <p:spPr>
          <a:xfrm>
            <a:off x="9757611" y="99928"/>
            <a:ext cx="2306794" cy="730251"/>
          </a:xfrm>
          <a:prstGeom prst="rect">
            <a:avLst/>
          </a:prstGeom>
        </p:spPr>
      </p:pic>
    </p:spTree>
    <p:extLst>
      <p:ext uri="{BB962C8B-B14F-4D97-AF65-F5344CB8AC3E}">
        <p14:creationId xmlns:p14="http://schemas.microsoft.com/office/powerpoint/2010/main" val="845995756"/>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BA5B4-1E04-4CB2-D891-134B1206321C}"/>
              </a:ext>
            </a:extLst>
          </p:cNvPr>
          <p:cNvSpPr>
            <a:spLocks noGrp="1"/>
          </p:cNvSpPr>
          <p:nvPr>
            <p:ph idx="1"/>
          </p:nvPr>
        </p:nvSpPr>
        <p:spPr>
          <a:xfrm>
            <a:off x="170727" y="1110785"/>
            <a:ext cx="5079148" cy="5508720"/>
          </a:xfrm>
        </p:spPr>
        <p:txBody>
          <a:bodyPr>
            <a:normAutofit fontScale="92500" lnSpcReduction="10000"/>
          </a:bodyPr>
          <a:lstStyle/>
          <a:p>
            <a:r>
              <a:rPr lang="en-IN" sz="2400" dirty="0"/>
              <a:t>The scatterplot graph for ‘temp’ and ‘cnt’ shows a positive linear relationship, which means that as the temperature increases, the count of rental bikes also tends to increase.
The scatterplot graph for ‘hum’ and ‘cnt’ shows a negative linear relationship, which means that as the humidity increases, the count of rental bikes tends to decrease.
The scatterplot graph for ‘windspeed’ and ‘cnt’ shows no correlation relationship, which means that the windspeed is not related to target variable.</a:t>
            </a:r>
            <a:endParaRPr lang="en-US" sz="2400" dirty="0"/>
          </a:p>
        </p:txBody>
      </p:sp>
      <p:pic>
        <p:nvPicPr>
          <p:cNvPr id="2" name="Picture 1">
            <a:extLst>
              <a:ext uri="{FF2B5EF4-FFF2-40B4-BE49-F238E27FC236}">
                <a16:creationId xmlns:a16="http://schemas.microsoft.com/office/drawing/2014/main" id="{441A1C6F-4981-946B-AD24-AB8CC392FD59}"/>
              </a:ext>
            </a:extLst>
          </p:cNvPr>
          <p:cNvPicPr>
            <a:picLocks noChangeAspect="1"/>
          </p:cNvPicPr>
          <p:nvPr/>
        </p:nvPicPr>
        <p:blipFill>
          <a:blip r:embed="rId2"/>
          <a:stretch>
            <a:fillRect/>
          </a:stretch>
        </p:blipFill>
        <p:spPr>
          <a:xfrm>
            <a:off x="5249875" y="764844"/>
            <a:ext cx="3682303" cy="1763585"/>
          </a:xfrm>
          <a:prstGeom prst="rect">
            <a:avLst/>
          </a:prstGeom>
        </p:spPr>
      </p:pic>
      <p:pic>
        <p:nvPicPr>
          <p:cNvPr id="4" name="Picture 3">
            <a:extLst>
              <a:ext uri="{FF2B5EF4-FFF2-40B4-BE49-F238E27FC236}">
                <a16:creationId xmlns:a16="http://schemas.microsoft.com/office/drawing/2014/main" id="{AB6834E2-D504-CE4F-F7FD-44F526A9742C}"/>
              </a:ext>
            </a:extLst>
          </p:cNvPr>
          <p:cNvPicPr>
            <a:picLocks noChangeAspect="1"/>
          </p:cNvPicPr>
          <p:nvPr/>
        </p:nvPicPr>
        <p:blipFill>
          <a:blip r:embed="rId3"/>
          <a:stretch>
            <a:fillRect/>
          </a:stretch>
        </p:blipFill>
        <p:spPr>
          <a:xfrm>
            <a:off x="5249875" y="2528429"/>
            <a:ext cx="3497109" cy="1763585"/>
          </a:xfrm>
          <a:prstGeom prst="rect">
            <a:avLst/>
          </a:prstGeom>
        </p:spPr>
      </p:pic>
      <p:pic>
        <p:nvPicPr>
          <p:cNvPr id="5" name="Picture 4">
            <a:extLst>
              <a:ext uri="{FF2B5EF4-FFF2-40B4-BE49-F238E27FC236}">
                <a16:creationId xmlns:a16="http://schemas.microsoft.com/office/drawing/2014/main" id="{8FA5BDAF-2527-4A19-C30F-8AD60EF8D8A2}"/>
              </a:ext>
            </a:extLst>
          </p:cNvPr>
          <p:cNvPicPr>
            <a:picLocks noChangeAspect="1"/>
          </p:cNvPicPr>
          <p:nvPr/>
        </p:nvPicPr>
        <p:blipFill>
          <a:blip r:embed="rId4"/>
          <a:stretch>
            <a:fillRect/>
          </a:stretch>
        </p:blipFill>
        <p:spPr>
          <a:xfrm>
            <a:off x="5249875" y="4465437"/>
            <a:ext cx="3609145" cy="2286198"/>
          </a:xfrm>
          <a:prstGeom prst="rect">
            <a:avLst/>
          </a:prstGeom>
        </p:spPr>
      </p:pic>
      <p:sp>
        <p:nvSpPr>
          <p:cNvPr id="7" name="TextBox 6">
            <a:extLst>
              <a:ext uri="{FF2B5EF4-FFF2-40B4-BE49-F238E27FC236}">
                <a16:creationId xmlns:a16="http://schemas.microsoft.com/office/drawing/2014/main" id="{22500019-DB4F-68D9-F205-D13082013112}"/>
              </a:ext>
            </a:extLst>
          </p:cNvPr>
          <p:cNvSpPr txBox="1"/>
          <p:nvPr/>
        </p:nvSpPr>
        <p:spPr>
          <a:xfrm>
            <a:off x="170727" y="106365"/>
            <a:ext cx="8047298" cy="830997"/>
          </a:xfrm>
          <a:prstGeom prst="rect">
            <a:avLst/>
          </a:prstGeom>
          <a:noFill/>
        </p:spPr>
        <p:txBody>
          <a:bodyPr wrap="square">
            <a:spAutoFit/>
          </a:bodyPr>
          <a:lstStyle/>
          <a:p>
            <a:r>
              <a:rPr lang="en-IN" sz="2400" dirty="0">
                <a:solidFill>
                  <a:srgbClr val="C00000"/>
                </a:solidFill>
                <a:effectLst>
                  <a:outerShdw blurRad="38100" dist="38100" dir="2700000" algn="tl">
                    <a:srgbClr val="000000">
                      <a:alpha val="43137"/>
                    </a:srgbClr>
                  </a:outerShdw>
                </a:effectLst>
              </a:rPr>
              <a:t>The relationship of weather conditions and count variable</a:t>
            </a:r>
            <a:endParaRPr lang="en-IN" sz="20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0742946"/>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F2E3-1CFD-4DA3-E8D4-63E732E646E7}"/>
              </a:ext>
            </a:extLst>
          </p:cNvPr>
          <p:cNvSpPr>
            <a:spLocks noGrp="1"/>
          </p:cNvSpPr>
          <p:nvPr>
            <p:ph type="title"/>
          </p:nvPr>
        </p:nvSpPr>
        <p:spPr>
          <a:xfrm>
            <a:off x="5526" y="100315"/>
            <a:ext cx="8596668" cy="640466"/>
          </a:xfrm>
        </p:spPr>
        <p:txBody>
          <a:bodyPr>
            <a:noAutofit/>
          </a:bodyPr>
          <a:lstStyle/>
          <a:p>
            <a:r>
              <a:rPr lang="en-IN" b="1" dirty="0">
                <a:solidFill>
                  <a:srgbClr val="C00000"/>
                </a:solidFill>
                <a:effectLst>
                  <a:outerShdw blurRad="38100" dist="38100" dir="2700000" algn="tl">
                    <a:srgbClr val="000000">
                      <a:alpha val="43137"/>
                    </a:srgbClr>
                  </a:outerShdw>
                </a:effectLst>
              </a:rPr>
              <a:t>Monthly And Seasonal wise</a:t>
            </a:r>
            <a:r>
              <a:rPr lang="en-IN" sz="2000" b="1" dirty="0">
                <a:solidFill>
                  <a:srgbClr val="C00000"/>
                </a:solidFill>
                <a:effectLst>
                  <a:outerShdw blurRad="38100" dist="38100" dir="2700000" algn="tl">
                    <a:srgbClr val="000000">
                      <a:alpha val="43137"/>
                    </a:srgbClr>
                  </a:outerShdw>
                </a:effectLst>
                <a:latin typeface="Courier New" panose="02070309020205020404" pitchFamily="49" charset="0"/>
              </a:rPr>
              <a:t> </a:t>
            </a:r>
            <a:r>
              <a:rPr lang="en-IN" b="1" dirty="0">
                <a:solidFill>
                  <a:srgbClr val="C00000"/>
                </a:solidFill>
                <a:effectLst>
                  <a:outerShdw blurRad="38100" dist="38100" dir="2700000" algn="tl">
                    <a:srgbClr val="000000">
                      <a:alpha val="43137"/>
                    </a:srgbClr>
                  </a:outerShdw>
                </a:effectLst>
              </a:rPr>
              <a:t>Distribution</a:t>
            </a:r>
            <a:endParaRPr lang="en-US" b="1" dirty="0">
              <a:solidFill>
                <a:srgbClr val="C0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A919075B-5F65-B26B-DB22-D7A04AB5F208}"/>
              </a:ext>
            </a:extLst>
          </p:cNvPr>
          <p:cNvPicPr>
            <a:picLocks noChangeAspect="1"/>
          </p:cNvPicPr>
          <p:nvPr/>
        </p:nvPicPr>
        <p:blipFill>
          <a:blip r:embed="rId3"/>
          <a:stretch>
            <a:fillRect/>
          </a:stretch>
        </p:blipFill>
        <p:spPr>
          <a:xfrm>
            <a:off x="5521124" y="990013"/>
            <a:ext cx="4051139" cy="2581690"/>
          </a:xfrm>
          <a:prstGeom prst="rect">
            <a:avLst/>
          </a:prstGeom>
        </p:spPr>
      </p:pic>
      <p:pic>
        <p:nvPicPr>
          <p:cNvPr id="5" name="Picture 4">
            <a:extLst>
              <a:ext uri="{FF2B5EF4-FFF2-40B4-BE49-F238E27FC236}">
                <a16:creationId xmlns:a16="http://schemas.microsoft.com/office/drawing/2014/main" id="{88649F76-2A0F-5193-4C5F-F44A29BDEAF6}"/>
              </a:ext>
            </a:extLst>
          </p:cNvPr>
          <p:cNvPicPr>
            <a:picLocks noChangeAspect="1"/>
          </p:cNvPicPr>
          <p:nvPr/>
        </p:nvPicPr>
        <p:blipFill>
          <a:blip r:embed="rId4"/>
          <a:stretch>
            <a:fillRect/>
          </a:stretch>
        </p:blipFill>
        <p:spPr>
          <a:xfrm>
            <a:off x="5388386" y="3820936"/>
            <a:ext cx="4183878" cy="2851869"/>
          </a:xfrm>
          <a:prstGeom prst="rect">
            <a:avLst/>
          </a:prstGeom>
        </p:spPr>
      </p:pic>
      <p:sp>
        <p:nvSpPr>
          <p:cNvPr id="6" name="Content Placeholder 2">
            <a:extLst>
              <a:ext uri="{FF2B5EF4-FFF2-40B4-BE49-F238E27FC236}">
                <a16:creationId xmlns:a16="http://schemas.microsoft.com/office/drawing/2014/main" id="{FA5EB25E-1938-77FF-5F6D-EA0E7CF4D07A}"/>
              </a:ext>
            </a:extLst>
          </p:cNvPr>
          <p:cNvSpPr>
            <a:spLocks noGrp="1"/>
          </p:cNvSpPr>
          <p:nvPr>
            <p:ph idx="1"/>
          </p:nvPr>
        </p:nvSpPr>
        <p:spPr>
          <a:xfrm>
            <a:off x="145567" y="831396"/>
            <a:ext cx="5242819" cy="5480614"/>
          </a:xfrm>
        </p:spPr>
        <p:txBody>
          <a:bodyPr>
            <a:normAutofit fontScale="55000" lnSpcReduction="20000"/>
          </a:bodyPr>
          <a:lstStyle/>
          <a:p>
            <a:endParaRPr lang="en-IN" sz="2800" b="0" i="0" dirty="0">
              <a:solidFill>
                <a:srgbClr val="212121"/>
              </a:solidFill>
              <a:effectLst/>
              <a:latin typeface="Roboto" panose="02000000000000000000" pitchFamily="2" charset="0"/>
            </a:endParaRPr>
          </a:p>
          <a:p>
            <a:r>
              <a:rPr lang="en-US" sz="2800" b="0" i="0" dirty="0">
                <a:solidFill>
                  <a:srgbClr val="212121"/>
                </a:solidFill>
                <a:effectLst/>
                <a:latin typeface="Roboto" panose="02000000000000000000" pitchFamily="2" charset="0"/>
              </a:rPr>
              <a:t>In the month wise distribution we can see that the rental counts are higher on weekdays as compared to weekends, with the highest counts on Thursdays and Fridays</a:t>
            </a:r>
          </a:p>
          <a:p>
            <a:pPr marL="0" indent="0">
              <a:buNone/>
            </a:pPr>
            <a:endParaRPr lang="en-IN" sz="2800" b="0" i="0" dirty="0">
              <a:solidFill>
                <a:srgbClr val="212121"/>
              </a:solidFill>
              <a:effectLst/>
              <a:latin typeface="Roboto" panose="02000000000000000000" pitchFamily="2" charset="0"/>
            </a:endParaRPr>
          </a:p>
          <a:p>
            <a:r>
              <a:rPr lang="en-IN" sz="2800" b="0" i="0" dirty="0">
                <a:solidFill>
                  <a:srgbClr val="212121"/>
                </a:solidFill>
                <a:effectLst/>
                <a:latin typeface="Roboto" panose="02000000000000000000" pitchFamily="2" charset="0"/>
              </a:rPr>
              <a:t>From the Seasonal wise Distribution we can see that, the seasons are splitted into 1 -&gt; spring 2 -&gt; summer 3 -&gt; fall 4 -&gt; winter</a:t>
            </a:r>
          </a:p>
          <a:p>
            <a:pPr marL="0" indent="0">
              <a:buNone/>
            </a:pPr>
            <a:endParaRPr lang="en-IN" sz="2800" b="0" i="0" dirty="0">
              <a:solidFill>
                <a:srgbClr val="212121"/>
              </a:solidFill>
              <a:effectLst/>
              <a:latin typeface="Roboto" panose="02000000000000000000" pitchFamily="2" charset="0"/>
            </a:endParaRPr>
          </a:p>
          <a:p>
            <a:r>
              <a:rPr lang="en-IN" sz="2800" b="0" i="0" dirty="0">
                <a:solidFill>
                  <a:srgbClr val="212121"/>
                </a:solidFill>
                <a:effectLst/>
                <a:latin typeface="Roboto" panose="02000000000000000000" pitchFamily="2" charset="0"/>
              </a:rPr>
              <a:t>And the bike rental counts are higher in the </a:t>
            </a:r>
            <a:r>
              <a:rPr lang="en-IN" sz="2800" b="1" i="0" dirty="0">
                <a:solidFill>
                  <a:srgbClr val="212121"/>
                </a:solidFill>
                <a:effectLst/>
                <a:latin typeface="Roboto" panose="02000000000000000000" pitchFamily="2" charset="0"/>
              </a:rPr>
              <a:t>summer and fall seasons</a:t>
            </a:r>
            <a:r>
              <a:rPr lang="en-IN" sz="2800" b="0" i="0" dirty="0">
                <a:solidFill>
                  <a:srgbClr val="212121"/>
                </a:solidFill>
                <a:effectLst/>
                <a:latin typeface="Roboto" panose="02000000000000000000" pitchFamily="2" charset="0"/>
              </a:rPr>
              <a:t>, with the highest counts in July, August, September and October. On the other hand, the rental counts are lower in the months of </a:t>
            </a:r>
            <a:r>
              <a:rPr lang="en-IN" sz="2800" b="1" i="0" dirty="0">
                <a:solidFill>
                  <a:srgbClr val="212121"/>
                </a:solidFill>
                <a:effectLst/>
                <a:latin typeface="Roboto" panose="02000000000000000000" pitchFamily="2" charset="0"/>
              </a:rPr>
              <a:t>December and january</a:t>
            </a:r>
            <a:r>
              <a:rPr lang="en-IN" sz="2800" b="0" i="0" dirty="0">
                <a:solidFill>
                  <a:srgbClr val="212121"/>
                </a:solidFill>
                <a:effectLst/>
                <a:latin typeface="Roboto" panose="02000000000000000000" pitchFamily="2" charset="0"/>
              </a:rPr>
              <a:t>. </a:t>
            </a:r>
          </a:p>
          <a:p>
            <a:pPr marL="0" indent="0">
              <a:buNone/>
            </a:pPr>
            <a:endParaRPr lang="en-IN" sz="2800" b="0" i="0" dirty="0">
              <a:solidFill>
                <a:srgbClr val="212121"/>
              </a:solidFill>
              <a:effectLst/>
              <a:latin typeface="Roboto" panose="02000000000000000000" pitchFamily="2" charset="0"/>
            </a:endParaRPr>
          </a:p>
          <a:p>
            <a:r>
              <a:rPr lang="en-IN" sz="2800" b="0" i="0" dirty="0">
                <a:solidFill>
                  <a:srgbClr val="212121"/>
                </a:solidFill>
                <a:effectLst/>
                <a:latin typeface="Roboto" panose="02000000000000000000" pitchFamily="2" charset="0"/>
              </a:rPr>
              <a:t>This suggests that the demand for bikes is higher during the warmer months, possibly due to better weather conditions and more opportunities for outdoor activities</a:t>
            </a:r>
            <a:r>
              <a:rPr lang="en-IN" b="0" i="0" dirty="0">
                <a:solidFill>
                  <a:srgbClr val="212121"/>
                </a:solidFill>
                <a:effectLst/>
                <a:latin typeface="Roboto" panose="02000000000000000000" pitchFamily="2" charset="0"/>
              </a:rPr>
              <a:t>.</a:t>
            </a:r>
          </a:p>
        </p:txBody>
      </p:sp>
    </p:spTree>
    <p:extLst>
      <p:ext uri="{BB962C8B-B14F-4D97-AF65-F5344CB8AC3E}">
        <p14:creationId xmlns:p14="http://schemas.microsoft.com/office/powerpoint/2010/main" val="4269459533"/>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8273-329A-2442-FE5A-153B0AF50817}"/>
              </a:ext>
            </a:extLst>
          </p:cNvPr>
          <p:cNvSpPr>
            <a:spLocks noGrp="1"/>
          </p:cNvSpPr>
          <p:nvPr>
            <p:ph type="title"/>
          </p:nvPr>
        </p:nvSpPr>
        <p:spPr>
          <a:xfrm>
            <a:off x="0" y="88739"/>
            <a:ext cx="10370916" cy="640466"/>
          </a:xfrm>
        </p:spPr>
        <p:txBody>
          <a:bodyPr>
            <a:normAutofit/>
          </a:bodyPr>
          <a:lstStyle/>
          <a:p>
            <a:r>
              <a:rPr lang="en-IN" sz="3200" b="1" dirty="0">
                <a:solidFill>
                  <a:srgbClr val="C00000"/>
                </a:solidFill>
                <a:effectLst>
                  <a:outerShdw blurRad="38100" dist="38100" dir="2700000" algn="tl">
                    <a:srgbClr val="000000">
                      <a:alpha val="43137"/>
                    </a:srgbClr>
                  </a:outerShdw>
                </a:effectLst>
              </a:rPr>
              <a:t>Yearly And Working day wise distribution</a:t>
            </a:r>
            <a:endParaRPr lang="en-US" sz="3200" b="1" dirty="0">
              <a:solidFill>
                <a:srgbClr val="C0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1A5B19E-DACF-94BC-C426-BEC23B315AF3}"/>
              </a:ext>
            </a:extLst>
          </p:cNvPr>
          <p:cNvPicPr>
            <a:picLocks noChangeAspect="1"/>
          </p:cNvPicPr>
          <p:nvPr/>
        </p:nvPicPr>
        <p:blipFill>
          <a:blip r:embed="rId2"/>
          <a:stretch>
            <a:fillRect/>
          </a:stretch>
        </p:blipFill>
        <p:spPr>
          <a:xfrm>
            <a:off x="5185457" y="923672"/>
            <a:ext cx="3946967" cy="2884399"/>
          </a:xfrm>
          <a:prstGeom prst="rect">
            <a:avLst/>
          </a:prstGeom>
        </p:spPr>
      </p:pic>
      <p:pic>
        <p:nvPicPr>
          <p:cNvPr id="6" name="Picture 5">
            <a:extLst>
              <a:ext uri="{FF2B5EF4-FFF2-40B4-BE49-F238E27FC236}">
                <a16:creationId xmlns:a16="http://schemas.microsoft.com/office/drawing/2014/main" id="{6B2A5C02-2160-1D10-2CCC-04DA42E11F28}"/>
              </a:ext>
            </a:extLst>
          </p:cNvPr>
          <p:cNvPicPr>
            <a:picLocks noChangeAspect="1"/>
          </p:cNvPicPr>
          <p:nvPr/>
        </p:nvPicPr>
        <p:blipFill>
          <a:blip r:embed="rId3"/>
          <a:stretch>
            <a:fillRect/>
          </a:stretch>
        </p:blipFill>
        <p:spPr>
          <a:xfrm>
            <a:off x="5185457" y="3808071"/>
            <a:ext cx="4039565" cy="2728109"/>
          </a:xfrm>
          <a:prstGeom prst="rect">
            <a:avLst/>
          </a:prstGeom>
        </p:spPr>
      </p:pic>
      <p:sp>
        <p:nvSpPr>
          <p:cNvPr id="4" name="Content Placeholder 2">
            <a:extLst>
              <a:ext uri="{FF2B5EF4-FFF2-40B4-BE49-F238E27FC236}">
                <a16:creationId xmlns:a16="http://schemas.microsoft.com/office/drawing/2014/main" id="{97D36B76-F13D-C0F9-9C81-618BEC341A6A}"/>
              </a:ext>
            </a:extLst>
          </p:cNvPr>
          <p:cNvSpPr>
            <a:spLocks noGrp="1"/>
          </p:cNvSpPr>
          <p:nvPr>
            <p:ph idx="1"/>
          </p:nvPr>
        </p:nvSpPr>
        <p:spPr>
          <a:xfrm>
            <a:off x="570844" y="1095682"/>
            <a:ext cx="4309980" cy="5440498"/>
          </a:xfrm>
        </p:spPr>
        <p:txBody>
          <a:bodyPr>
            <a:normAutofit/>
          </a:bodyPr>
          <a:lstStyle/>
          <a:p>
            <a:r>
              <a:rPr lang="en-US" sz="2400" dirty="0">
                <a:solidFill>
                  <a:srgbClr val="212121"/>
                </a:solidFill>
                <a:latin typeface="Roboto" panose="02000000000000000000" pitchFamily="2" charset="0"/>
              </a:rPr>
              <a:t>In the y</a:t>
            </a:r>
            <a:r>
              <a:rPr lang="en-US" sz="2400" b="0" i="0" dirty="0">
                <a:solidFill>
                  <a:srgbClr val="212121"/>
                </a:solidFill>
                <a:effectLst/>
                <a:latin typeface="Roboto" panose="02000000000000000000" pitchFamily="2" charset="0"/>
              </a:rPr>
              <a:t>early distribution we observed </a:t>
            </a:r>
            <a:r>
              <a:rPr lang="en-US" sz="2400" dirty="0">
                <a:solidFill>
                  <a:srgbClr val="212121"/>
                </a:solidFill>
                <a:latin typeface="Roboto" panose="02000000000000000000" pitchFamily="2" charset="0"/>
              </a:rPr>
              <a:t>that </a:t>
            </a:r>
            <a:r>
              <a:rPr lang="en-US" sz="2400" b="0" i="0" dirty="0">
                <a:solidFill>
                  <a:srgbClr val="212121"/>
                </a:solidFill>
                <a:effectLst/>
                <a:latin typeface="Roboto" panose="02000000000000000000" pitchFamily="2" charset="0"/>
              </a:rPr>
              <a:t>Compare to 2011 the more  demand for the bike got increased in the year 2012.</a:t>
            </a:r>
            <a:endParaRPr lang="en-IN" sz="2400" b="0" i="0" dirty="0">
              <a:solidFill>
                <a:srgbClr val="212121"/>
              </a:solidFill>
              <a:effectLst/>
              <a:latin typeface="Roboto" panose="02000000000000000000" pitchFamily="2" charset="0"/>
            </a:endParaRPr>
          </a:p>
          <a:p>
            <a:r>
              <a:rPr lang="en-IN" sz="2400" dirty="0">
                <a:solidFill>
                  <a:srgbClr val="212121"/>
                </a:solidFill>
                <a:latin typeface="Roboto" panose="02000000000000000000" pitchFamily="2" charset="0"/>
              </a:rPr>
              <a:t>F</a:t>
            </a:r>
            <a:r>
              <a:rPr lang="en-IN" sz="2400" b="0" i="0" dirty="0">
                <a:solidFill>
                  <a:srgbClr val="212121"/>
                </a:solidFill>
                <a:effectLst/>
                <a:latin typeface="Roboto" panose="02000000000000000000" pitchFamily="2" charset="0"/>
              </a:rPr>
              <a:t>rom the bar plot of </a:t>
            </a:r>
            <a:r>
              <a:rPr lang="en-IN" sz="2400" b="0" i="0" dirty="0" err="1">
                <a:solidFill>
                  <a:srgbClr val="212121"/>
                </a:solidFill>
                <a:effectLst/>
                <a:latin typeface="Roboto" panose="02000000000000000000" pitchFamily="2" charset="0"/>
              </a:rPr>
              <a:t>workingday</a:t>
            </a:r>
            <a:r>
              <a:rPr lang="en-IN" sz="2400" b="0" i="0" dirty="0">
                <a:solidFill>
                  <a:srgbClr val="212121"/>
                </a:solidFill>
                <a:effectLst/>
                <a:latin typeface="Roboto" panose="02000000000000000000" pitchFamily="2" charset="0"/>
              </a:rPr>
              <a:t> distribution of counts, we observed that the bike rental count is more on working days mostly seen in the fall season</a:t>
            </a:r>
            <a:r>
              <a:rPr lang="en-IN" b="0" i="0" dirty="0">
                <a:solidFill>
                  <a:srgbClr val="21212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816169782"/>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33AA-6818-BD52-9557-19E42A32FA24}"/>
              </a:ext>
            </a:extLst>
          </p:cNvPr>
          <p:cNvSpPr>
            <a:spLocks noGrp="1"/>
          </p:cNvSpPr>
          <p:nvPr>
            <p:ph type="title"/>
          </p:nvPr>
        </p:nvSpPr>
        <p:spPr>
          <a:xfrm>
            <a:off x="0" y="0"/>
            <a:ext cx="9774605" cy="861536"/>
          </a:xfrm>
        </p:spPr>
        <p:txBody>
          <a:bodyPr>
            <a:normAutofit fontScale="90000"/>
          </a:bodyPr>
          <a:lstStyle/>
          <a:p>
            <a:r>
              <a:rPr lang="en-IN" i="0" dirty="0">
                <a:solidFill>
                  <a:srgbClr val="C00000"/>
                </a:solidFill>
                <a:effectLst>
                  <a:outerShdw blurRad="38100" dist="38100" dir="2700000" algn="tl">
                    <a:srgbClr val="000000">
                      <a:alpha val="43137"/>
                    </a:srgbClr>
                  </a:outerShdw>
                </a:effectLst>
                <a:latin typeface="Roboto" panose="02000000000000000000" pitchFamily="2" charset="0"/>
              </a:rPr>
              <a:t>Holiday wise And Weather wise distribution</a:t>
            </a:r>
            <a:br>
              <a:rPr lang="en-IN" i="0" dirty="0">
                <a:solidFill>
                  <a:srgbClr val="C00000"/>
                </a:solidFill>
                <a:effectLst>
                  <a:outerShdw blurRad="38100" dist="38100" dir="2700000" algn="tl">
                    <a:srgbClr val="000000">
                      <a:alpha val="43137"/>
                    </a:srgbClr>
                  </a:outerShdw>
                </a:effectLst>
                <a:latin typeface="Roboto" panose="02000000000000000000" pitchFamily="2" charset="0"/>
              </a:rPr>
            </a:br>
            <a:br>
              <a:rPr lang="en-IN" i="0" dirty="0">
                <a:solidFill>
                  <a:srgbClr val="C00000"/>
                </a:solidFill>
                <a:effectLst>
                  <a:outerShdw blurRad="38100" dist="38100" dir="2700000" algn="tl">
                    <a:srgbClr val="000000">
                      <a:alpha val="43137"/>
                    </a:srgbClr>
                  </a:outerShdw>
                </a:effectLst>
                <a:latin typeface="Roboto" panose="02000000000000000000" pitchFamily="2" charset="0"/>
              </a:rPr>
            </a:br>
            <a:endParaRPr lang="en-IN" i="0" dirty="0">
              <a:solidFill>
                <a:srgbClr val="C00000"/>
              </a:solidFill>
              <a:effectLst>
                <a:outerShdw blurRad="38100" dist="38100" dir="2700000" algn="tl">
                  <a:srgbClr val="000000">
                    <a:alpha val="43137"/>
                  </a:srgbClr>
                </a:outerShdw>
              </a:effectLst>
              <a:latin typeface="Roboto" panose="02000000000000000000" pitchFamily="2" charset="0"/>
            </a:endParaRPr>
          </a:p>
        </p:txBody>
      </p:sp>
      <p:pic>
        <p:nvPicPr>
          <p:cNvPr id="4" name="Picture 3">
            <a:extLst>
              <a:ext uri="{FF2B5EF4-FFF2-40B4-BE49-F238E27FC236}">
                <a16:creationId xmlns:a16="http://schemas.microsoft.com/office/drawing/2014/main" id="{17553317-A2C1-9126-D80C-DFA0863A2969}"/>
              </a:ext>
            </a:extLst>
          </p:cNvPr>
          <p:cNvPicPr>
            <a:picLocks noChangeAspect="1"/>
          </p:cNvPicPr>
          <p:nvPr/>
        </p:nvPicPr>
        <p:blipFill>
          <a:blip r:embed="rId3"/>
          <a:stretch>
            <a:fillRect/>
          </a:stretch>
        </p:blipFill>
        <p:spPr>
          <a:xfrm>
            <a:off x="5416953" y="949518"/>
            <a:ext cx="4166886" cy="2691446"/>
          </a:xfrm>
          <a:prstGeom prst="rect">
            <a:avLst/>
          </a:prstGeom>
        </p:spPr>
      </p:pic>
      <p:pic>
        <p:nvPicPr>
          <p:cNvPr id="5" name="Picture 4">
            <a:extLst>
              <a:ext uri="{FF2B5EF4-FFF2-40B4-BE49-F238E27FC236}">
                <a16:creationId xmlns:a16="http://schemas.microsoft.com/office/drawing/2014/main" id="{0D36B9D5-AA9D-22AE-718E-67809E31FB2C}"/>
              </a:ext>
            </a:extLst>
          </p:cNvPr>
          <p:cNvPicPr>
            <a:picLocks noChangeAspect="1"/>
          </p:cNvPicPr>
          <p:nvPr/>
        </p:nvPicPr>
        <p:blipFill>
          <a:blip r:embed="rId4"/>
          <a:stretch>
            <a:fillRect/>
          </a:stretch>
        </p:blipFill>
        <p:spPr>
          <a:xfrm>
            <a:off x="5544274" y="3953481"/>
            <a:ext cx="3884646" cy="2447319"/>
          </a:xfrm>
          <a:prstGeom prst="rect">
            <a:avLst/>
          </a:prstGeom>
        </p:spPr>
      </p:pic>
      <p:sp>
        <p:nvSpPr>
          <p:cNvPr id="6" name="Content Placeholder 2">
            <a:extLst>
              <a:ext uri="{FF2B5EF4-FFF2-40B4-BE49-F238E27FC236}">
                <a16:creationId xmlns:a16="http://schemas.microsoft.com/office/drawing/2014/main" id="{B54E265E-5564-7496-5BE9-79C2006208A0}"/>
              </a:ext>
            </a:extLst>
          </p:cNvPr>
          <p:cNvSpPr>
            <a:spLocks noGrp="1"/>
          </p:cNvSpPr>
          <p:nvPr>
            <p:ph idx="1"/>
          </p:nvPr>
        </p:nvSpPr>
        <p:spPr>
          <a:xfrm>
            <a:off x="243069" y="1116179"/>
            <a:ext cx="5301204" cy="5406910"/>
          </a:xfrm>
        </p:spPr>
        <p:txBody>
          <a:bodyPr>
            <a:normAutofit fontScale="92500"/>
          </a:bodyPr>
          <a:lstStyle/>
          <a:p>
            <a:r>
              <a:rPr lang="en-IN" sz="2800" b="0" i="0" dirty="0">
                <a:solidFill>
                  <a:srgbClr val="212121"/>
                </a:solidFill>
                <a:effectLst/>
                <a:latin typeface="Roboto" panose="02000000000000000000" pitchFamily="2" charset="0"/>
              </a:rPr>
              <a:t>From </a:t>
            </a:r>
            <a:r>
              <a:rPr lang="en-IN" sz="2800" dirty="0">
                <a:solidFill>
                  <a:srgbClr val="212121"/>
                </a:solidFill>
                <a:latin typeface="Roboto" panose="02000000000000000000" pitchFamily="2" charset="0"/>
              </a:rPr>
              <a:t>T</a:t>
            </a:r>
            <a:r>
              <a:rPr lang="en-IN" sz="2800" b="0" i="0" dirty="0">
                <a:solidFill>
                  <a:srgbClr val="212121"/>
                </a:solidFill>
                <a:effectLst/>
                <a:latin typeface="Roboto" panose="02000000000000000000" pitchFamily="2" charset="0"/>
              </a:rPr>
              <a:t>he Holiday wise bar plot, we can observed that during no holiday the bike rental counts is highest compared to during holiday for different seasons.</a:t>
            </a:r>
          </a:p>
          <a:p>
            <a:pPr marL="0" indent="0">
              <a:buNone/>
            </a:pPr>
            <a:r>
              <a:rPr lang="en-IN" sz="2800" b="0" i="0" dirty="0">
                <a:solidFill>
                  <a:srgbClr val="212121"/>
                </a:solidFill>
                <a:effectLst/>
                <a:latin typeface="Roboto" panose="02000000000000000000" pitchFamily="2" charset="0"/>
              </a:rPr>
              <a:t>    Here, 0-&gt;No holiday, </a:t>
            </a:r>
          </a:p>
          <a:p>
            <a:pPr marL="0" indent="0">
              <a:buNone/>
            </a:pPr>
            <a:r>
              <a:rPr lang="en-IN" sz="2800" dirty="0">
                <a:solidFill>
                  <a:srgbClr val="212121"/>
                </a:solidFill>
                <a:latin typeface="Roboto" panose="02000000000000000000" pitchFamily="2" charset="0"/>
              </a:rPr>
              <a:t>              </a:t>
            </a:r>
            <a:r>
              <a:rPr lang="en-IN" sz="2800" b="0" i="0" dirty="0">
                <a:solidFill>
                  <a:srgbClr val="212121"/>
                </a:solidFill>
                <a:effectLst/>
                <a:latin typeface="Roboto" panose="02000000000000000000" pitchFamily="2" charset="0"/>
              </a:rPr>
              <a:t>1-&gt; holiday</a:t>
            </a:r>
          </a:p>
          <a:p>
            <a:r>
              <a:rPr lang="en-IN" sz="2800" b="0" i="0" dirty="0">
                <a:solidFill>
                  <a:srgbClr val="212121"/>
                </a:solidFill>
                <a:effectLst/>
                <a:latin typeface="Roboto" panose="02000000000000000000" pitchFamily="2" charset="0"/>
              </a:rPr>
              <a:t>The Weather wise graph depicts that during clear sky weather condition the count of bikes rented are more than the other weather conditions.</a:t>
            </a:r>
          </a:p>
        </p:txBody>
      </p:sp>
    </p:spTree>
    <p:extLst>
      <p:ext uri="{BB962C8B-B14F-4D97-AF65-F5344CB8AC3E}">
        <p14:creationId xmlns:p14="http://schemas.microsoft.com/office/powerpoint/2010/main" val="449803515"/>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72149-5E2E-DC2B-3A81-A0357A7CBF7A}"/>
              </a:ext>
            </a:extLst>
          </p:cNvPr>
          <p:cNvSpPr txBox="1"/>
          <p:nvPr/>
        </p:nvSpPr>
        <p:spPr>
          <a:xfrm>
            <a:off x="228600" y="166997"/>
            <a:ext cx="6101442" cy="769441"/>
          </a:xfrm>
          <a:prstGeom prst="rect">
            <a:avLst/>
          </a:prstGeom>
          <a:noFill/>
        </p:spPr>
        <p:txBody>
          <a:bodyPr wrap="square">
            <a:spAutoFit/>
          </a:bodyPr>
          <a:lstStyle/>
          <a:p>
            <a:pPr algn="l"/>
            <a:r>
              <a:rPr lang="en-IN" sz="4400" b="1" i="0" dirty="0">
                <a:solidFill>
                  <a:srgbClr val="C00000"/>
                </a:solidFill>
                <a:effectLst>
                  <a:outerShdw blurRad="38100" dist="38100" dir="2700000" algn="tl">
                    <a:srgbClr val="000000">
                      <a:alpha val="43137"/>
                    </a:srgbClr>
                  </a:outerShdw>
                </a:effectLst>
                <a:latin typeface="Roboto" panose="02000000000000000000" pitchFamily="2" charset="0"/>
              </a:rPr>
              <a:t>Correlation</a:t>
            </a:r>
            <a:endParaRPr lang="en-IN" sz="4400" b="0" i="0" dirty="0">
              <a:solidFill>
                <a:srgbClr val="C00000"/>
              </a:solidFill>
              <a:effectLst>
                <a:outerShdw blurRad="38100" dist="38100" dir="2700000" algn="tl">
                  <a:srgbClr val="000000">
                    <a:alpha val="43137"/>
                  </a:srgbClr>
                </a:outerShdw>
              </a:effectLst>
              <a:latin typeface="Roboto" panose="02000000000000000000" pitchFamily="2" charset="0"/>
            </a:endParaRPr>
          </a:p>
        </p:txBody>
      </p:sp>
      <p:pic>
        <p:nvPicPr>
          <p:cNvPr id="4" name="Picture 3">
            <a:extLst>
              <a:ext uri="{FF2B5EF4-FFF2-40B4-BE49-F238E27FC236}">
                <a16:creationId xmlns:a16="http://schemas.microsoft.com/office/drawing/2014/main" id="{6BB70650-0DB8-E26D-9020-292CB9822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05537"/>
            <a:ext cx="4767943" cy="51007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3960F5-D965-A619-98A1-DB8D19D0B753}"/>
              </a:ext>
            </a:extLst>
          </p:cNvPr>
          <p:cNvSpPr txBox="1"/>
          <p:nvPr/>
        </p:nvSpPr>
        <p:spPr>
          <a:xfrm>
            <a:off x="228600" y="1493752"/>
            <a:ext cx="4495800" cy="4524315"/>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212121"/>
                </a:solidFill>
                <a:effectLst/>
                <a:latin typeface="Roboto" panose="02000000000000000000" pitchFamily="2" charset="0"/>
              </a:rPr>
              <a:t>The correlation graph shows that the </a:t>
            </a:r>
            <a:r>
              <a:rPr lang="en-US" b="1" i="0" dirty="0">
                <a:solidFill>
                  <a:srgbClr val="212121"/>
                </a:solidFill>
                <a:effectLst/>
                <a:latin typeface="Roboto" panose="02000000000000000000" pitchFamily="2" charset="0"/>
              </a:rPr>
              <a:t>count</a:t>
            </a:r>
            <a:r>
              <a:rPr lang="en-US" b="0" i="0" dirty="0">
                <a:solidFill>
                  <a:srgbClr val="212121"/>
                </a:solidFill>
                <a:effectLst/>
                <a:latin typeface="Roboto" panose="02000000000000000000" pitchFamily="2" charset="0"/>
              </a:rPr>
              <a:t> of total rental bikes has a strong positive correlation with the temperature, feels-like </a:t>
            </a:r>
            <a:r>
              <a:rPr lang="en-US" b="1" i="0" dirty="0">
                <a:solidFill>
                  <a:srgbClr val="212121"/>
                </a:solidFill>
                <a:effectLst/>
                <a:latin typeface="Roboto" panose="02000000000000000000" pitchFamily="2" charset="0"/>
              </a:rPr>
              <a:t>temperature</a:t>
            </a:r>
            <a:r>
              <a:rPr lang="en-US" b="0" i="0" dirty="0">
                <a:solidFill>
                  <a:srgbClr val="212121"/>
                </a:solidFill>
                <a:effectLst/>
                <a:latin typeface="Roboto" panose="02000000000000000000" pitchFamily="2" charset="0"/>
              </a:rPr>
              <a:t> (</a:t>
            </a:r>
            <a:r>
              <a:rPr lang="en-US" b="1" i="1" dirty="0">
                <a:solidFill>
                  <a:srgbClr val="212121"/>
                </a:solidFill>
                <a:effectLst/>
                <a:latin typeface="Roboto" panose="02000000000000000000" pitchFamily="2" charset="0"/>
              </a:rPr>
              <a:t>atemp</a:t>
            </a:r>
            <a:r>
              <a:rPr lang="en-US" b="0" i="0" dirty="0">
                <a:solidFill>
                  <a:srgbClr val="212121"/>
                </a:solidFill>
                <a:effectLst/>
                <a:latin typeface="Roboto" panose="02000000000000000000" pitchFamily="2" charset="0"/>
              </a:rPr>
              <a:t>), and the hour of the day.</a:t>
            </a:r>
          </a:p>
          <a:p>
            <a:r>
              <a:rPr lang="en-US" b="0" i="0" dirty="0">
                <a:solidFill>
                  <a:srgbClr val="212121"/>
                </a:solidFill>
                <a:effectLst/>
                <a:latin typeface="Roboto" panose="02000000000000000000" pitchFamily="2" charset="0"/>
              </a:rPr>
              <a:t> </a:t>
            </a:r>
          </a:p>
          <a:p>
            <a:pPr marL="285750" indent="-285750">
              <a:buFont typeface="Wingdings" panose="05000000000000000000" pitchFamily="2" charset="2"/>
              <a:buChar char="v"/>
            </a:pPr>
            <a:r>
              <a:rPr lang="en-US" dirty="0">
                <a:solidFill>
                  <a:srgbClr val="212121"/>
                </a:solidFill>
                <a:latin typeface="Times New Roman" panose="02020603050405020304" pitchFamily="18" charset="0"/>
              </a:rPr>
              <a:t>The</a:t>
            </a:r>
            <a:r>
              <a:rPr lang="en-US" sz="1800" b="0" i="0" u="none" strike="noStrike" dirty="0">
                <a:solidFill>
                  <a:srgbClr val="212121"/>
                </a:solidFill>
                <a:effectLst/>
                <a:latin typeface="Times New Roman" panose="02020603050405020304" pitchFamily="18" charset="0"/>
              </a:rPr>
              <a:t> count is negatively co-related   to </a:t>
            </a:r>
            <a:r>
              <a:rPr lang="en-US" sz="1800" b="1" i="0" u="none" strike="noStrike" dirty="0">
                <a:solidFill>
                  <a:srgbClr val="212121"/>
                </a:solidFill>
                <a:effectLst/>
                <a:latin typeface="Times New Roman" panose="02020603050405020304" pitchFamily="18" charset="0"/>
              </a:rPr>
              <a:t>Humidity</a:t>
            </a:r>
          </a:p>
          <a:p>
            <a:endParaRPr lang="en-US" b="0" i="0" dirty="0">
              <a:solidFill>
                <a:srgbClr val="212121"/>
              </a:solidFill>
              <a:effectLst/>
              <a:latin typeface="Roboto" panose="02000000000000000000" pitchFamily="2" charset="0"/>
            </a:endParaRPr>
          </a:p>
          <a:p>
            <a:pPr marL="285750" indent="-285750">
              <a:buFont typeface="Wingdings" panose="05000000000000000000" pitchFamily="2" charset="2"/>
              <a:buChar char="v"/>
            </a:pPr>
            <a:r>
              <a:rPr lang="en-US" b="0" i="0" dirty="0">
                <a:solidFill>
                  <a:srgbClr val="212121"/>
                </a:solidFill>
                <a:effectLst/>
                <a:latin typeface="Roboto" panose="02000000000000000000" pitchFamily="2" charset="0"/>
              </a:rPr>
              <a:t>Similarly, the </a:t>
            </a:r>
            <a:r>
              <a:rPr lang="en-US" b="1" i="0" dirty="0">
                <a:solidFill>
                  <a:srgbClr val="212121"/>
                </a:solidFill>
                <a:effectLst/>
                <a:latin typeface="Roboto" panose="02000000000000000000" pitchFamily="2" charset="0"/>
              </a:rPr>
              <a:t>cnt</a:t>
            </a:r>
            <a:r>
              <a:rPr lang="en-US" b="0" i="0" dirty="0">
                <a:solidFill>
                  <a:srgbClr val="212121"/>
                </a:solidFill>
                <a:effectLst/>
                <a:latin typeface="Roboto" panose="02000000000000000000" pitchFamily="2" charset="0"/>
              </a:rPr>
              <a:t> is highly correlated with </a:t>
            </a:r>
            <a:r>
              <a:rPr lang="en-US" b="1" i="0" dirty="0">
                <a:solidFill>
                  <a:srgbClr val="212121"/>
                </a:solidFill>
                <a:effectLst/>
                <a:latin typeface="Roboto" panose="02000000000000000000" pitchFamily="2" charset="0"/>
              </a:rPr>
              <a:t>casual</a:t>
            </a:r>
            <a:r>
              <a:rPr lang="en-US" b="0" i="0" dirty="0">
                <a:solidFill>
                  <a:srgbClr val="212121"/>
                </a:solidFill>
                <a:effectLst/>
                <a:latin typeface="Roboto" panose="02000000000000000000" pitchFamily="2" charset="0"/>
              </a:rPr>
              <a:t> , </a:t>
            </a:r>
            <a:r>
              <a:rPr lang="en-US" b="1" i="0" dirty="0">
                <a:solidFill>
                  <a:srgbClr val="212121"/>
                </a:solidFill>
                <a:effectLst/>
                <a:latin typeface="Roboto" panose="02000000000000000000" pitchFamily="2" charset="0"/>
              </a:rPr>
              <a:t>registered</a:t>
            </a:r>
            <a:r>
              <a:rPr lang="en-US" b="0" i="0" dirty="0">
                <a:solidFill>
                  <a:srgbClr val="212121"/>
                </a:solidFill>
                <a:effectLst/>
                <a:latin typeface="Roboto" panose="02000000000000000000" pitchFamily="2" charset="0"/>
              </a:rPr>
              <a:t> so we can also ignore this for future analysis.</a:t>
            </a:r>
          </a:p>
          <a:p>
            <a:endParaRPr lang="en-IN" dirty="0"/>
          </a:p>
          <a:p>
            <a:pPr marL="285750" indent="-285750">
              <a:buFont typeface="Wingdings" panose="05000000000000000000" pitchFamily="2" charset="2"/>
              <a:buChar char="v"/>
            </a:pPr>
            <a:r>
              <a:rPr lang="en-US" b="0" i="0" dirty="0">
                <a:solidFill>
                  <a:srgbClr val="212121"/>
                </a:solidFill>
                <a:effectLst/>
                <a:latin typeface="Roboto" panose="02000000000000000000" pitchFamily="2" charset="0"/>
              </a:rPr>
              <a:t>Since </a:t>
            </a:r>
            <a:r>
              <a:rPr lang="en-US" b="1" i="0" dirty="0">
                <a:solidFill>
                  <a:srgbClr val="212121"/>
                </a:solidFill>
                <a:effectLst/>
                <a:latin typeface="Roboto" panose="02000000000000000000" pitchFamily="2" charset="0"/>
              </a:rPr>
              <a:t>temperature</a:t>
            </a:r>
            <a:r>
              <a:rPr lang="en-US" b="0" i="0" dirty="0">
                <a:solidFill>
                  <a:srgbClr val="212121"/>
                </a:solidFill>
                <a:effectLst/>
                <a:latin typeface="Roboto" panose="02000000000000000000" pitchFamily="2" charset="0"/>
              </a:rPr>
              <a:t> and </a:t>
            </a:r>
            <a:r>
              <a:rPr lang="en-US" b="1" i="0" dirty="0">
                <a:solidFill>
                  <a:srgbClr val="212121"/>
                </a:solidFill>
                <a:effectLst/>
                <a:latin typeface="Roboto" panose="02000000000000000000" pitchFamily="2" charset="0"/>
              </a:rPr>
              <a:t>atemp</a:t>
            </a:r>
            <a:r>
              <a:rPr lang="en-US" b="0" i="0" dirty="0">
                <a:solidFill>
                  <a:srgbClr val="212121"/>
                </a:solidFill>
                <a:effectLst/>
                <a:latin typeface="Roboto" panose="02000000000000000000" pitchFamily="2" charset="0"/>
              </a:rPr>
              <a:t> are highly positively correlated we can drop atemp</a:t>
            </a:r>
          </a:p>
        </p:txBody>
      </p:sp>
    </p:spTree>
    <p:extLst>
      <p:ext uri="{BB962C8B-B14F-4D97-AF65-F5344CB8AC3E}">
        <p14:creationId xmlns:p14="http://schemas.microsoft.com/office/powerpoint/2010/main" val="831088418"/>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4499E-BAD7-CDE9-52F5-D06B0B65979A}"/>
              </a:ext>
            </a:extLst>
          </p:cNvPr>
          <p:cNvSpPr txBox="1"/>
          <p:nvPr/>
        </p:nvSpPr>
        <p:spPr>
          <a:xfrm>
            <a:off x="182693" y="4205924"/>
            <a:ext cx="9120812" cy="1692771"/>
          </a:xfrm>
          <a:prstGeom prst="rect">
            <a:avLst/>
          </a:prstGeom>
          <a:noFill/>
        </p:spPr>
        <p:txBody>
          <a:bodyPr wrap="square">
            <a:spAutoFit/>
          </a:bodyPr>
          <a:lstStyle/>
          <a:p>
            <a:pPr fontAlgn="base"/>
            <a:endParaRPr lang="en-IN" sz="1800" b="0" i="0" u="none" strike="noStrike" dirty="0">
              <a:solidFill>
                <a:srgbClr val="212121"/>
              </a:solidFill>
              <a:effectLst/>
              <a:latin typeface="Roboto" panose="02000000000000000000" pitchFamily="2" charset="0"/>
            </a:endParaRPr>
          </a:p>
          <a:p>
            <a:pPr marL="342900" indent="-342900" algn="just" rtl="0">
              <a:spcBef>
                <a:spcPts val="0"/>
              </a:spcBef>
              <a:spcAft>
                <a:spcPts val="0"/>
              </a:spcAft>
              <a:buFont typeface="Wingdings" panose="05000000000000000000" pitchFamily="2" charset="2"/>
              <a:buChar char="Ø"/>
            </a:pPr>
            <a:r>
              <a:rPr lang="en-IN" sz="2000" b="0" i="0" dirty="0">
                <a:solidFill>
                  <a:srgbClr val="212121"/>
                </a:solidFill>
                <a:effectLst/>
                <a:latin typeface="Roboto" panose="02000000000000000000" pitchFamily="2" charset="0"/>
              </a:rPr>
              <a:t>Identify</a:t>
            </a:r>
            <a:r>
              <a:rPr lang="en-IN" sz="2000" b="0" i="0" u="none" strike="noStrike" dirty="0">
                <a:solidFill>
                  <a:srgbClr val="212121"/>
                </a:solidFill>
                <a:effectLst/>
                <a:latin typeface="Roboto" panose="02000000000000000000" pitchFamily="2" charset="0"/>
              </a:rPr>
              <a:t> Inputs and Target (Independent and Dependent Variable)</a:t>
            </a:r>
            <a:endParaRPr lang="en-IN" b="0" dirty="0">
              <a:effectLst/>
            </a:endParaRPr>
          </a:p>
          <a:p>
            <a:pPr marL="457200" algn="just" rtl="0">
              <a:spcBef>
                <a:spcPts val="0"/>
              </a:spcBef>
              <a:spcAft>
                <a:spcPts val="0"/>
              </a:spcAft>
            </a:pPr>
            <a:r>
              <a:rPr lang="en-IN" sz="1600" b="0" i="0" u="none" strike="noStrike" dirty="0">
                <a:solidFill>
                  <a:srgbClr val="212121"/>
                </a:solidFill>
                <a:effectLst/>
                <a:latin typeface="Roboto" panose="02000000000000000000" pitchFamily="2" charset="0"/>
              </a:rPr>
              <a:t>               Input    (Ind.)      = Other all Variable except “Rented Bike Count”</a:t>
            </a:r>
            <a:endParaRPr lang="en-IN" b="0" dirty="0">
              <a:effectLst/>
            </a:endParaRPr>
          </a:p>
          <a:p>
            <a:pPr marL="457200" algn="just" rtl="0">
              <a:spcBef>
                <a:spcPts val="0"/>
              </a:spcBef>
              <a:spcAft>
                <a:spcPts val="0"/>
              </a:spcAft>
            </a:pPr>
            <a:r>
              <a:rPr lang="en-IN" sz="1600" b="0" i="0" u="none" strike="noStrike" dirty="0">
                <a:solidFill>
                  <a:srgbClr val="212121"/>
                </a:solidFill>
                <a:effectLst/>
                <a:latin typeface="Roboto" panose="02000000000000000000" pitchFamily="2" charset="0"/>
              </a:rPr>
              <a:t>               Output (Dep.)     = Rented Bike Count</a:t>
            </a:r>
          </a:p>
          <a:p>
            <a:pPr marL="742950" indent="-285750" algn="just" rtl="0">
              <a:spcBef>
                <a:spcPts val="0"/>
              </a:spcBef>
              <a:spcAft>
                <a:spcPts val="0"/>
              </a:spcAft>
              <a:buFont typeface="Wingdings" panose="05000000000000000000" pitchFamily="2" charset="2"/>
              <a:buChar char="Ø"/>
            </a:pPr>
            <a:endParaRPr lang="en-IN" sz="1600" b="0" i="0" u="none" strike="noStrike" dirty="0">
              <a:solidFill>
                <a:srgbClr val="212121"/>
              </a:solidFill>
              <a:effectLst/>
              <a:latin typeface="Roboto" panose="02000000000000000000" pitchFamily="2" charset="0"/>
            </a:endParaRPr>
          </a:p>
          <a:p>
            <a:pPr rtl="0" fontAlgn="base">
              <a:spcBef>
                <a:spcPts val="0"/>
              </a:spcBef>
              <a:spcAft>
                <a:spcPts val="0"/>
              </a:spcAft>
            </a:pPr>
            <a:endParaRPr lang="en-IN" b="0" dirty="0">
              <a:effectLst/>
            </a:endParaRPr>
          </a:p>
        </p:txBody>
      </p:sp>
      <p:sp>
        <p:nvSpPr>
          <p:cNvPr id="4" name="TextBox 3">
            <a:extLst>
              <a:ext uri="{FF2B5EF4-FFF2-40B4-BE49-F238E27FC236}">
                <a16:creationId xmlns:a16="http://schemas.microsoft.com/office/drawing/2014/main" id="{767AE38B-623D-5A4F-844F-993A58A269F5}"/>
              </a:ext>
            </a:extLst>
          </p:cNvPr>
          <p:cNvSpPr txBox="1"/>
          <p:nvPr/>
        </p:nvSpPr>
        <p:spPr>
          <a:xfrm>
            <a:off x="104171" y="-19736"/>
            <a:ext cx="6104238" cy="523220"/>
          </a:xfrm>
          <a:prstGeom prst="rect">
            <a:avLst/>
          </a:prstGeom>
          <a:noFill/>
        </p:spPr>
        <p:txBody>
          <a:bodyPr wrap="square">
            <a:spAutoFit/>
          </a:bodyPr>
          <a:lstStyle/>
          <a:p>
            <a:pPr algn="l"/>
            <a:r>
              <a:rPr lang="en-IN" sz="2800" b="1" i="0" dirty="0">
                <a:solidFill>
                  <a:srgbClr val="C00000"/>
                </a:solidFill>
                <a:effectLst>
                  <a:outerShdw blurRad="38100" dist="38100" dir="2700000" algn="tl">
                    <a:srgbClr val="000000">
                      <a:alpha val="43137"/>
                    </a:srgbClr>
                  </a:outerShdw>
                </a:effectLst>
                <a:latin typeface="Roboto" panose="02000000000000000000" pitchFamily="2" charset="0"/>
              </a:rPr>
              <a:t>Feature Scaling</a:t>
            </a:r>
            <a:endParaRPr lang="en-IN" sz="2800" b="0" i="0" dirty="0">
              <a:solidFill>
                <a:srgbClr val="C00000"/>
              </a:solidFill>
              <a:effectLst>
                <a:outerShdw blurRad="38100" dist="38100" dir="2700000" algn="tl">
                  <a:srgbClr val="000000">
                    <a:alpha val="43137"/>
                  </a:srgbClr>
                </a:outerShdw>
              </a:effectLst>
              <a:latin typeface="Roboto" panose="02000000000000000000" pitchFamily="2" charset="0"/>
            </a:endParaRPr>
          </a:p>
        </p:txBody>
      </p:sp>
      <p:sp>
        <p:nvSpPr>
          <p:cNvPr id="11" name="TextBox 10">
            <a:extLst>
              <a:ext uri="{FF2B5EF4-FFF2-40B4-BE49-F238E27FC236}">
                <a16:creationId xmlns:a16="http://schemas.microsoft.com/office/drawing/2014/main" id="{2BDC9569-0757-181E-FFE5-142F06066514}"/>
              </a:ext>
            </a:extLst>
          </p:cNvPr>
          <p:cNvSpPr txBox="1"/>
          <p:nvPr/>
        </p:nvSpPr>
        <p:spPr>
          <a:xfrm>
            <a:off x="104171" y="2246844"/>
            <a:ext cx="9666934" cy="1754326"/>
          </a:xfrm>
          <a:prstGeom prst="rect">
            <a:avLst/>
          </a:prstGeom>
          <a:noFill/>
        </p:spPr>
        <p:txBody>
          <a:bodyPr wrap="square">
            <a:spAutoFit/>
          </a:bodyPr>
          <a:lstStyle/>
          <a:p>
            <a:pPr marL="285750" indent="-285750" algn="l" fontAlgn="base">
              <a:buFont typeface="Wingdings" panose="05000000000000000000" pitchFamily="2" charset="2"/>
              <a:buChar char="Ø"/>
            </a:pPr>
            <a:r>
              <a:rPr lang="en-US" b="0" dirty="0">
                <a:solidFill>
                  <a:srgbClr val="555555"/>
                </a:solidFill>
                <a:effectLst/>
                <a:latin typeface="Helvetica Neue"/>
              </a:rPr>
              <a:t>Here  we  applied the </a:t>
            </a:r>
            <a:r>
              <a:rPr lang="en-US" b="0" i="1" dirty="0" err="1">
                <a:solidFill>
                  <a:srgbClr val="555555"/>
                </a:solidFill>
                <a:effectLst/>
                <a:latin typeface="Helvetica Neue"/>
              </a:rPr>
              <a:t>MinMaxScaler</a:t>
            </a:r>
            <a:r>
              <a:rPr lang="en-US" b="0" dirty="0">
                <a:solidFill>
                  <a:srgbClr val="555555"/>
                </a:solidFill>
                <a:effectLst/>
                <a:latin typeface="Helvetica Neue"/>
              </a:rPr>
              <a:t> to the dataset directly to normalize the input      	variables.</a:t>
            </a:r>
          </a:p>
          <a:p>
            <a:pPr marL="285750" indent="-285750" algn="l" fontAlgn="base">
              <a:buFont typeface="Wingdings" panose="05000000000000000000" pitchFamily="2" charset="2"/>
              <a:buChar char="Ø"/>
            </a:pPr>
            <a:r>
              <a:rPr lang="en-US" b="0" dirty="0">
                <a:solidFill>
                  <a:srgbClr val="555555"/>
                </a:solidFill>
                <a:effectLst/>
                <a:latin typeface="Helvetica Neue"/>
              </a:rPr>
              <a:t>We will use the default configuration and scale values to the range 0 and 1. First, a </a:t>
            </a:r>
            <a:r>
              <a:rPr lang="en-US" b="0" i="1" dirty="0" err="1">
                <a:solidFill>
                  <a:srgbClr val="555555"/>
                </a:solidFill>
                <a:effectLst/>
                <a:latin typeface="Helvetica Neue"/>
              </a:rPr>
              <a:t>MinMaxScaler</a:t>
            </a:r>
            <a:r>
              <a:rPr lang="en-US" b="0" dirty="0">
                <a:solidFill>
                  <a:srgbClr val="555555"/>
                </a:solidFill>
                <a:effectLst/>
                <a:latin typeface="Helvetica Neue"/>
              </a:rPr>
              <a:t> instance is defined with default hyperparameters. </a:t>
            </a:r>
          </a:p>
          <a:p>
            <a:pPr marL="285750" indent="-285750" algn="l" fontAlgn="base">
              <a:buFont typeface="Wingdings" panose="05000000000000000000" pitchFamily="2" charset="2"/>
              <a:buChar char="Ø"/>
            </a:pPr>
            <a:r>
              <a:rPr lang="en-US" b="0" dirty="0">
                <a:solidFill>
                  <a:srgbClr val="555555"/>
                </a:solidFill>
                <a:effectLst/>
                <a:latin typeface="Helvetica Neue"/>
              </a:rPr>
              <a:t>Once defined, we can call the </a:t>
            </a:r>
            <a:r>
              <a:rPr lang="en-US" b="0" i="1" dirty="0" err="1">
                <a:solidFill>
                  <a:srgbClr val="555555"/>
                </a:solidFill>
                <a:effectLst/>
                <a:latin typeface="Helvetica Neue"/>
              </a:rPr>
              <a:t>fit_transform</a:t>
            </a:r>
            <a:r>
              <a:rPr lang="en-US" b="0" i="1" dirty="0">
                <a:solidFill>
                  <a:srgbClr val="555555"/>
                </a:solidFill>
                <a:effectLst/>
                <a:latin typeface="Helvetica Neue"/>
              </a:rPr>
              <a:t>()</a:t>
            </a:r>
            <a:r>
              <a:rPr lang="en-US" b="0" dirty="0">
                <a:solidFill>
                  <a:srgbClr val="555555"/>
                </a:solidFill>
                <a:effectLst/>
                <a:latin typeface="Helvetica Neue"/>
              </a:rPr>
              <a:t> function and pass it to our dataset to create a transformed version of our dataset.</a:t>
            </a:r>
          </a:p>
        </p:txBody>
      </p:sp>
      <p:pic>
        <p:nvPicPr>
          <p:cNvPr id="14" name="Picture 13">
            <a:extLst>
              <a:ext uri="{FF2B5EF4-FFF2-40B4-BE49-F238E27FC236}">
                <a16:creationId xmlns:a16="http://schemas.microsoft.com/office/drawing/2014/main" id="{A188E63A-91E6-D3AF-42C2-4D83722FF8AF}"/>
              </a:ext>
            </a:extLst>
          </p:cNvPr>
          <p:cNvPicPr>
            <a:picLocks noChangeAspect="1"/>
          </p:cNvPicPr>
          <p:nvPr/>
        </p:nvPicPr>
        <p:blipFill>
          <a:blip r:embed="rId2"/>
          <a:stretch>
            <a:fillRect/>
          </a:stretch>
        </p:blipFill>
        <p:spPr>
          <a:xfrm>
            <a:off x="0" y="728621"/>
            <a:ext cx="9486198" cy="1641363"/>
          </a:xfrm>
          <a:prstGeom prst="rect">
            <a:avLst/>
          </a:prstGeom>
        </p:spPr>
      </p:pic>
    </p:spTree>
    <p:extLst>
      <p:ext uri="{BB962C8B-B14F-4D97-AF65-F5344CB8AC3E}">
        <p14:creationId xmlns:p14="http://schemas.microsoft.com/office/powerpoint/2010/main" val="350472180"/>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1F271F-EA34-94A6-5467-39D4A4F2F5D2}"/>
              </a:ext>
            </a:extLst>
          </p:cNvPr>
          <p:cNvSpPr txBox="1"/>
          <p:nvPr/>
        </p:nvSpPr>
        <p:spPr>
          <a:xfrm>
            <a:off x="3052823" y="3247227"/>
            <a:ext cx="6105644" cy="369332"/>
          </a:xfrm>
          <a:prstGeom prst="rect">
            <a:avLst/>
          </a:prstGeom>
          <a:noFill/>
        </p:spPr>
        <p:txBody>
          <a:bodyPr wrap="square">
            <a:spAutoFit/>
          </a:bodyPr>
          <a:lstStyle/>
          <a:p>
            <a:r>
              <a:rPr lang="en-IN" b="0" dirty="0">
                <a:effectLst/>
              </a:rPr>
              <a:t> </a:t>
            </a:r>
            <a:endParaRPr lang="en-IN" dirty="0"/>
          </a:p>
        </p:txBody>
      </p:sp>
      <p:sp>
        <p:nvSpPr>
          <p:cNvPr id="8" name="TextBox 7">
            <a:extLst>
              <a:ext uri="{FF2B5EF4-FFF2-40B4-BE49-F238E27FC236}">
                <a16:creationId xmlns:a16="http://schemas.microsoft.com/office/drawing/2014/main" id="{4F546658-64F5-9042-210A-B4B5614EED95}"/>
              </a:ext>
            </a:extLst>
          </p:cNvPr>
          <p:cNvSpPr txBox="1"/>
          <p:nvPr/>
        </p:nvSpPr>
        <p:spPr>
          <a:xfrm>
            <a:off x="37615" y="117708"/>
            <a:ext cx="9621457" cy="1015663"/>
          </a:xfrm>
          <a:prstGeom prst="rect">
            <a:avLst/>
          </a:prstGeom>
          <a:noFill/>
        </p:spPr>
        <p:txBody>
          <a:bodyPr wrap="square">
            <a:spAutoFit/>
          </a:bodyPr>
          <a:lstStyle/>
          <a:p>
            <a:pPr algn="l"/>
            <a:r>
              <a:rPr lang="en-IN" sz="2400" b="1" i="0" dirty="0">
                <a:solidFill>
                  <a:srgbClr val="C00000"/>
                </a:solidFill>
                <a:effectLst/>
                <a:latin typeface="Roboto" panose="02000000000000000000" pitchFamily="2" charset="0"/>
              </a:rPr>
              <a:t>Feature Selection</a:t>
            </a:r>
          </a:p>
          <a:p>
            <a:pPr algn="l"/>
            <a:endParaRPr lang="en-IN" sz="2000" b="1" i="0" dirty="0">
              <a:solidFill>
                <a:srgbClr val="C00000"/>
              </a:solidFill>
              <a:effectLst/>
              <a:latin typeface="Roboto" panose="02000000000000000000" pitchFamily="2" charset="0"/>
            </a:endParaRPr>
          </a:p>
          <a:p>
            <a:pPr algn="l"/>
            <a:r>
              <a:rPr lang="en-IN" sz="1600" b="1" i="0" dirty="0">
                <a:effectLst/>
                <a:latin typeface="Roboto" panose="02000000000000000000" pitchFamily="2" charset="0"/>
              </a:rPr>
              <a:t>In Feature selection we used five different features</a:t>
            </a:r>
          </a:p>
        </p:txBody>
      </p:sp>
      <p:sp>
        <p:nvSpPr>
          <p:cNvPr id="10" name="TextBox 9">
            <a:extLst>
              <a:ext uri="{FF2B5EF4-FFF2-40B4-BE49-F238E27FC236}">
                <a16:creationId xmlns:a16="http://schemas.microsoft.com/office/drawing/2014/main" id="{EF37F083-3192-DD31-8D45-384E0D3AE72E}"/>
              </a:ext>
            </a:extLst>
          </p:cNvPr>
          <p:cNvSpPr txBox="1"/>
          <p:nvPr/>
        </p:nvSpPr>
        <p:spPr>
          <a:xfrm>
            <a:off x="0" y="1266970"/>
            <a:ext cx="6406586" cy="369332"/>
          </a:xfrm>
          <a:prstGeom prst="rect">
            <a:avLst/>
          </a:prstGeom>
          <a:noFill/>
        </p:spPr>
        <p:txBody>
          <a:bodyPr wrap="square">
            <a:spAutoFit/>
          </a:bodyPr>
          <a:lstStyle/>
          <a:p>
            <a:pPr algn="l"/>
            <a:r>
              <a:rPr lang="en-IN" b="1" i="0" dirty="0">
                <a:solidFill>
                  <a:srgbClr val="212121"/>
                </a:solidFill>
                <a:effectLst/>
                <a:latin typeface="Roboto" panose="02000000000000000000" pitchFamily="2" charset="0"/>
              </a:rPr>
              <a:t>1 . Recursive Feature Elimination(RFE)</a:t>
            </a:r>
            <a:endParaRPr lang="en-IN" b="0" i="0" dirty="0">
              <a:solidFill>
                <a:srgbClr val="212121"/>
              </a:solidFill>
              <a:effectLst/>
              <a:latin typeface="Roboto" panose="02000000000000000000" pitchFamily="2" charset="0"/>
            </a:endParaRPr>
          </a:p>
        </p:txBody>
      </p:sp>
      <p:sp>
        <p:nvSpPr>
          <p:cNvPr id="13" name="TextBox 12">
            <a:extLst>
              <a:ext uri="{FF2B5EF4-FFF2-40B4-BE49-F238E27FC236}">
                <a16:creationId xmlns:a16="http://schemas.microsoft.com/office/drawing/2014/main" id="{790BC767-3B36-CF62-A313-A7E586999EF9}"/>
              </a:ext>
            </a:extLst>
          </p:cNvPr>
          <p:cNvSpPr txBox="1"/>
          <p:nvPr/>
        </p:nvSpPr>
        <p:spPr>
          <a:xfrm>
            <a:off x="254641" y="1789168"/>
            <a:ext cx="9766142" cy="646331"/>
          </a:xfrm>
          <a:prstGeom prst="rect">
            <a:avLst/>
          </a:prstGeom>
          <a:noFill/>
        </p:spPr>
        <p:txBody>
          <a:bodyPr wrap="square">
            <a:spAutoFit/>
          </a:bodyPr>
          <a:lstStyle/>
          <a:p>
            <a:r>
              <a:rPr lang="en-US" b="0" i="0" dirty="0">
                <a:solidFill>
                  <a:srgbClr val="404040"/>
                </a:solidFill>
                <a:effectLst/>
                <a:latin typeface="Lato" panose="020B0604020202020204" pitchFamily="34" charset="0"/>
              </a:rPr>
              <a:t>In RFE we used </a:t>
            </a:r>
            <a:r>
              <a:rPr lang="en-IN" b="1" dirty="0" err="1">
                <a:solidFill>
                  <a:srgbClr val="000000"/>
                </a:solidFill>
                <a:effectLst/>
                <a:latin typeface="Courier New" panose="02070309020205020404" pitchFamily="49" charset="0"/>
              </a:rPr>
              <a:t>RandomForestRegressor</a:t>
            </a:r>
            <a:r>
              <a:rPr lang="en-IN" b="1" dirty="0">
                <a:solidFill>
                  <a:srgbClr val="000000"/>
                </a:solidFill>
                <a:latin typeface="Courier New" panose="02070309020205020404" pitchFamily="49" charset="0"/>
              </a:rPr>
              <a:t> </a:t>
            </a:r>
            <a:r>
              <a:rPr lang="en-US" b="0" i="0" dirty="0">
                <a:solidFill>
                  <a:srgbClr val="404040"/>
                </a:solidFill>
                <a:effectLst/>
                <a:latin typeface="Lato" panose="020B0604020202020204" pitchFamily="34" charset="0"/>
              </a:rPr>
              <a:t>This method fits a model and removes the weakest features until the specified number of features is reached. </a:t>
            </a:r>
            <a:endParaRPr lang="en-IN" dirty="0"/>
          </a:p>
        </p:txBody>
      </p:sp>
      <p:sp>
        <p:nvSpPr>
          <p:cNvPr id="14" name="TextBox 13">
            <a:extLst>
              <a:ext uri="{FF2B5EF4-FFF2-40B4-BE49-F238E27FC236}">
                <a16:creationId xmlns:a16="http://schemas.microsoft.com/office/drawing/2014/main" id="{C5C0B2C9-9863-2955-10D2-EB3CD1A824AD}"/>
              </a:ext>
            </a:extLst>
          </p:cNvPr>
          <p:cNvSpPr txBox="1"/>
          <p:nvPr/>
        </p:nvSpPr>
        <p:spPr>
          <a:xfrm>
            <a:off x="37615" y="2619441"/>
            <a:ext cx="10240704" cy="369332"/>
          </a:xfrm>
          <a:prstGeom prst="rect">
            <a:avLst/>
          </a:prstGeom>
          <a:noFill/>
        </p:spPr>
        <p:txBody>
          <a:bodyPr wrap="square">
            <a:spAutoFit/>
          </a:bodyPr>
          <a:lstStyle/>
          <a:p>
            <a:r>
              <a:rPr lang="en-IN" b="0" i="0" dirty="0">
                <a:solidFill>
                  <a:schemeClr val="tx2">
                    <a:lumMod val="50000"/>
                  </a:schemeClr>
                </a:solidFill>
                <a:effectLst/>
                <a:latin typeface="Courier New" panose="02070309020205020404" pitchFamily="49" charset="0"/>
              </a:rPr>
              <a:t>Index(['instant', 'hr', '</a:t>
            </a:r>
            <a:r>
              <a:rPr lang="en-IN" b="0" i="0" dirty="0" err="1">
                <a:solidFill>
                  <a:schemeClr val="tx2">
                    <a:lumMod val="50000"/>
                  </a:schemeClr>
                </a:solidFill>
                <a:effectLst/>
                <a:latin typeface="Courier New" panose="02070309020205020404" pitchFamily="49" charset="0"/>
              </a:rPr>
              <a:t>atemp</a:t>
            </a:r>
            <a:r>
              <a:rPr lang="en-IN" b="0" i="0" dirty="0">
                <a:solidFill>
                  <a:schemeClr val="tx2">
                    <a:lumMod val="50000"/>
                  </a:schemeClr>
                </a:solidFill>
                <a:effectLst/>
                <a:latin typeface="Courier New" panose="02070309020205020404" pitchFamily="49" charset="0"/>
              </a:rPr>
              <a:t>', 'casual', 'registered'], </a:t>
            </a:r>
            <a:r>
              <a:rPr lang="en-IN" b="0" i="0" dirty="0" err="1">
                <a:solidFill>
                  <a:schemeClr val="tx2">
                    <a:lumMod val="50000"/>
                  </a:schemeClr>
                </a:solidFill>
                <a:effectLst/>
                <a:latin typeface="Courier New" panose="02070309020205020404" pitchFamily="49" charset="0"/>
              </a:rPr>
              <a:t>dtype</a:t>
            </a:r>
            <a:r>
              <a:rPr lang="en-IN" b="0" i="0" dirty="0">
                <a:solidFill>
                  <a:schemeClr val="tx2">
                    <a:lumMod val="50000"/>
                  </a:schemeClr>
                </a:solidFill>
                <a:effectLst/>
                <a:latin typeface="Courier New" panose="02070309020205020404" pitchFamily="49" charset="0"/>
              </a:rPr>
              <a:t>='object')</a:t>
            </a:r>
            <a:endParaRPr lang="en-IN" dirty="0">
              <a:solidFill>
                <a:schemeClr val="tx2">
                  <a:lumMod val="50000"/>
                </a:schemeClr>
              </a:solidFill>
            </a:endParaRPr>
          </a:p>
        </p:txBody>
      </p:sp>
      <p:sp>
        <p:nvSpPr>
          <p:cNvPr id="16" name="TextBox 15">
            <a:extLst>
              <a:ext uri="{FF2B5EF4-FFF2-40B4-BE49-F238E27FC236}">
                <a16:creationId xmlns:a16="http://schemas.microsoft.com/office/drawing/2014/main" id="{A53EEBE5-171A-0E9C-B249-7119B081F5EE}"/>
              </a:ext>
            </a:extLst>
          </p:cNvPr>
          <p:cNvSpPr txBox="1"/>
          <p:nvPr/>
        </p:nvSpPr>
        <p:spPr>
          <a:xfrm>
            <a:off x="-38582" y="3099650"/>
            <a:ext cx="6134582" cy="369332"/>
          </a:xfrm>
          <a:prstGeom prst="rect">
            <a:avLst/>
          </a:prstGeom>
          <a:noFill/>
        </p:spPr>
        <p:txBody>
          <a:bodyPr wrap="square">
            <a:spAutoFit/>
          </a:bodyPr>
          <a:lstStyle/>
          <a:p>
            <a:pPr algn="l"/>
            <a:r>
              <a:rPr lang="en-IN" b="1" i="0" dirty="0">
                <a:solidFill>
                  <a:srgbClr val="212121"/>
                </a:solidFill>
                <a:effectLst/>
                <a:latin typeface="Roboto" panose="02000000000000000000" pitchFamily="2" charset="0"/>
              </a:rPr>
              <a:t>2.Univariate Feature Selection:</a:t>
            </a:r>
            <a:endParaRPr lang="en-IN" b="0" i="0" dirty="0">
              <a:solidFill>
                <a:srgbClr val="212121"/>
              </a:solidFill>
              <a:effectLst/>
              <a:latin typeface="Roboto" panose="02000000000000000000" pitchFamily="2" charset="0"/>
            </a:endParaRPr>
          </a:p>
        </p:txBody>
      </p:sp>
      <p:sp>
        <p:nvSpPr>
          <p:cNvPr id="18" name="TextBox 17">
            <a:extLst>
              <a:ext uri="{FF2B5EF4-FFF2-40B4-BE49-F238E27FC236}">
                <a16:creationId xmlns:a16="http://schemas.microsoft.com/office/drawing/2014/main" id="{6CA66521-AB6B-B6F8-A874-0823ADECD04F}"/>
              </a:ext>
            </a:extLst>
          </p:cNvPr>
          <p:cNvSpPr txBox="1"/>
          <p:nvPr/>
        </p:nvSpPr>
        <p:spPr>
          <a:xfrm>
            <a:off x="254641" y="3805526"/>
            <a:ext cx="9769034" cy="1200329"/>
          </a:xfrm>
          <a:prstGeom prst="rect">
            <a:avLst/>
          </a:prstGeom>
          <a:noFill/>
        </p:spPr>
        <p:txBody>
          <a:bodyPr wrap="square">
            <a:spAutoFit/>
          </a:bodyPr>
          <a:lstStyle/>
          <a:p>
            <a:r>
              <a:rPr lang="en-US" dirty="0">
                <a:solidFill>
                  <a:srgbClr val="333333"/>
                </a:solidFill>
                <a:latin typeface="Georgia" panose="02040502050405020303" pitchFamily="18" charset="0"/>
              </a:rPr>
              <a:t>It is a</a:t>
            </a:r>
            <a:r>
              <a:rPr lang="en-US" b="0" i="0" dirty="0">
                <a:solidFill>
                  <a:srgbClr val="333333"/>
                </a:solidFill>
                <a:effectLst/>
                <a:latin typeface="Georgia" panose="02040502050405020303" pitchFamily="18" charset="0"/>
              </a:rPr>
              <a:t> general best to get a better understanding of the data, its structure and characteristics. </a:t>
            </a:r>
          </a:p>
          <a:p>
            <a:r>
              <a:rPr lang="en-US" b="0" i="0" dirty="0">
                <a:solidFill>
                  <a:srgbClr val="333333"/>
                </a:solidFill>
                <a:effectLst/>
                <a:latin typeface="Georgia" panose="02040502050405020303" pitchFamily="18" charset="0"/>
              </a:rPr>
              <a:t>It can work for selecting top features for model improvement</a:t>
            </a:r>
          </a:p>
          <a:p>
            <a:r>
              <a:rPr lang="en-US" dirty="0">
                <a:solidFill>
                  <a:srgbClr val="212529"/>
                </a:solidFill>
                <a:latin typeface="-apple-system"/>
              </a:rPr>
              <a:t>Here we used </a:t>
            </a:r>
            <a:r>
              <a:rPr lang="en-US" dirty="0" err="1">
                <a:solidFill>
                  <a:srgbClr val="212529"/>
                </a:solidFill>
                <a:latin typeface="-apple-system"/>
              </a:rPr>
              <a:t>F_regressor</a:t>
            </a:r>
            <a:r>
              <a:rPr lang="en-US" dirty="0">
                <a:solidFill>
                  <a:srgbClr val="212529"/>
                </a:solidFill>
                <a:latin typeface="-apple-system"/>
              </a:rPr>
              <a:t> and it will give you best </a:t>
            </a:r>
            <a:r>
              <a:rPr lang="en-US" b="0" i="0" dirty="0">
                <a:solidFill>
                  <a:srgbClr val="212529"/>
                </a:solidFill>
                <a:effectLst/>
                <a:latin typeface="-apple-system"/>
              </a:rPr>
              <a:t>features in the same order if all the features are positively correlated with the target.</a:t>
            </a:r>
            <a:endParaRPr lang="en-IN" dirty="0"/>
          </a:p>
        </p:txBody>
      </p:sp>
      <p:sp>
        <p:nvSpPr>
          <p:cNvPr id="20" name="TextBox 19">
            <a:extLst>
              <a:ext uri="{FF2B5EF4-FFF2-40B4-BE49-F238E27FC236}">
                <a16:creationId xmlns:a16="http://schemas.microsoft.com/office/drawing/2014/main" id="{A9B22E63-64DD-C4E9-A41C-8614D7C92E9C}"/>
              </a:ext>
            </a:extLst>
          </p:cNvPr>
          <p:cNvSpPr txBox="1"/>
          <p:nvPr/>
        </p:nvSpPr>
        <p:spPr>
          <a:xfrm>
            <a:off x="254641" y="5426907"/>
            <a:ext cx="9155578" cy="646331"/>
          </a:xfrm>
          <a:prstGeom prst="rect">
            <a:avLst/>
          </a:prstGeom>
          <a:noFill/>
        </p:spPr>
        <p:txBody>
          <a:bodyPr wrap="square">
            <a:spAutoFit/>
          </a:bodyPr>
          <a:lstStyle/>
          <a:p>
            <a:r>
              <a:rPr lang="en-IN" b="0" i="0" dirty="0">
                <a:solidFill>
                  <a:schemeClr val="tx2">
                    <a:lumMod val="50000"/>
                  </a:schemeClr>
                </a:solidFill>
                <a:effectLst/>
                <a:latin typeface="Courier New" panose="02070309020205020404" pitchFamily="49" charset="0"/>
              </a:rPr>
              <a:t>Index(['instant', 'hr', '</a:t>
            </a:r>
            <a:r>
              <a:rPr lang="en-IN" b="0" i="0" dirty="0" err="1">
                <a:solidFill>
                  <a:schemeClr val="tx2">
                    <a:lumMod val="50000"/>
                  </a:schemeClr>
                </a:solidFill>
                <a:effectLst/>
                <a:latin typeface="Courier New" panose="02070309020205020404" pitchFamily="49" charset="0"/>
              </a:rPr>
              <a:t>atemp</a:t>
            </a:r>
            <a:r>
              <a:rPr lang="en-IN" b="0" i="0" dirty="0">
                <a:solidFill>
                  <a:schemeClr val="tx2">
                    <a:lumMod val="50000"/>
                  </a:schemeClr>
                </a:solidFill>
                <a:effectLst/>
                <a:latin typeface="Courier New" panose="02070309020205020404" pitchFamily="49" charset="0"/>
              </a:rPr>
              <a:t>', 'casual', 'registered'], </a:t>
            </a:r>
            <a:r>
              <a:rPr lang="en-IN" b="0" i="0" dirty="0" err="1">
                <a:solidFill>
                  <a:schemeClr val="tx2">
                    <a:lumMod val="50000"/>
                  </a:schemeClr>
                </a:solidFill>
                <a:effectLst/>
                <a:latin typeface="Courier New" panose="02070309020205020404" pitchFamily="49" charset="0"/>
              </a:rPr>
              <a:t>dtype</a:t>
            </a:r>
            <a:r>
              <a:rPr lang="en-IN" b="0" i="0" dirty="0">
                <a:solidFill>
                  <a:schemeClr val="tx2">
                    <a:lumMod val="50000"/>
                  </a:schemeClr>
                </a:solidFill>
                <a:effectLst/>
                <a:latin typeface="Courier New" panose="02070309020205020404" pitchFamily="49" charset="0"/>
              </a:rPr>
              <a:t>='object')</a:t>
            </a:r>
            <a:endParaRPr lang="en-IN" dirty="0">
              <a:solidFill>
                <a:schemeClr val="tx2">
                  <a:lumMod val="50000"/>
                </a:schemeClr>
              </a:solidFill>
            </a:endParaRPr>
          </a:p>
        </p:txBody>
      </p:sp>
    </p:spTree>
    <p:extLst>
      <p:ext uri="{BB962C8B-B14F-4D97-AF65-F5344CB8AC3E}">
        <p14:creationId xmlns:p14="http://schemas.microsoft.com/office/powerpoint/2010/main" val="1893797216"/>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DBDB446-92F5-D2EF-6626-53821F322883}"/>
              </a:ext>
            </a:extLst>
          </p:cNvPr>
          <p:cNvSpPr txBox="1"/>
          <p:nvPr/>
        </p:nvSpPr>
        <p:spPr>
          <a:xfrm>
            <a:off x="112853" y="142070"/>
            <a:ext cx="6406586" cy="369332"/>
          </a:xfrm>
          <a:prstGeom prst="rect">
            <a:avLst/>
          </a:prstGeom>
          <a:noFill/>
        </p:spPr>
        <p:txBody>
          <a:bodyPr wrap="square">
            <a:spAutoFit/>
          </a:bodyPr>
          <a:lstStyle/>
          <a:p>
            <a:pPr algn="l"/>
            <a:r>
              <a:rPr lang="en-IN" b="1" i="0" dirty="0">
                <a:solidFill>
                  <a:srgbClr val="212121"/>
                </a:solidFill>
                <a:effectLst/>
                <a:latin typeface="Roboto" panose="02000000000000000000" pitchFamily="2" charset="0"/>
              </a:rPr>
              <a:t>3.Tree-Based Feature Selection:</a:t>
            </a:r>
            <a:endParaRPr lang="en-IN" b="0" i="0" dirty="0">
              <a:solidFill>
                <a:srgbClr val="212121"/>
              </a:solidFill>
              <a:effectLst/>
              <a:latin typeface="Roboto" panose="02000000000000000000" pitchFamily="2" charset="0"/>
            </a:endParaRPr>
          </a:p>
        </p:txBody>
      </p:sp>
      <p:sp>
        <p:nvSpPr>
          <p:cNvPr id="17" name="TextBox 16">
            <a:extLst>
              <a:ext uri="{FF2B5EF4-FFF2-40B4-BE49-F238E27FC236}">
                <a16:creationId xmlns:a16="http://schemas.microsoft.com/office/drawing/2014/main" id="{42A850F1-BEAB-F37F-B1C5-84B504619530}"/>
              </a:ext>
            </a:extLst>
          </p:cNvPr>
          <p:cNvSpPr txBox="1"/>
          <p:nvPr/>
        </p:nvSpPr>
        <p:spPr>
          <a:xfrm>
            <a:off x="136002" y="582599"/>
            <a:ext cx="9297365" cy="646331"/>
          </a:xfrm>
          <a:prstGeom prst="rect">
            <a:avLst/>
          </a:prstGeom>
          <a:noFill/>
        </p:spPr>
        <p:txBody>
          <a:bodyPr wrap="square">
            <a:spAutoFit/>
          </a:bodyPr>
          <a:lstStyle/>
          <a:p>
            <a:r>
              <a:rPr lang="en-IN" b="0" dirty="0">
                <a:solidFill>
                  <a:srgbClr val="000000"/>
                </a:solidFill>
                <a:effectLst/>
                <a:latin typeface="Courier New" panose="02070309020205020404" pitchFamily="49" charset="0"/>
              </a:rPr>
              <a:t>Here we used </a:t>
            </a:r>
            <a:r>
              <a:rPr lang="en-IN" b="0" dirty="0" err="1">
                <a:solidFill>
                  <a:srgbClr val="000000"/>
                </a:solidFill>
                <a:effectLst/>
                <a:latin typeface="Courier New" panose="02070309020205020404" pitchFamily="49" charset="0"/>
              </a:rPr>
              <a:t>ExtraTreesRegressor</a:t>
            </a:r>
            <a:r>
              <a:rPr lang="en-IN" dirty="0">
                <a:solidFill>
                  <a:srgbClr val="000000"/>
                </a:solidFill>
                <a:latin typeface="Courier New" panose="02070309020205020404" pitchFamily="49" charset="0"/>
              </a:rPr>
              <a:t> </a:t>
            </a:r>
            <a:r>
              <a:rPr lang="en-US" b="0" i="0" dirty="0">
                <a:solidFill>
                  <a:srgbClr val="212529"/>
                </a:solidFill>
                <a:effectLst/>
                <a:latin typeface="-apple-system"/>
              </a:rPr>
              <a:t>It can be used to compute impurity-based feature </a:t>
            </a:r>
            <a:r>
              <a:rPr lang="en-US" b="0" i="0" dirty="0" err="1">
                <a:solidFill>
                  <a:srgbClr val="212529"/>
                </a:solidFill>
                <a:effectLst/>
                <a:latin typeface="-apple-system"/>
              </a:rPr>
              <a:t>importances</a:t>
            </a:r>
            <a:r>
              <a:rPr lang="en-US" b="0" i="0" dirty="0">
                <a:solidFill>
                  <a:srgbClr val="212529"/>
                </a:solidFill>
                <a:effectLst/>
                <a:latin typeface="-apple-system"/>
              </a:rPr>
              <a:t>, which in turn can be used to discard irrelevant features</a:t>
            </a:r>
            <a:endParaRPr lang="en-IN" dirty="0"/>
          </a:p>
        </p:txBody>
      </p:sp>
      <p:sp>
        <p:nvSpPr>
          <p:cNvPr id="24" name="TextBox 23">
            <a:extLst>
              <a:ext uri="{FF2B5EF4-FFF2-40B4-BE49-F238E27FC236}">
                <a16:creationId xmlns:a16="http://schemas.microsoft.com/office/drawing/2014/main" id="{73A21742-3F4D-26FD-0E0F-3DA523AC478E}"/>
              </a:ext>
            </a:extLst>
          </p:cNvPr>
          <p:cNvSpPr txBox="1"/>
          <p:nvPr/>
        </p:nvSpPr>
        <p:spPr>
          <a:xfrm>
            <a:off x="112853" y="1298168"/>
            <a:ext cx="8598543" cy="369332"/>
          </a:xfrm>
          <a:prstGeom prst="rect">
            <a:avLst/>
          </a:prstGeom>
          <a:noFill/>
        </p:spPr>
        <p:txBody>
          <a:bodyPr wrap="square">
            <a:spAutoFit/>
          </a:bodyPr>
          <a:lstStyle/>
          <a:p>
            <a:r>
              <a:rPr lang="en-IN" b="0" i="0" dirty="0">
                <a:solidFill>
                  <a:srgbClr val="212121"/>
                </a:solidFill>
                <a:effectLst/>
                <a:latin typeface="Courier New" panose="02070309020205020404" pitchFamily="49" charset="0"/>
              </a:rPr>
              <a:t>Index(['hr', 'casual', 'registered'], </a:t>
            </a:r>
            <a:r>
              <a:rPr lang="en-IN" b="0" i="0" dirty="0" err="1">
                <a:solidFill>
                  <a:srgbClr val="212121"/>
                </a:solidFill>
                <a:effectLst/>
                <a:latin typeface="Courier New" panose="02070309020205020404" pitchFamily="49" charset="0"/>
              </a:rPr>
              <a:t>dtype</a:t>
            </a:r>
            <a:r>
              <a:rPr lang="en-IN" b="0" i="0" dirty="0">
                <a:solidFill>
                  <a:srgbClr val="212121"/>
                </a:solidFill>
                <a:effectLst/>
                <a:latin typeface="Courier New" panose="02070309020205020404" pitchFamily="49" charset="0"/>
              </a:rPr>
              <a:t>='object')</a:t>
            </a:r>
            <a:endParaRPr lang="en-IN" dirty="0"/>
          </a:p>
        </p:txBody>
      </p:sp>
      <p:sp>
        <p:nvSpPr>
          <p:cNvPr id="26" name="TextBox 25">
            <a:extLst>
              <a:ext uri="{FF2B5EF4-FFF2-40B4-BE49-F238E27FC236}">
                <a16:creationId xmlns:a16="http://schemas.microsoft.com/office/drawing/2014/main" id="{96EE9F53-2170-0B3F-FE91-46B397EA7122}"/>
              </a:ext>
            </a:extLst>
          </p:cNvPr>
          <p:cNvSpPr txBox="1"/>
          <p:nvPr/>
        </p:nvSpPr>
        <p:spPr>
          <a:xfrm>
            <a:off x="83915" y="1865099"/>
            <a:ext cx="6134582" cy="369332"/>
          </a:xfrm>
          <a:prstGeom prst="rect">
            <a:avLst/>
          </a:prstGeom>
          <a:noFill/>
        </p:spPr>
        <p:txBody>
          <a:bodyPr wrap="square">
            <a:spAutoFit/>
          </a:bodyPr>
          <a:lstStyle/>
          <a:p>
            <a:pPr algn="l"/>
            <a:r>
              <a:rPr lang="en-IN" b="1" i="0" dirty="0">
                <a:solidFill>
                  <a:srgbClr val="212121"/>
                </a:solidFill>
                <a:effectLst/>
                <a:latin typeface="Roboto" panose="02000000000000000000" pitchFamily="2" charset="0"/>
              </a:rPr>
              <a:t>4.L1 Regularization:</a:t>
            </a:r>
            <a:endParaRPr lang="en-IN" b="0" i="0" dirty="0">
              <a:solidFill>
                <a:srgbClr val="212121"/>
              </a:solidFill>
              <a:effectLst/>
              <a:latin typeface="Roboto" panose="02000000000000000000" pitchFamily="2" charset="0"/>
            </a:endParaRPr>
          </a:p>
        </p:txBody>
      </p:sp>
      <p:sp>
        <p:nvSpPr>
          <p:cNvPr id="28" name="TextBox 27">
            <a:extLst>
              <a:ext uri="{FF2B5EF4-FFF2-40B4-BE49-F238E27FC236}">
                <a16:creationId xmlns:a16="http://schemas.microsoft.com/office/drawing/2014/main" id="{67980411-C00E-C6D1-FDE8-FCFEA4DEE412}"/>
              </a:ext>
            </a:extLst>
          </p:cNvPr>
          <p:cNvSpPr txBox="1"/>
          <p:nvPr/>
        </p:nvSpPr>
        <p:spPr>
          <a:xfrm>
            <a:off x="257534" y="2401443"/>
            <a:ext cx="9592522" cy="1200329"/>
          </a:xfrm>
          <a:prstGeom prst="rect">
            <a:avLst/>
          </a:prstGeom>
          <a:noFill/>
        </p:spPr>
        <p:txBody>
          <a:bodyPr wrap="square">
            <a:spAutoFit/>
          </a:bodyPr>
          <a:lstStyle/>
          <a:p>
            <a:r>
              <a:rPr lang="en-US" b="0" i="0" dirty="0">
                <a:solidFill>
                  <a:srgbClr val="292929"/>
                </a:solidFill>
                <a:effectLst/>
                <a:latin typeface="source-serif-pro"/>
              </a:rPr>
              <a:t>we used Lasso </a:t>
            </a:r>
            <a:r>
              <a:rPr lang="en-US" b="0" i="0" dirty="0" err="1">
                <a:solidFill>
                  <a:srgbClr val="292929"/>
                </a:solidFill>
                <a:effectLst/>
                <a:latin typeface="source-serif-pro"/>
              </a:rPr>
              <a:t>regularisation</a:t>
            </a:r>
            <a:r>
              <a:rPr lang="en-US" b="0" i="0" dirty="0">
                <a:solidFill>
                  <a:srgbClr val="292929"/>
                </a:solidFill>
                <a:effectLst/>
                <a:latin typeface="source-serif-pro"/>
              </a:rPr>
              <a:t> to remove non-important features from the dataset </a:t>
            </a:r>
            <a:r>
              <a:rPr lang="en-US" b="0" i="0" dirty="0">
                <a:solidFill>
                  <a:srgbClr val="212529"/>
                </a:solidFill>
                <a:effectLst/>
                <a:latin typeface="SSP Local"/>
              </a:rPr>
              <a:t>and Selection Operator </a:t>
            </a:r>
            <a:r>
              <a:rPr lang="en-US" i="1" dirty="0">
                <a:solidFill>
                  <a:srgbClr val="212529"/>
                </a:solidFill>
                <a:latin typeface="SSP Local"/>
              </a:rPr>
              <a:t>l</a:t>
            </a:r>
            <a:r>
              <a:rPr lang="en-US" b="0" i="1" dirty="0">
                <a:solidFill>
                  <a:srgbClr val="212529"/>
                </a:solidFill>
                <a:effectLst/>
                <a:latin typeface="SSP Local"/>
              </a:rPr>
              <a:t>asso</a:t>
            </a:r>
            <a:r>
              <a:rPr lang="en-US" b="0" i="0" dirty="0">
                <a:solidFill>
                  <a:srgbClr val="212529"/>
                </a:solidFill>
                <a:effectLst/>
                <a:latin typeface="SSP Local"/>
              </a:rPr>
              <a:t> regression is an alternative to ridge for regularizing linear regression .L1 regularization makes some coefficients zero, meaning the model will ignore those features. Ignoring the least important features helps emphasize the model's essential features.</a:t>
            </a:r>
            <a:endParaRPr lang="en-IN" dirty="0"/>
          </a:p>
        </p:txBody>
      </p:sp>
      <p:sp>
        <p:nvSpPr>
          <p:cNvPr id="30" name="TextBox 29">
            <a:extLst>
              <a:ext uri="{FF2B5EF4-FFF2-40B4-BE49-F238E27FC236}">
                <a16:creationId xmlns:a16="http://schemas.microsoft.com/office/drawing/2014/main" id="{90124DA2-11DC-7A49-5DE1-0C0562A9D4A2}"/>
              </a:ext>
            </a:extLst>
          </p:cNvPr>
          <p:cNvSpPr txBox="1"/>
          <p:nvPr/>
        </p:nvSpPr>
        <p:spPr>
          <a:xfrm>
            <a:off x="0" y="3740271"/>
            <a:ext cx="10096019" cy="369332"/>
          </a:xfrm>
          <a:prstGeom prst="rect">
            <a:avLst/>
          </a:prstGeom>
          <a:noFill/>
        </p:spPr>
        <p:txBody>
          <a:bodyPr wrap="square">
            <a:spAutoFit/>
          </a:bodyPr>
          <a:lstStyle/>
          <a:p>
            <a:r>
              <a:rPr lang="en-IN" b="0" i="0" dirty="0">
                <a:solidFill>
                  <a:srgbClr val="212121"/>
                </a:solidFill>
                <a:effectLst/>
                <a:latin typeface="Courier New" panose="02070309020205020404" pitchFamily="49" charset="0"/>
              </a:rPr>
              <a:t>Index(['instant', '</a:t>
            </a:r>
            <a:r>
              <a:rPr lang="en-IN" b="0" i="0" dirty="0" err="1">
                <a:solidFill>
                  <a:srgbClr val="212121"/>
                </a:solidFill>
                <a:effectLst/>
                <a:latin typeface="Courier New" panose="02070309020205020404" pitchFamily="49" charset="0"/>
              </a:rPr>
              <a:t>mnth</a:t>
            </a:r>
            <a:r>
              <a:rPr lang="en-IN" b="0" i="0" dirty="0">
                <a:solidFill>
                  <a:srgbClr val="212121"/>
                </a:solidFill>
                <a:effectLst/>
                <a:latin typeface="Courier New" panose="02070309020205020404" pitchFamily="49" charset="0"/>
              </a:rPr>
              <a:t>', 'hr', 'casual', 'registered'], </a:t>
            </a:r>
            <a:r>
              <a:rPr lang="en-IN" b="0" i="0" dirty="0" err="1">
                <a:solidFill>
                  <a:srgbClr val="212121"/>
                </a:solidFill>
                <a:effectLst/>
                <a:latin typeface="Courier New" panose="02070309020205020404" pitchFamily="49" charset="0"/>
              </a:rPr>
              <a:t>dtype</a:t>
            </a:r>
            <a:r>
              <a:rPr lang="en-IN" b="0" i="0" dirty="0">
                <a:solidFill>
                  <a:srgbClr val="212121"/>
                </a:solidFill>
                <a:effectLst/>
                <a:latin typeface="Courier New" panose="02070309020205020404" pitchFamily="49" charset="0"/>
              </a:rPr>
              <a:t>='object')</a:t>
            </a:r>
            <a:endParaRPr lang="en-IN" dirty="0"/>
          </a:p>
        </p:txBody>
      </p:sp>
      <p:sp>
        <p:nvSpPr>
          <p:cNvPr id="32" name="TextBox 31">
            <a:extLst>
              <a:ext uri="{FF2B5EF4-FFF2-40B4-BE49-F238E27FC236}">
                <a16:creationId xmlns:a16="http://schemas.microsoft.com/office/drawing/2014/main" id="{926757C2-6CA2-D6F3-1637-34C66C49D137}"/>
              </a:ext>
            </a:extLst>
          </p:cNvPr>
          <p:cNvSpPr txBox="1"/>
          <p:nvPr/>
        </p:nvSpPr>
        <p:spPr>
          <a:xfrm>
            <a:off x="112853" y="4386602"/>
            <a:ext cx="6105644" cy="369332"/>
          </a:xfrm>
          <a:prstGeom prst="rect">
            <a:avLst/>
          </a:prstGeom>
          <a:noFill/>
        </p:spPr>
        <p:txBody>
          <a:bodyPr wrap="square">
            <a:spAutoFit/>
          </a:bodyPr>
          <a:lstStyle/>
          <a:p>
            <a:pPr algn="l"/>
            <a:r>
              <a:rPr lang="en-IN" b="1" i="0" dirty="0">
                <a:solidFill>
                  <a:srgbClr val="212121"/>
                </a:solidFill>
                <a:effectLst/>
                <a:latin typeface="Roboto" panose="02000000000000000000" pitchFamily="2" charset="0"/>
              </a:rPr>
              <a:t>5.SelectFromModel:</a:t>
            </a:r>
            <a:endParaRPr lang="en-IN" b="0" i="0" dirty="0">
              <a:solidFill>
                <a:srgbClr val="212121"/>
              </a:solidFill>
              <a:effectLst/>
              <a:latin typeface="Roboto" panose="02000000000000000000" pitchFamily="2" charset="0"/>
            </a:endParaRPr>
          </a:p>
        </p:txBody>
      </p:sp>
      <p:sp>
        <p:nvSpPr>
          <p:cNvPr id="34" name="TextBox 33">
            <a:extLst>
              <a:ext uri="{FF2B5EF4-FFF2-40B4-BE49-F238E27FC236}">
                <a16:creationId xmlns:a16="http://schemas.microsoft.com/office/drawing/2014/main" id="{8BD21D52-46DA-E171-99B8-9E3BFE176FFE}"/>
              </a:ext>
            </a:extLst>
          </p:cNvPr>
          <p:cNvSpPr txBox="1"/>
          <p:nvPr/>
        </p:nvSpPr>
        <p:spPr>
          <a:xfrm>
            <a:off x="257534" y="4891416"/>
            <a:ext cx="9465200" cy="646331"/>
          </a:xfrm>
          <a:prstGeom prst="rect">
            <a:avLst/>
          </a:prstGeom>
          <a:noFill/>
        </p:spPr>
        <p:txBody>
          <a:bodyPr wrap="square">
            <a:spAutoFit/>
          </a:bodyPr>
          <a:lstStyle/>
          <a:p>
            <a:r>
              <a:rPr lang="en-US" dirty="0">
                <a:solidFill>
                  <a:schemeClr val="tx2">
                    <a:lumMod val="50000"/>
                  </a:schemeClr>
                </a:solidFill>
              </a:rPr>
              <a:t>The features are considered unimportant and removed if the corresponding importance of the feature values are below the provided threshold parameter</a:t>
            </a:r>
            <a:r>
              <a:rPr lang="en-US" dirty="0"/>
              <a:t>.</a:t>
            </a:r>
            <a:endParaRPr lang="en-IN" dirty="0"/>
          </a:p>
        </p:txBody>
      </p:sp>
      <p:sp>
        <p:nvSpPr>
          <p:cNvPr id="36" name="TextBox 35">
            <a:extLst>
              <a:ext uri="{FF2B5EF4-FFF2-40B4-BE49-F238E27FC236}">
                <a16:creationId xmlns:a16="http://schemas.microsoft.com/office/drawing/2014/main" id="{019F836D-414E-3F09-628A-091C61060675}"/>
              </a:ext>
            </a:extLst>
          </p:cNvPr>
          <p:cNvSpPr txBox="1"/>
          <p:nvPr/>
        </p:nvSpPr>
        <p:spPr>
          <a:xfrm>
            <a:off x="425370" y="5887368"/>
            <a:ext cx="8147130" cy="369332"/>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Selected features: Index(['registered'], </a:t>
            </a:r>
            <a:r>
              <a:rPr lang="en-US" b="0" i="0" dirty="0" err="1">
                <a:solidFill>
                  <a:srgbClr val="212121"/>
                </a:solidFill>
                <a:effectLst/>
                <a:latin typeface="Courier New" panose="02070309020205020404" pitchFamily="49" charset="0"/>
              </a:rPr>
              <a:t>dtype</a:t>
            </a:r>
            <a:r>
              <a:rPr lang="en-US" b="0" i="0" dirty="0">
                <a:solidFill>
                  <a:srgbClr val="212121"/>
                </a:solidFill>
                <a:effectLst/>
                <a:latin typeface="Courier New" panose="02070309020205020404" pitchFamily="49" charset="0"/>
              </a:rPr>
              <a:t>='object')</a:t>
            </a:r>
            <a:endParaRPr lang="en-IN" dirty="0"/>
          </a:p>
        </p:txBody>
      </p:sp>
    </p:spTree>
    <p:extLst>
      <p:ext uri="{BB962C8B-B14F-4D97-AF65-F5344CB8AC3E}">
        <p14:creationId xmlns:p14="http://schemas.microsoft.com/office/powerpoint/2010/main" val="2421937026"/>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9001FD-4A1A-91B0-7050-BC806863FE4A}"/>
              </a:ext>
            </a:extLst>
          </p:cNvPr>
          <p:cNvSpPr txBox="1"/>
          <p:nvPr/>
        </p:nvSpPr>
        <p:spPr>
          <a:xfrm>
            <a:off x="115747" y="307257"/>
            <a:ext cx="6357394" cy="646331"/>
          </a:xfrm>
          <a:prstGeom prst="rect">
            <a:avLst/>
          </a:prstGeom>
          <a:noFill/>
        </p:spPr>
        <p:txBody>
          <a:bodyPr wrap="square">
            <a:spAutoFit/>
          </a:bodyPr>
          <a:lstStyle/>
          <a:p>
            <a:r>
              <a:rPr lang="en-IN" sz="3600" b="1" i="0" u="none" strike="noStrike" dirty="0">
                <a:solidFill>
                  <a:srgbClr val="CC0000"/>
                </a:solidFill>
                <a:effectLst>
                  <a:outerShdw blurRad="38100" dist="38100" dir="2700000" algn="tl">
                    <a:srgbClr val="000000">
                      <a:alpha val="43137"/>
                    </a:srgbClr>
                  </a:outerShdw>
                </a:effectLst>
                <a:latin typeface="Times New Roman" panose="02020603050405020304" pitchFamily="18" charset="0"/>
              </a:rPr>
              <a:t>Encoding</a:t>
            </a:r>
            <a:r>
              <a:rPr lang="en-IN" sz="1800" b="1" i="0" u="none" strike="noStrike" dirty="0">
                <a:solidFill>
                  <a:srgbClr val="CC0000"/>
                </a:solidFill>
                <a:effectLst>
                  <a:outerShdw blurRad="38100" dist="38100" dir="2700000" algn="tl">
                    <a:srgbClr val="000000">
                      <a:alpha val="43137"/>
                    </a:srgbClr>
                  </a:outerShdw>
                </a:effectLst>
                <a:latin typeface="Times New Roman" panose="02020603050405020304" pitchFamily="18" charset="0"/>
              </a:rPr>
              <a:t> </a:t>
            </a:r>
            <a:r>
              <a:rPr lang="en-IN" sz="3200" b="1" i="0" u="none" strike="noStrike" dirty="0">
                <a:solidFill>
                  <a:srgbClr val="CC0000"/>
                </a:solidFill>
                <a:effectLst>
                  <a:outerShdw blurRad="38100" dist="38100" dir="2700000" algn="tl">
                    <a:srgbClr val="000000">
                      <a:alpha val="43137"/>
                    </a:srgbClr>
                  </a:outerShdw>
                </a:effectLst>
                <a:latin typeface="Times New Roman" panose="02020603050405020304" pitchFamily="18" charset="0"/>
              </a:rPr>
              <a:t>Data</a:t>
            </a:r>
            <a:endParaRPr lang="en-IN" b="1" dirty="0">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8AC9DE8F-1227-57C0-72A4-7A19E3AEC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497" y="2823777"/>
            <a:ext cx="8707055" cy="20341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20D842F-71B1-D8C6-EF02-25EA1239192D}"/>
              </a:ext>
            </a:extLst>
          </p:cNvPr>
          <p:cNvSpPr txBox="1"/>
          <p:nvPr/>
        </p:nvSpPr>
        <p:spPr>
          <a:xfrm>
            <a:off x="367497" y="1016090"/>
            <a:ext cx="8996422" cy="1477328"/>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Since machine learning models can only be trained with numeric data, we need to convert categorical data to numbers. A common technique is to use </a:t>
            </a:r>
            <a:r>
              <a:rPr lang="en-US" sz="1800" b="0" i="0" u="sng" dirty="0">
                <a:solidFill>
                  <a:srgbClr val="000000"/>
                </a:solidFill>
                <a:effectLst/>
                <a:latin typeface="Times New Roman" panose="02020603050405020304" pitchFamily="18" charset="0"/>
              </a:rPr>
              <a:t>one-hot</a:t>
            </a:r>
            <a:r>
              <a:rPr lang="en-US" sz="1800" b="0" i="0" u="none" strike="noStrike" dirty="0">
                <a:solidFill>
                  <a:srgbClr val="000000"/>
                </a:solidFill>
                <a:effectLst/>
                <a:latin typeface="Times New Roman" panose="02020603050405020304" pitchFamily="18" charset="0"/>
              </a:rPr>
              <a:t> encoding for categorical  columns. </a:t>
            </a:r>
            <a:r>
              <a:rPr lang="en-US" sz="1800" b="0" i="0" u="sng" dirty="0">
                <a:solidFill>
                  <a:srgbClr val="000000"/>
                </a:solidFill>
                <a:effectLst/>
                <a:latin typeface="Times New Roman" panose="02020603050405020304" pitchFamily="18" charset="0"/>
              </a:rPr>
              <a:t>OneHot</a:t>
            </a:r>
            <a:r>
              <a:rPr lang="en-US" sz="1800" b="0" i="0" u="none" strike="noStrike" dirty="0">
                <a:solidFill>
                  <a:srgbClr val="000000"/>
                </a:solidFill>
                <a:effectLst/>
                <a:latin typeface="Times New Roman" panose="02020603050405020304" pitchFamily="18" charset="0"/>
              </a:rPr>
              <a:t> encoding involves adding a new binary (0/1) column for  each unique category of a categorical column                                                                                           -.</a:t>
            </a:r>
            <a:endParaRPr lang="en-IN" dirty="0"/>
          </a:p>
        </p:txBody>
      </p:sp>
      <p:sp>
        <p:nvSpPr>
          <p:cNvPr id="13" name="TextBox 12">
            <a:extLst>
              <a:ext uri="{FF2B5EF4-FFF2-40B4-BE49-F238E27FC236}">
                <a16:creationId xmlns:a16="http://schemas.microsoft.com/office/drawing/2014/main" id="{3BD21EFD-AEF4-32D2-2A1A-11715D74298D}"/>
              </a:ext>
            </a:extLst>
          </p:cNvPr>
          <p:cNvSpPr txBox="1"/>
          <p:nvPr/>
        </p:nvSpPr>
        <p:spPr>
          <a:xfrm>
            <a:off x="367497" y="5380672"/>
            <a:ext cx="8244069" cy="1477328"/>
          </a:xfrm>
          <a:prstGeom prst="rect">
            <a:avLst/>
          </a:prstGeom>
          <a:noFill/>
        </p:spPr>
        <p:txBody>
          <a:bodyPr wrap="square">
            <a:spAutoFit/>
          </a:bodyPr>
          <a:lstStyle/>
          <a:p>
            <a:pPr rtl="0">
              <a:spcBef>
                <a:spcPts val="0"/>
              </a:spcBef>
              <a:spcAft>
                <a:spcPts val="0"/>
              </a:spcAft>
            </a:pPr>
            <a:r>
              <a:rPr lang="en-US" sz="1800" b="0" i="0" u="sng" dirty="0">
                <a:solidFill>
                  <a:srgbClr val="000000"/>
                </a:solidFill>
                <a:effectLst/>
                <a:latin typeface="Times New Roman" panose="02020603050405020304" pitchFamily="18" charset="0"/>
              </a:rPr>
              <a:t>OneHot </a:t>
            </a:r>
            <a:r>
              <a:rPr lang="en-US" sz="1800" b="0" i="0" u="none" strike="noStrike" dirty="0">
                <a:solidFill>
                  <a:srgbClr val="000000"/>
                </a:solidFill>
                <a:effectLst/>
                <a:latin typeface="Times New Roman" panose="02020603050405020304" pitchFamily="18" charset="0"/>
              </a:rPr>
              <a:t>encoding approach eliminates the order but it causes the number of columns to expand vastly. So for columns with more unique values </a:t>
            </a:r>
            <a:r>
              <a:rPr lang="en-US" dirty="0">
                <a:solidFill>
                  <a:srgbClr val="000000"/>
                </a:solidFill>
                <a:latin typeface="Times New Roman" panose="02020603050405020304" pitchFamily="18" charset="0"/>
              </a:rPr>
              <a:t>we</a:t>
            </a:r>
            <a:r>
              <a:rPr lang="en-US" sz="1800" b="0" i="0" u="none" strike="noStrike" dirty="0">
                <a:solidFill>
                  <a:srgbClr val="000000"/>
                </a:solidFill>
                <a:effectLst/>
                <a:latin typeface="Times New Roman" panose="02020603050405020304" pitchFamily="18" charset="0"/>
              </a:rPr>
              <a:t> used other techniques like </a:t>
            </a:r>
            <a:r>
              <a:rPr lang="en-US" sz="1800" b="0" i="0" u="sng" dirty="0">
                <a:solidFill>
                  <a:srgbClr val="000000"/>
                </a:solidFill>
                <a:effectLst/>
                <a:latin typeface="Times New Roman" panose="02020603050405020304" pitchFamily="18" charset="0"/>
              </a:rPr>
              <a:t>LabelEncoding</a:t>
            </a:r>
            <a:endParaRPr lang="en-US" b="0" dirty="0">
              <a:effectLst/>
            </a:endParaRPr>
          </a:p>
          <a:p>
            <a:br>
              <a:rPr lang="en-US" dirty="0"/>
            </a:br>
            <a:endParaRPr lang="en-IN" dirty="0"/>
          </a:p>
        </p:txBody>
      </p:sp>
    </p:spTree>
    <p:extLst>
      <p:ext uri="{BB962C8B-B14F-4D97-AF65-F5344CB8AC3E}">
        <p14:creationId xmlns:p14="http://schemas.microsoft.com/office/powerpoint/2010/main" val="642637282"/>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3AC203-3D1E-1C5F-E5D3-2B6825A23EAF}"/>
              </a:ext>
            </a:extLst>
          </p:cNvPr>
          <p:cNvSpPr txBox="1"/>
          <p:nvPr/>
        </p:nvSpPr>
        <p:spPr>
          <a:xfrm>
            <a:off x="43165" y="109934"/>
            <a:ext cx="6101442" cy="584775"/>
          </a:xfrm>
          <a:prstGeom prst="rect">
            <a:avLst/>
          </a:prstGeom>
          <a:noFill/>
        </p:spPr>
        <p:txBody>
          <a:bodyPr wrap="square">
            <a:spAutoFit/>
          </a:bodyPr>
          <a:lstStyle/>
          <a:p>
            <a:r>
              <a:rPr lang="en-US" sz="3200" b="1" i="0" u="none" strike="noStrike" dirty="0">
                <a:solidFill>
                  <a:srgbClr val="CC0000"/>
                </a:solidFill>
                <a:effectLst>
                  <a:outerShdw blurRad="38100" dist="38100" dir="2700000" algn="tl">
                    <a:srgbClr val="000000">
                      <a:alpha val="43137"/>
                    </a:srgbClr>
                  </a:outerShdw>
                </a:effectLst>
                <a:latin typeface="Times New Roman" panose="02020603050405020304" pitchFamily="18" charset="0"/>
              </a:rPr>
              <a:t>Model Building</a:t>
            </a:r>
            <a:endParaRPr lang="en-IN" sz="3200" b="1" dirty="0">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4E89595F-D18D-3EEB-47EB-C8E1F88FB2FE}"/>
              </a:ext>
            </a:extLst>
          </p:cNvPr>
          <p:cNvSpPr txBox="1"/>
          <p:nvPr/>
        </p:nvSpPr>
        <p:spPr>
          <a:xfrm>
            <a:off x="5648446" y="1917305"/>
            <a:ext cx="3762678" cy="4708981"/>
          </a:xfrm>
          <a:prstGeom prst="rect">
            <a:avLst/>
          </a:prstGeom>
          <a:noFill/>
        </p:spPr>
        <p:txBody>
          <a:bodyPr wrap="square">
            <a:spAutoFit/>
          </a:bodyPr>
          <a:lstStyle/>
          <a:p>
            <a:pPr marL="342900" indent="-342900" algn="just" rtl="0">
              <a:spcBef>
                <a:spcPts val="0"/>
              </a:spcBef>
              <a:spcAft>
                <a:spcPts val="0"/>
              </a:spcAft>
              <a:buFont typeface="Wingdings" panose="05000000000000000000" pitchFamily="2" charset="2"/>
              <a:buChar char="Ø"/>
            </a:pPr>
            <a:r>
              <a:rPr lang="en-US" sz="2400" i="0" u="none" strike="noStrike" dirty="0">
                <a:solidFill>
                  <a:srgbClr val="000000"/>
                </a:solidFill>
                <a:effectLst/>
                <a:latin typeface="Times New Roman" panose="02020603050405020304" pitchFamily="18" charset="0"/>
              </a:rPr>
              <a:t>We checked the accuracy of our model using different scaling methods &amp; different Regression’s also.</a:t>
            </a:r>
          </a:p>
          <a:p>
            <a:pPr marL="342900" indent="-342900" algn="just" rtl="0">
              <a:spcBef>
                <a:spcPts val="0"/>
              </a:spcBef>
              <a:spcAft>
                <a:spcPts val="0"/>
              </a:spcAft>
              <a:buFont typeface="Wingdings" panose="05000000000000000000" pitchFamily="2" charset="2"/>
              <a:buChar char="Ø"/>
            </a:pPr>
            <a:r>
              <a:rPr lang="en-US" sz="2400" i="0" u="none" strike="noStrike" dirty="0">
                <a:solidFill>
                  <a:srgbClr val="000000"/>
                </a:solidFill>
                <a:effectLst/>
                <a:latin typeface="Times New Roman" panose="02020603050405020304" pitchFamily="18" charset="0"/>
              </a:rPr>
              <a:t>We apply all different scaler and check accuracy difference between scalers</a:t>
            </a:r>
            <a:endParaRPr lang="en-US" sz="2400" dirty="0">
              <a:effectLst/>
            </a:endParaRPr>
          </a:p>
          <a:p>
            <a:pPr marL="342900" indent="-342900" algn="just" rtl="0">
              <a:spcBef>
                <a:spcPts val="0"/>
              </a:spcBef>
              <a:spcAft>
                <a:spcPts val="0"/>
              </a:spcAft>
              <a:buFont typeface="Wingdings" panose="05000000000000000000" pitchFamily="2" charset="2"/>
              <a:buChar char="Ø"/>
            </a:pPr>
            <a:r>
              <a:rPr lang="en-US" sz="2400" i="0" u="none" strike="noStrike" dirty="0">
                <a:solidFill>
                  <a:srgbClr val="000000"/>
                </a:solidFill>
                <a:effectLst/>
                <a:latin typeface="Times New Roman" panose="02020603050405020304" pitchFamily="18" charset="0"/>
              </a:rPr>
              <a:t>Checking difference between Actual test value and Predicted value</a:t>
            </a:r>
            <a:endParaRPr lang="en-US" sz="2400" dirty="0">
              <a:effectLst/>
            </a:endParaRPr>
          </a:p>
          <a:p>
            <a:br>
              <a:rPr lang="en-US" dirty="0"/>
            </a:br>
            <a:endParaRPr lang="en-IN" dirty="0"/>
          </a:p>
        </p:txBody>
      </p:sp>
      <p:pic>
        <p:nvPicPr>
          <p:cNvPr id="5" name="Picture 4">
            <a:extLst>
              <a:ext uri="{FF2B5EF4-FFF2-40B4-BE49-F238E27FC236}">
                <a16:creationId xmlns:a16="http://schemas.microsoft.com/office/drawing/2014/main" id="{FFF5983D-7FB0-18FE-3B80-9114E99E70A2}"/>
              </a:ext>
            </a:extLst>
          </p:cNvPr>
          <p:cNvPicPr>
            <a:picLocks noChangeAspect="1"/>
          </p:cNvPicPr>
          <p:nvPr/>
        </p:nvPicPr>
        <p:blipFill>
          <a:blip r:embed="rId3"/>
          <a:stretch>
            <a:fillRect/>
          </a:stretch>
        </p:blipFill>
        <p:spPr>
          <a:xfrm>
            <a:off x="-231493" y="1748572"/>
            <a:ext cx="6650758" cy="4210291"/>
          </a:xfrm>
          <a:prstGeom prst="rect">
            <a:avLst/>
          </a:prstGeom>
        </p:spPr>
      </p:pic>
      <p:sp>
        <p:nvSpPr>
          <p:cNvPr id="8" name="TextBox 7">
            <a:extLst>
              <a:ext uri="{FF2B5EF4-FFF2-40B4-BE49-F238E27FC236}">
                <a16:creationId xmlns:a16="http://schemas.microsoft.com/office/drawing/2014/main" id="{0C3CAB22-1438-ED02-5C2C-22CD7F437BCE}"/>
              </a:ext>
            </a:extLst>
          </p:cNvPr>
          <p:cNvSpPr txBox="1"/>
          <p:nvPr/>
        </p:nvSpPr>
        <p:spPr>
          <a:xfrm>
            <a:off x="43165" y="725534"/>
            <a:ext cx="9459101" cy="923330"/>
          </a:xfrm>
          <a:prstGeom prst="rect">
            <a:avLst/>
          </a:prstGeom>
          <a:noFill/>
        </p:spPr>
        <p:txBody>
          <a:bodyPr wrap="square">
            <a:spAutoFit/>
          </a:bodyPr>
          <a:lstStyle/>
          <a:p>
            <a:pPr marL="342900" indent="-342900" algn="just">
              <a:buFont typeface="Wingdings" panose="05000000000000000000" pitchFamily="2" charset="2"/>
              <a:buChar char="Ø"/>
            </a:pPr>
            <a:r>
              <a:rPr lang="en-IN" sz="1800" b="0" i="0" strike="noStrike" dirty="0">
                <a:solidFill>
                  <a:srgbClr val="212121"/>
                </a:solidFill>
                <a:effectLst/>
                <a:latin typeface="Roboto" panose="02000000000000000000" pitchFamily="2" charset="0"/>
              </a:rPr>
              <a:t> We split</a:t>
            </a:r>
            <a:r>
              <a:rPr lang="en-IN" sz="1800" b="0" i="0" u="none" strike="noStrike" dirty="0">
                <a:solidFill>
                  <a:srgbClr val="212121"/>
                </a:solidFill>
                <a:effectLst/>
                <a:latin typeface="Roboto" panose="02000000000000000000" pitchFamily="2" charset="0"/>
              </a:rPr>
              <a:t> the dataset into training and test sets.</a:t>
            </a:r>
            <a:endParaRPr lang="en-US" sz="1800" b="0" u="none" strike="noStrike" dirty="0">
              <a:solidFill>
                <a:srgbClr val="000000"/>
              </a:solidFill>
              <a:effectLst/>
              <a:latin typeface="Arial" panose="020B0604020202020204" pitchFamily="34" charset="0"/>
            </a:endParaRPr>
          </a:p>
          <a:p>
            <a:pPr marL="342900" indent="-342900" algn="just">
              <a:buFont typeface="Wingdings" panose="05000000000000000000" pitchFamily="2" charset="2"/>
              <a:buChar char="Ø"/>
            </a:pPr>
            <a:r>
              <a:rPr lang="en-US" sz="1800" b="0" u="none" strike="noStrike" dirty="0">
                <a:solidFill>
                  <a:srgbClr val="000000"/>
                </a:solidFill>
                <a:effectLst/>
                <a:latin typeface="Arial" panose="020B0604020202020204" pitchFamily="34" charset="0"/>
              </a:rPr>
              <a:t>In</a:t>
            </a:r>
            <a:r>
              <a:rPr lang="en-US" sz="1800" b="0" i="0" u="none" strike="noStrike" dirty="0">
                <a:solidFill>
                  <a:srgbClr val="000000"/>
                </a:solidFill>
                <a:effectLst/>
                <a:latin typeface="Arial" panose="020B0604020202020204" pitchFamily="34" charset="0"/>
              </a:rPr>
              <a:t> this project we used total </a:t>
            </a:r>
            <a:r>
              <a:rPr lang="en-US" sz="1800" b="1" dirty="0">
                <a:solidFill>
                  <a:srgbClr val="000000"/>
                </a:solidFill>
                <a:latin typeface="Arial" panose="020B0604020202020204" pitchFamily="34" charset="0"/>
              </a:rPr>
              <a:t>Six models</a:t>
            </a:r>
            <a:r>
              <a:rPr lang="en-US" sz="1800" dirty="0">
                <a:solidFill>
                  <a:srgbClr val="000000"/>
                </a:solidFill>
                <a:latin typeface="Arial" panose="020B0604020202020204" pitchFamily="34" charset="0"/>
              </a:rPr>
              <a:t>, so that we can compare the final Root mean square error and R2 score of this models.</a:t>
            </a:r>
            <a:endParaRPr lang="en-US" sz="1800" dirty="0"/>
          </a:p>
        </p:txBody>
      </p:sp>
    </p:spTree>
    <p:extLst>
      <p:ext uri="{BB962C8B-B14F-4D97-AF65-F5344CB8AC3E}">
        <p14:creationId xmlns:p14="http://schemas.microsoft.com/office/powerpoint/2010/main" val="3421215921"/>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FF937-A481-BB4E-D86A-59C2D3E2BF68}"/>
              </a:ext>
            </a:extLst>
          </p:cNvPr>
          <p:cNvSpPr txBox="1"/>
          <p:nvPr/>
        </p:nvSpPr>
        <p:spPr>
          <a:xfrm>
            <a:off x="617838" y="1323870"/>
            <a:ext cx="8760940" cy="5601533"/>
          </a:xfrm>
          <a:prstGeom prst="rect">
            <a:avLst/>
          </a:prstGeom>
          <a:noFill/>
        </p:spPr>
        <p:txBody>
          <a:bodyPr wrap="square">
            <a:spAutoFit/>
          </a:bodyPr>
          <a:lstStyle/>
          <a:p>
            <a:pPr marL="342900" indent="-342900">
              <a:buFont typeface="Arial" panose="020B0604020202020204" pitchFamily="34" charset="0"/>
              <a:buChar char="•"/>
            </a:pPr>
            <a:r>
              <a:rPr lang="en-IN" sz="2000" dirty="0"/>
              <a:t>EDA</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Splitting dataset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Encoding</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Modelling</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Cross Validation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Model performance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Model metrics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Model Tuning</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Conclusions</a:t>
            </a:r>
          </a:p>
          <a:p>
            <a:endParaRPr lang="en-IN" dirty="0"/>
          </a:p>
        </p:txBody>
      </p:sp>
      <p:pic>
        <p:nvPicPr>
          <p:cNvPr id="5" name="Picture 4">
            <a:extLst>
              <a:ext uri="{FF2B5EF4-FFF2-40B4-BE49-F238E27FC236}">
                <a16:creationId xmlns:a16="http://schemas.microsoft.com/office/drawing/2014/main" id="{88704558-B501-D752-8531-C6C726CA7B9A}"/>
              </a:ext>
            </a:extLst>
          </p:cNvPr>
          <p:cNvPicPr>
            <a:picLocks noChangeAspect="1"/>
          </p:cNvPicPr>
          <p:nvPr/>
        </p:nvPicPr>
        <p:blipFill>
          <a:blip r:embed="rId2"/>
          <a:stretch>
            <a:fillRect/>
          </a:stretch>
        </p:blipFill>
        <p:spPr>
          <a:xfrm>
            <a:off x="0" y="0"/>
            <a:ext cx="2615411" cy="1268264"/>
          </a:xfrm>
          <a:prstGeom prst="rect">
            <a:avLst/>
          </a:prstGeom>
        </p:spPr>
      </p:pic>
      <p:pic>
        <p:nvPicPr>
          <p:cNvPr id="6" name="Picture 5">
            <a:extLst>
              <a:ext uri="{FF2B5EF4-FFF2-40B4-BE49-F238E27FC236}">
                <a16:creationId xmlns:a16="http://schemas.microsoft.com/office/drawing/2014/main" id="{26B75757-E421-73F5-4087-760AD0D35FCD}"/>
              </a:ext>
            </a:extLst>
          </p:cNvPr>
          <p:cNvPicPr>
            <a:picLocks noChangeAspect="1"/>
          </p:cNvPicPr>
          <p:nvPr/>
        </p:nvPicPr>
        <p:blipFill>
          <a:blip r:embed="rId3"/>
          <a:stretch>
            <a:fillRect/>
          </a:stretch>
        </p:blipFill>
        <p:spPr>
          <a:xfrm>
            <a:off x="3886149" y="1544594"/>
            <a:ext cx="5894173" cy="6252519"/>
          </a:xfrm>
          <a:prstGeom prst="rect">
            <a:avLst/>
          </a:prstGeom>
        </p:spPr>
      </p:pic>
    </p:spTree>
    <p:extLst>
      <p:ext uri="{BB962C8B-B14F-4D97-AF65-F5344CB8AC3E}">
        <p14:creationId xmlns:p14="http://schemas.microsoft.com/office/powerpoint/2010/main" val="2714491822"/>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8239C8-45BF-2B21-C9D4-3C2CD75CE4AB}"/>
              </a:ext>
            </a:extLst>
          </p:cNvPr>
          <p:cNvSpPr txBox="1"/>
          <p:nvPr/>
        </p:nvSpPr>
        <p:spPr>
          <a:xfrm>
            <a:off x="0" y="-15547"/>
            <a:ext cx="6368968" cy="1754326"/>
          </a:xfrm>
          <a:prstGeom prst="rect">
            <a:avLst/>
          </a:prstGeom>
          <a:noFill/>
        </p:spPr>
        <p:txBody>
          <a:bodyPr wrap="square">
            <a:spAutoFit/>
          </a:bodyPr>
          <a:lstStyle/>
          <a:p>
            <a:pPr rtl="0">
              <a:spcBef>
                <a:spcPts val="0"/>
              </a:spcBef>
              <a:spcAft>
                <a:spcPts val="0"/>
              </a:spcAft>
            </a:pPr>
            <a:r>
              <a:rPr lang="en-IN" sz="3600" b="0" i="0" u="none" strike="noStrike" dirty="0">
                <a:solidFill>
                  <a:srgbClr val="CC0000"/>
                </a:solidFill>
                <a:effectLst/>
                <a:latin typeface="Times New Roman" panose="02020603050405020304" pitchFamily="18" charset="0"/>
              </a:rPr>
              <a:t>Models Accuracy and Results</a:t>
            </a:r>
            <a:endParaRPr lang="en-IN" sz="3600" b="0" dirty="0">
              <a:effectLst/>
            </a:endParaRPr>
          </a:p>
          <a:p>
            <a:br>
              <a:rPr lang="en-IN" sz="3600" dirty="0"/>
            </a:br>
            <a:endParaRPr lang="en-IN" sz="3600" dirty="0"/>
          </a:p>
        </p:txBody>
      </p:sp>
      <p:graphicFrame>
        <p:nvGraphicFramePr>
          <p:cNvPr id="27" name="Table 26">
            <a:extLst>
              <a:ext uri="{FF2B5EF4-FFF2-40B4-BE49-F238E27FC236}">
                <a16:creationId xmlns:a16="http://schemas.microsoft.com/office/drawing/2014/main" id="{1BB2D432-3F8B-05C9-AC86-8934DE32CE21}"/>
              </a:ext>
            </a:extLst>
          </p:cNvPr>
          <p:cNvGraphicFramePr>
            <a:graphicFrameLocks noGrp="1"/>
          </p:cNvGraphicFramePr>
          <p:nvPr>
            <p:extLst>
              <p:ext uri="{D42A27DB-BD31-4B8C-83A1-F6EECF244321}">
                <p14:modId xmlns:p14="http://schemas.microsoft.com/office/powerpoint/2010/main" val="1075864715"/>
              </p:ext>
            </p:extLst>
          </p:nvPr>
        </p:nvGraphicFramePr>
        <p:xfrm>
          <a:off x="0" y="637219"/>
          <a:ext cx="9362592" cy="3036498"/>
        </p:xfrm>
        <a:graphic>
          <a:graphicData uri="http://schemas.openxmlformats.org/drawingml/2006/table">
            <a:tbl>
              <a:tblPr>
                <a:tableStyleId>{5C22544A-7EE6-4342-B048-85BDC9FD1C3A}</a:tableStyleId>
              </a:tblPr>
              <a:tblGrid>
                <a:gridCol w="567159">
                  <a:extLst>
                    <a:ext uri="{9D8B030D-6E8A-4147-A177-3AD203B41FA5}">
                      <a16:colId xmlns:a16="http://schemas.microsoft.com/office/drawing/2014/main" val="65621742"/>
                    </a:ext>
                  </a:extLst>
                </a:gridCol>
                <a:gridCol w="1952625">
                  <a:extLst>
                    <a:ext uri="{9D8B030D-6E8A-4147-A177-3AD203B41FA5}">
                      <a16:colId xmlns:a16="http://schemas.microsoft.com/office/drawing/2014/main" val="1565370652"/>
                    </a:ext>
                  </a:extLst>
                </a:gridCol>
                <a:gridCol w="1140468">
                  <a:extLst>
                    <a:ext uri="{9D8B030D-6E8A-4147-A177-3AD203B41FA5}">
                      <a16:colId xmlns:a16="http://schemas.microsoft.com/office/drawing/2014/main" val="4083022801"/>
                    </a:ext>
                  </a:extLst>
                </a:gridCol>
                <a:gridCol w="1140468">
                  <a:extLst>
                    <a:ext uri="{9D8B030D-6E8A-4147-A177-3AD203B41FA5}">
                      <a16:colId xmlns:a16="http://schemas.microsoft.com/office/drawing/2014/main" val="1478259283"/>
                    </a:ext>
                  </a:extLst>
                </a:gridCol>
                <a:gridCol w="1140468">
                  <a:extLst>
                    <a:ext uri="{9D8B030D-6E8A-4147-A177-3AD203B41FA5}">
                      <a16:colId xmlns:a16="http://schemas.microsoft.com/office/drawing/2014/main" val="382997252"/>
                    </a:ext>
                  </a:extLst>
                </a:gridCol>
                <a:gridCol w="1140468">
                  <a:extLst>
                    <a:ext uri="{9D8B030D-6E8A-4147-A177-3AD203B41FA5}">
                      <a16:colId xmlns:a16="http://schemas.microsoft.com/office/drawing/2014/main" val="2523605525"/>
                    </a:ext>
                  </a:extLst>
                </a:gridCol>
                <a:gridCol w="1140468">
                  <a:extLst>
                    <a:ext uri="{9D8B030D-6E8A-4147-A177-3AD203B41FA5}">
                      <a16:colId xmlns:a16="http://schemas.microsoft.com/office/drawing/2014/main" val="2580302351"/>
                    </a:ext>
                  </a:extLst>
                </a:gridCol>
                <a:gridCol w="1140468">
                  <a:extLst>
                    <a:ext uri="{9D8B030D-6E8A-4147-A177-3AD203B41FA5}">
                      <a16:colId xmlns:a16="http://schemas.microsoft.com/office/drawing/2014/main" val="1174570417"/>
                    </a:ext>
                  </a:extLst>
                </a:gridCol>
              </a:tblGrid>
              <a:tr h="377151">
                <a:tc>
                  <a:txBody>
                    <a:bodyPr/>
                    <a:lstStyle/>
                    <a:p>
                      <a:pPr algn="l" fontAlgn="b"/>
                      <a:r>
                        <a:rPr lang="en-IN" sz="1100" b="1" u="none" strike="noStrike" dirty="0">
                          <a:effectLst/>
                        </a:rPr>
                        <a:t>    Index</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dirty="0">
                          <a:effectLst/>
                        </a:rPr>
                        <a:t>Name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Train_R2_Score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Mse_Score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Mae_Score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Test_R2_Score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Mse_Score2</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Mae_Score3</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003357"/>
                  </a:ext>
                </a:extLst>
              </a:tr>
              <a:tr h="495117">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dirty="0">
                          <a:effectLst/>
                        </a:rPr>
                        <a:t>LinearRegression</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0.778463</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0.477033</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0.531916</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0.767303</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0.490371</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0.541038</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649288"/>
                  </a:ext>
                </a:extLst>
              </a:tr>
              <a:tr h="405114">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dirty="0">
                          <a:effectLst/>
                        </a:rPr>
                        <a:t>Decision Tree Regressor</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0.991889</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0.017466</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0.104767</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0.991215</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0.018512</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0.108742</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3438423"/>
                  </a:ext>
                </a:extLst>
              </a:tr>
              <a:tr h="486137">
                <a:tc>
                  <a:txBody>
                    <a:bodyPr/>
                    <a:lstStyle/>
                    <a:p>
                      <a:pPr algn="ctr" fontAlgn="b"/>
                      <a:r>
                        <a:rPr lang="en-IN" sz="1100" b="1" u="none" strike="noStrike" dirty="0">
                          <a:effectLst/>
                        </a:rPr>
                        <a:t>3</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dirty="0">
                          <a:effectLst/>
                        </a:rPr>
                        <a:t>Random Forest Regressor</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0.999949</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0.00011</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0.003954</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0.991215</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0.018512</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0.108742</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55564662"/>
                  </a:ext>
                </a:extLst>
              </a:tr>
              <a:tr h="462987">
                <a:tc>
                  <a:txBody>
                    <a:bodyPr/>
                    <a:lstStyle/>
                    <a:p>
                      <a:pPr algn="ctr" fontAlgn="b"/>
                      <a:r>
                        <a:rPr lang="en-IN" sz="1100" b="1" u="none" strike="noStrike" dirty="0">
                          <a:effectLst/>
                        </a:rPr>
                        <a:t>4</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dirty="0">
                          <a:effectLst/>
                        </a:rPr>
                        <a:t>Support Vector Machine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-580.964</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1253.137</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32.32575</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-603.98</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1274.899</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32.65213</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68797067"/>
                  </a:ext>
                </a:extLst>
              </a:tr>
              <a:tr h="458210">
                <a:tc>
                  <a:txBody>
                    <a:bodyPr/>
                    <a:lstStyle/>
                    <a:p>
                      <a:pPr algn="ctr" fontAlgn="b"/>
                      <a:r>
                        <a:rPr lang="en-IN" sz="1100" b="1" u="none" strike="noStrike" dirty="0">
                          <a:effectLst/>
                        </a:rPr>
                        <a:t>5</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dirty="0">
                          <a:effectLst/>
                        </a:rPr>
                        <a:t>Gradient Boosting Regression</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0.9992</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0.0018</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0.9992</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0.0018</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7533002"/>
                  </a:ext>
                </a:extLst>
              </a:tr>
              <a:tr h="351782">
                <a:tc>
                  <a:txBody>
                    <a:bodyPr/>
                    <a:lstStyle/>
                    <a:p>
                      <a:pPr algn="ctr" fontAlgn="b"/>
                      <a:r>
                        <a:rPr lang="en-IN" sz="1100" b="1" u="none" strike="noStrike" dirty="0">
                          <a:effectLst/>
                        </a:rPr>
                        <a:t>6</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dirty="0">
                          <a:effectLst/>
                        </a:rPr>
                        <a:t>XGBoost</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0.999901</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0.000213</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0.009664</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0.999658</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0.000721</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1" u="none" strike="noStrike" dirty="0">
                          <a:effectLst/>
                        </a:rPr>
                        <a:t>0.015206</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97038097"/>
                  </a:ext>
                </a:extLst>
              </a:tr>
            </a:tbl>
          </a:graphicData>
        </a:graphic>
      </p:graphicFrame>
      <p:sp>
        <p:nvSpPr>
          <p:cNvPr id="31" name="TextBox 30">
            <a:extLst>
              <a:ext uri="{FF2B5EF4-FFF2-40B4-BE49-F238E27FC236}">
                <a16:creationId xmlns:a16="http://schemas.microsoft.com/office/drawing/2014/main" id="{075912A7-361B-1A48-5C51-2A772BADB9B8}"/>
              </a:ext>
            </a:extLst>
          </p:cNvPr>
          <p:cNvSpPr txBox="1"/>
          <p:nvPr/>
        </p:nvSpPr>
        <p:spPr>
          <a:xfrm>
            <a:off x="0" y="3673717"/>
            <a:ext cx="7976931" cy="2585323"/>
          </a:xfrm>
          <a:prstGeom prst="rect">
            <a:avLst/>
          </a:prstGeom>
          <a:noFill/>
        </p:spPr>
        <p:txBody>
          <a:bodyPr wrap="square">
            <a:spAutoFit/>
          </a:bodyPr>
          <a:lstStyle/>
          <a:p>
            <a:r>
              <a:rPr lang="en-US" dirty="0"/>
              <a:t>As per above results </a:t>
            </a:r>
          </a:p>
          <a:p>
            <a:pPr marL="285750" indent="-285750">
              <a:buFont typeface="Wingdings" panose="05000000000000000000" pitchFamily="2" charset="2"/>
              <a:buChar char="ü"/>
            </a:pPr>
            <a:r>
              <a:rPr lang="en-US" dirty="0"/>
              <a:t>Train_R2 and Test_R2 Score  being near to 1 is considered as a good model.</a:t>
            </a:r>
          </a:p>
          <a:p>
            <a:pPr marL="285750" indent="-285750">
              <a:buFont typeface="Wingdings" panose="05000000000000000000" pitchFamily="2" charset="2"/>
              <a:buChar char="ü"/>
            </a:pPr>
            <a:r>
              <a:rPr lang="en-US" dirty="0"/>
              <a:t> XGBoost, </a:t>
            </a:r>
            <a:r>
              <a:rPr lang="en-IN" sz="1800" u="none" strike="noStrike" dirty="0">
                <a:effectLst/>
              </a:rPr>
              <a:t>Gradient</a:t>
            </a:r>
            <a:r>
              <a:rPr lang="en-IN" sz="1800" b="1" u="none" strike="noStrike" dirty="0">
                <a:effectLst/>
              </a:rPr>
              <a:t> </a:t>
            </a:r>
            <a:r>
              <a:rPr lang="en-IN" sz="1800" u="none" strike="noStrike" dirty="0">
                <a:effectLst/>
              </a:rPr>
              <a:t>Boosting</a:t>
            </a:r>
            <a:r>
              <a:rPr lang="en-IN" sz="1800" b="1" u="none" strike="noStrike" dirty="0">
                <a:effectLst/>
              </a:rPr>
              <a:t> </a:t>
            </a:r>
            <a:r>
              <a:rPr lang="en-US" dirty="0"/>
              <a:t> and RandomForestRegressor give us max</a:t>
            </a:r>
          </a:p>
          <a:p>
            <a:r>
              <a:rPr lang="en-US" dirty="0"/>
              <a:t>     R2 score and least Root mean square error on test set and Train set.</a:t>
            </a:r>
          </a:p>
          <a:p>
            <a:pPr marL="285750" indent="-285750">
              <a:buFont typeface="Wingdings" panose="05000000000000000000" pitchFamily="2" charset="2"/>
              <a:buChar char="ü"/>
            </a:pPr>
            <a:r>
              <a:rPr lang="en-US" dirty="0"/>
              <a:t> The Linear Regression model performed the worst with a score of 0.7788, indicating that it was not able to capture the underlying patterns in the data very well.</a:t>
            </a:r>
          </a:p>
          <a:p>
            <a:r>
              <a:rPr lang="en-US" dirty="0"/>
              <a:t> </a:t>
            </a:r>
          </a:p>
        </p:txBody>
      </p:sp>
      <p:graphicFrame>
        <p:nvGraphicFramePr>
          <p:cNvPr id="2" name="Table 1">
            <a:extLst>
              <a:ext uri="{FF2B5EF4-FFF2-40B4-BE49-F238E27FC236}">
                <a16:creationId xmlns:a16="http://schemas.microsoft.com/office/drawing/2014/main" id="{D208CEAB-33A9-13F0-26D2-F6D6D3324970}"/>
              </a:ext>
            </a:extLst>
          </p:cNvPr>
          <p:cNvGraphicFramePr>
            <a:graphicFrameLocks noGrp="1"/>
          </p:cNvGraphicFramePr>
          <p:nvPr>
            <p:extLst>
              <p:ext uri="{D42A27DB-BD31-4B8C-83A1-F6EECF244321}">
                <p14:modId xmlns:p14="http://schemas.microsoft.com/office/powerpoint/2010/main" val="3742354083"/>
              </p:ext>
            </p:extLst>
          </p:nvPr>
        </p:nvGraphicFramePr>
        <p:xfrm>
          <a:off x="7685591" y="4687747"/>
          <a:ext cx="3148316" cy="2022468"/>
        </p:xfrm>
        <a:graphic>
          <a:graphicData uri="http://schemas.openxmlformats.org/drawingml/2006/table">
            <a:tbl>
              <a:tblPr>
                <a:tableStyleId>{5C22544A-7EE6-4342-B048-85BDC9FD1C3A}</a:tableStyleId>
              </a:tblPr>
              <a:tblGrid>
                <a:gridCol w="261632">
                  <a:extLst>
                    <a:ext uri="{9D8B030D-6E8A-4147-A177-3AD203B41FA5}">
                      <a16:colId xmlns:a16="http://schemas.microsoft.com/office/drawing/2014/main" val="1654903597"/>
                    </a:ext>
                  </a:extLst>
                </a:gridCol>
                <a:gridCol w="1797103">
                  <a:extLst>
                    <a:ext uri="{9D8B030D-6E8A-4147-A177-3AD203B41FA5}">
                      <a16:colId xmlns:a16="http://schemas.microsoft.com/office/drawing/2014/main" val="1854844433"/>
                    </a:ext>
                  </a:extLst>
                </a:gridCol>
                <a:gridCol w="1089581">
                  <a:extLst>
                    <a:ext uri="{9D8B030D-6E8A-4147-A177-3AD203B41FA5}">
                      <a16:colId xmlns:a16="http://schemas.microsoft.com/office/drawing/2014/main" val="934742942"/>
                    </a:ext>
                  </a:extLst>
                </a:gridCol>
              </a:tblGrid>
              <a:tr h="452944">
                <a:tc>
                  <a:txBody>
                    <a:bodyPr/>
                    <a:lstStyle/>
                    <a:p>
                      <a:pPr algn="ctr" fontAlgn="b"/>
                      <a:r>
                        <a:rPr lang="en-IN" sz="1100" u="none" strike="noStrike" dirty="0">
                          <a:effectLst/>
                        </a:rPr>
                        <a:t>NO</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ModelName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Model Accuracy Score IN %</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41054581"/>
                  </a:ext>
                </a:extLst>
              </a:tr>
              <a:tr h="429385">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Decision Tree Regressor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800" u="none" strike="noStrike" dirty="0">
                          <a:effectLst/>
                        </a:rPr>
                        <a:t>99.18%</a:t>
                      </a:r>
                      <a:endParaRPr lang="en-IN" sz="800" b="0" i="0" u="none" strike="noStrike" dirty="0">
                        <a:solidFill>
                          <a:srgbClr val="212121"/>
                        </a:solidFill>
                        <a:effectLst/>
                        <a:latin typeface="Roboto" panose="02000000000000000000" pitchFamily="2" charset="0"/>
                      </a:endParaRPr>
                    </a:p>
                  </a:txBody>
                  <a:tcPr marL="6350" marR="6350" marT="6350" marB="0" anchor="b"/>
                </a:tc>
                <a:extLst>
                  <a:ext uri="{0D108BD9-81ED-4DB2-BD59-A6C34878D82A}">
                    <a16:rowId xmlns:a16="http://schemas.microsoft.com/office/drawing/2014/main" val="3110750446"/>
                  </a:ext>
                </a:extLst>
              </a:tr>
              <a:tr h="319218">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RandomForest</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800" u="none" strike="noStrike" dirty="0">
                          <a:effectLst/>
                        </a:rPr>
                        <a:t>99.99%</a:t>
                      </a:r>
                      <a:endParaRPr lang="en-IN" sz="800" b="0" i="0" u="none" strike="noStrike" dirty="0">
                        <a:solidFill>
                          <a:srgbClr val="212121"/>
                        </a:solidFill>
                        <a:effectLst/>
                        <a:latin typeface="Roboto" panose="02000000000000000000" pitchFamily="2" charset="0"/>
                      </a:endParaRPr>
                    </a:p>
                  </a:txBody>
                  <a:tcPr marL="6350" marR="6350" marT="6350" marB="0" anchor="b"/>
                </a:tc>
                <a:extLst>
                  <a:ext uri="{0D108BD9-81ED-4DB2-BD59-A6C34878D82A}">
                    <a16:rowId xmlns:a16="http://schemas.microsoft.com/office/drawing/2014/main" val="1081016723"/>
                  </a:ext>
                </a:extLst>
              </a:tr>
              <a:tr h="501703">
                <a:tc>
                  <a:txBody>
                    <a:bodyPr/>
                    <a:lstStyle/>
                    <a:p>
                      <a:pPr algn="ctr" fontAlgn="b"/>
                      <a:r>
                        <a:rPr lang="en-IN" sz="1100" u="none" strike="noStrike" dirty="0">
                          <a:effectLst/>
                        </a:rPr>
                        <a:t>5</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GradientBoostingRegressor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800" u="none" strike="noStrike" dirty="0">
                          <a:effectLst/>
                        </a:rPr>
                        <a:t>99.92%</a:t>
                      </a:r>
                      <a:endParaRPr lang="en-IN" sz="800" b="0" i="0" u="none" strike="noStrike" dirty="0">
                        <a:solidFill>
                          <a:srgbClr val="212121"/>
                        </a:solidFill>
                        <a:effectLst/>
                        <a:latin typeface="Roboto" panose="02000000000000000000" pitchFamily="2" charset="0"/>
                      </a:endParaRPr>
                    </a:p>
                  </a:txBody>
                  <a:tcPr marL="6350" marR="6350" marT="6350" marB="0" anchor="b"/>
                </a:tc>
                <a:extLst>
                  <a:ext uri="{0D108BD9-81ED-4DB2-BD59-A6C34878D82A}">
                    <a16:rowId xmlns:a16="http://schemas.microsoft.com/office/drawing/2014/main" val="4283993073"/>
                  </a:ext>
                </a:extLst>
              </a:tr>
              <a:tr h="319218">
                <a:tc>
                  <a:txBody>
                    <a:bodyPr/>
                    <a:lstStyle/>
                    <a:p>
                      <a:pPr algn="ct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XGBoost</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800" u="none" strike="noStrike" dirty="0">
                          <a:effectLst/>
                        </a:rPr>
                        <a:t>99.99%</a:t>
                      </a:r>
                      <a:endParaRPr lang="en-IN" sz="800" b="0" i="0" u="none" strike="noStrike" dirty="0">
                        <a:solidFill>
                          <a:srgbClr val="212121"/>
                        </a:solidFill>
                        <a:effectLst/>
                        <a:latin typeface="Roboto" panose="02000000000000000000" pitchFamily="2" charset="0"/>
                      </a:endParaRPr>
                    </a:p>
                  </a:txBody>
                  <a:tcPr marL="6350" marR="6350" marT="6350" marB="0" anchor="b"/>
                </a:tc>
                <a:extLst>
                  <a:ext uri="{0D108BD9-81ED-4DB2-BD59-A6C34878D82A}">
                    <a16:rowId xmlns:a16="http://schemas.microsoft.com/office/drawing/2014/main" val="3853714885"/>
                  </a:ext>
                </a:extLst>
              </a:tr>
            </a:tbl>
          </a:graphicData>
        </a:graphic>
      </p:graphicFrame>
      <p:sp>
        <p:nvSpPr>
          <p:cNvPr id="6" name="TextBox 5">
            <a:extLst>
              <a:ext uri="{FF2B5EF4-FFF2-40B4-BE49-F238E27FC236}">
                <a16:creationId xmlns:a16="http://schemas.microsoft.com/office/drawing/2014/main" id="{0B2C496D-24ED-FC12-0DA4-8C596F5DD1F1}"/>
              </a:ext>
            </a:extLst>
          </p:cNvPr>
          <p:cNvSpPr txBox="1"/>
          <p:nvPr/>
        </p:nvSpPr>
        <p:spPr>
          <a:xfrm>
            <a:off x="541117" y="6140052"/>
            <a:ext cx="5188351" cy="923330"/>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Times New Roman" panose="02020603050405020304" pitchFamily="18" charset="0"/>
              </a:rPr>
              <a:t>So, In above results best models are</a:t>
            </a:r>
            <a:endParaRPr lang="en-US" b="1" dirty="0">
              <a:effectLst/>
            </a:endParaRPr>
          </a:p>
          <a:p>
            <a:br>
              <a:rPr lang="en-US" b="1" dirty="0"/>
            </a:br>
            <a:endParaRPr lang="en-IN" b="1" dirty="0"/>
          </a:p>
        </p:txBody>
      </p:sp>
    </p:spTree>
    <p:extLst>
      <p:ext uri="{BB962C8B-B14F-4D97-AF65-F5344CB8AC3E}">
        <p14:creationId xmlns:p14="http://schemas.microsoft.com/office/powerpoint/2010/main" val="3862331741"/>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93E677-6AD3-04D7-462A-CBA78D588221}"/>
              </a:ext>
            </a:extLst>
          </p:cNvPr>
          <p:cNvPicPr>
            <a:picLocks noChangeAspect="1"/>
          </p:cNvPicPr>
          <p:nvPr/>
        </p:nvPicPr>
        <p:blipFill>
          <a:blip r:embed="rId2"/>
          <a:stretch>
            <a:fillRect/>
          </a:stretch>
        </p:blipFill>
        <p:spPr>
          <a:xfrm>
            <a:off x="138895" y="1112365"/>
            <a:ext cx="2858947" cy="2418687"/>
          </a:xfrm>
          <a:prstGeom prst="rect">
            <a:avLst/>
          </a:prstGeom>
        </p:spPr>
      </p:pic>
      <p:pic>
        <p:nvPicPr>
          <p:cNvPr id="4" name="Picture 3">
            <a:extLst>
              <a:ext uri="{FF2B5EF4-FFF2-40B4-BE49-F238E27FC236}">
                <a16:creationId xmlns:a16="http://schemas.microsoft.com/office/drawing/2014/main" id="{E7BF4756-66EA-1EA2-D9D8-F71FF7337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572" y="1205736"/>
            <a:ext cx="3093696" cy="21046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2DC7715-1932-4774-ACC9-651378D16522}"/>
              </a:ext>
            </a:extLst>
          </p:cNvPr>
          <p:cNvPicPr>
            <a:picLocks noChangeAspect="1"/>
          </p:cNvPicPr>
          <p:nvPr/>
        </p:nvPicPr>
        <p:blipFill>
          <a:blip r:embed="rId4"/>
          <a:stretch>
            <a:fillRect/>
          </a:stretch>
        </p:blipFill>
        <p:spPr>
          <a:xfrm>
            <a:off x="6704998" y="1262063"/>
            <a:ext cx="2797817" cy="1766263"/>
          </a:xfrm>
          <a:prstGeom prst="rect">
            <a:avLst/>
          </a:prstGeom>
        </p:spPr>
      </p:pic>
      <p:pic>
        <p:nvPicPr>
          <p:cNvPr id="6" name="Picture 5">
            <a:extLst>
              <a:ext uri="{FF2B5EF4-FFF2-40B4-BE49-F238E27FC236}">
                <a16:creationId xmlns:a16="http://schemas.microsoft.com/office/drawing/2014/main" id="{05E0E411-4C32-10AC-A83E-341BD73F4849}"/>
              </a:ext>
            </a:extLst>
          </p:cNvPr>
          <p:cNvPicPr>
            <a:picLocks noChangeAspect="1"/>
          </p:cNvPicPr>
          <p:nvPr/>
        </p:nvPicPr>
        <p:blipFill>
          <a:blip r:embed="rId5"/>
          <a:stretch>
            <a:fillRect/>
          </a:stretch>
        </p:blipFill>
        <p:spPr>
          <a:xfrm>
            <a:off x="330174" y="3738623"/>
            <a:ext cx="2260319" cy="2285578"/>
          </a:xfrm>
          <a:prstGeom prst="rect">
            <a:avLst/>
          </a:prstGeom>
        </p:spPr>
      </p:pic>
      <p:pic>
        <p:nvPicPr>
          <p:cNvPr id="7" name="Picture 6">
            <a:extLst>
              <a:ext uri="{FF2B5EF4-FFF2-40B4-BE49-F238E27FC236}">
                <a16:creationId xmlns:a16="http://schemas.microsoft.com/office/drawing/2014/main" id="{63B5A660-E180-C764-46DA-E6FDEB046301}"/>
              </a:ext>
            </a:extLst>
          </p:cNvPr>
          <p:cNvPicPr>
            <a:picLocks noChangeAspect="1"/>
          </p:cNvPicPr>
          <p:nvPr/>
        </p:nvPicPr>
        <p:blipFill>
          <a:blip r:embed="rId6"/>
          <a:stretch>
            <a:fillRect/>
          </a:stretch>
        </p:blipFill>
        <p:spPr>
          <a:xfrm>
            <a:off x="2880467" y="3900668"/>
            <a:ext cx="2260319" cy="2123533"/>
          </a:xfrm>
          <a:prstGeom prst="rect">
            <a:avLst/>
          </a:prstGeom>
        </p:spPr>
      </p:pic>
      <p:pic>
        <p:nvPicPr>
          <p:cNvPr id="8" name="Picture 7">
            <a:extLst>
              <a:ext uri="{FF2B5EF4-FFF2-40B4-BE49-F238E27FC236}">
                <a16:creationId xmlns:a16="http://schemas.microsoft.com/office/drawing/2014/main" id="{69B06C86-FED0-9448-CF71-B6DA59073F5F}"/>
              </a:ext>
            </a:extLst>
          </p:cNvPr>
          <p:cNvPicPr>
            <a:picLocks noChangeAspect="1"/>
          </p:cNvPicPr>
          <p:nvPr/>
        </p:nvPicPr>
        <p:blipFill>
          <a:blip r:embed="rId7"/>
          <a:stretch>
            <a:fillRect/>
          </a:stretch>
        </p:blipFill>
        <p:spPr>
          <a:xfrm>
            <a:off x="5430760" y="3994039"/>
            <a:ext cx="3240912" cy="2104623"/>
          </a:xfrm>
          <a:prstGeom prst="rect">
            <a:avLst/>
          </a:prstGeom>
        </p:spPr>
      </p:pic>
      <p:sp>
        <p:nvSpPr>
          <p:cNvPr id="10" name="TextBox 9">
            <a:extLst>
              <a:ext uri="{FF2B5EF4-FFF2-40B4-BE49-F238E27FC236}">
                <a16:creationId xmlns:a16="http://schemas.microsoft.com/office/drawing/2014/main" id="{668CE975-7761-FB2D-4010-C1159DC66CC6}"/>
              </a:ext>
            </a:extLst>
          </p:cNvPr>
          <p:cNvSpPr txBox="1"/>
          <p:nvPr/>
        </p:nvSpPr>
        <p:spPr>
          <a:xfrm>
            <a:off x="138895" y="219529"/>
            <a:ext cx="7743464" cy="523220"/>
          </a:xfrm>
          <a:prstGeom prst="rect">
            <a:avLst/>
          </a:prstGeom>
          <a:noFill/>
        </p:spPr>
        <p:txBody>
          <a:bodyPr wrap="square">
            <a:spAutoFit/>
          </a:bodyPr>
          <a:lstStyle/>
          <a:p>
            <a:r>
              <a:rPr lang="en-IN" sz="2800" b="1" dirty="0">
                <a:solidFill>
                  <a:srgbClr val="C00000"/>
                </a:solidFill>
              </a:rPr>
              <a:t>Scatter Plots Of Actual VS  Predicted Values</a:t>
            </a:r>
          </a:p>
        </p:txBody>
      </p:sp>
      <p:sp>
        <p:nvSpPr>
          <p:cNvPr id="12" name="TextBox 11">
            <a:extLst>
              <a:ext uri="{FF2B5EF4-FFF2-40B4-BE49-F238E27FC236}">
                <a16:creationId xmlns:a16="http://schemas.microsoft.com/office/drawing/2014/main" id="{EA4A955D-DE1B-0FDB-5DF2-141EB83F8F46}"/>
              </a:ext>
            </a:extLst>
          </p:cNvPr>
          <p:cNvSpPr txBox="1"/>
          <p:nvPr/>
        </p:nvSpPr>
        <p:spPr>
          <a:xfrm>
            <a:off x="758142" y="6352394"/>
            <a:ext cx="6105644" cy="369332"/>
          </a:xfrm>
          <a:prstGeom prst="rect">
            <a:avLst/>
          </a:prstGeom>
          <a:noFill/>
        </p:spPr>
        <p:txBody>
          <a:bodyPr wrap="square">
            <a:spAutoFit/>
          </a:bodyPr>
          <a:lstStyle/>
          <a:p>
            <a:r>
              <a:rPr lang="en-US" b="1" i="0" dirty="0">
                <a:solidFill>
                  <a:srgbClr val="273239"/>
                </a:solidFill>
                <a:effectLst/>
                <a:latin typeface="Nunito" panose="020B0604020202020204" pitchFamily="2" charset="0"/>
              </a:rPr>
              <a:t> The regression line are the best-fit line for our model. </a:t>
            </a:r>
            <a:endParaRPr lang="en-IN" b="1" dirty="0"/>
          </a:p>
        </p:txBody>
      </p:sp>
    </p:spTree>
    <p:extLst>
      <p:ext uri="{BB962C8B-B14F-4D97-AF65-F5344CB8AC3E}">
        <p14:creationId xmlns:p14="http://schemas.microsoft.com/office/powerpoint/2010/main" val="567480174"/>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89E919-26E0-6707-F4BD-BDFCA572C5CD}"/>
              </a:ext>
            </a:extLst>
          </p:cNvPr>
          <p:cNvGraphicFramePr>
            <a:graphicFrameLocks noGrp="1"/>
          </p:cNvGraphicFramePr>
          <p:nvPr>
            <p:extLst>
              <p:ext uri="{D42A27DB-BD31-4B8C-83A1-F6EECF244321}">
                <p14:modId xmlns:p14="http://schemas.microsoft.com/office/powerpoint/2010/main" val="4048109819"/>
              </p:ext>
            </p:extLst>
          </p:nvPr>
        </p:nvGraphicFramePr>
        <p:xfrm>
          <a:off x="6710422" y="1234759"/>
          <a:ext cx="3162785" cy="4867434"/>
        </p:xfrm>
        <a:graphic>
          <a:graphicData uri="http://schemas.openxmlformats.org/drawingml/2006/table">
            <a:tbl>
              <a:tblPr>
                <a:tableStyleId>{5C22544A-7EE6-4342-B048-85BDC9FD1C3A}</a:tableStyleId>
              </a:tblPr>
              <a:tblGrid>
                <a:gridCol w="632557">
                  <a:extLst>
                    <a:ext uri="{9D8B030D-6E8A-4147-A177-3AD203B41FA5}">
                      <a16:colId xmlns:a16="http://schemas.microsoft.com/office/drawing/2014/main" val="1882855525"/>
                    </a:ext>
                  </a:extLst>
                </a:gridCol>
                <a:gridCol w="632557">
                  <a:extLst>
                    <a:ext uri="{9D8B030D-6E8A-4147-A177-3AD203B41FA5}">
                      <a16:colId xmlns:a16="http://schemas.microsoft.com/office/drawing/2014/main" val="4095773439"/>
                    </a:ext>
                  </a:extLst>
                </a:gridCol>
                <a:gridCol w="632557">
                  <a:extLst>
                    <a:ext uri="{9D8B030D-6E8A-4147-A177-3AD203B41FA5}">
                      <a16:colId xmlns:a16="http://schemas.microsoft.com/office/drawing/2014/main" val="3036908741"/>
                    </a:ext>
                  </a:extLst>
                </a:gridCol>
                <a:gridCol w="632557">
                  <a:extLst>
                    <a:ext uri="{9D8B030D-6E8A-4147-A177-3AD203B41FA5}">
                      <a16:colId xmlns:a16="http://schemas.microsoft.com/office/drawing/2014/main" val="969826967"/>
                    </a:ext>
                  </a:extLst>
                </a:gridCol>
                <a:gridCol w="632557">
                  <a:extLst>
                    <a:ext uri="{9D8B030D-6E8A-4147-A177-3AD203B41FA5}">
                      <a16:colId xmlns:a16="http://schemas.microsoft.com/office/drawing/2014/main" val="2166598134"/>
                    </a:ext>
                  </a:extLst>
                </a:gridCol>
              </a:tblGrid>
              <a:tr h="260860">
                <a:tc gridSpan="5">
                  <a:txBody>
                    <a:bodyPr/>
                    <a:lstStyle/>
                    <a:p>
                      <a:pPr algn="l" fontAlgn="b"/>
                      <a:r>
                        <a:rPr lang="en-US" sz="900" u="none" strike="noStrike" dirty="0">
                          <a:solidFill>
                            <a:srgbClr val="C00000"/>
                          </a:solidFill>
                          <a:effectLst/>
                        </a:rPr>
                        <a:t># Print the best hyperparameters and best scores for each model</a:t>
                      </a:r>
                      <a:endParaRPr lang="en-US" sz="900" b="0" i="0" u="none" strike="noStrike" dirty="0">
                        <a:solidFill>
                          <a:srgbClr val="C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50582372"/>
                  </a:ext>
                </a:extLst>
              </a:tr>
              <a:tr h="201067">
                <a:tc gridSpan="3">
                  <a:txBody>
                    <a:bodyPr/>
                    <a:lstStyle/>
                    <a:p>
                      <a:pPr algn="l" fontAlgn="b"/>
                      <a:r>
                        <a:rPr lang="en-IN" sz="900" u="none" strike="noStrike">
                          <a:effectLst/>
                        </a:rPr>
                        <a:t>print('Linear Regression:')</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3710030142"/>
                  </a:ext>
                </a:extLst>
              </a:tr>
              <a:tr h="201067">
                <a:tc gridSpan="4">
                  <a:txBody>
                    <a:bodyPr/>
                    <a:lstStyle/>
                    <a:p>
                      <a:pPr algn="l" fontAlgn="b"/>
                      <a:r>
                        <a:rPr lang="en-IN" sz="900" u="none" strike="noStrike">
                          <a:effectLst/>
                        </a:rPr>
                        <a:t>print('Best Parameters:', lr_cv.best_params_)</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2185937481"/>
                  </a:ext>
                </a:extLst>
              </a:tr>
              <a:tr h="201067">
                <a:tc gridSpan="3">
                  <a:txBody>
                    <a:bodyPr/>
                    <a:lstStyle/>
                    <a:p>
                      <a:pPr algn="l" fontAlgn="b"/>
                      <a:r>
                        <a:rPr lang="en-US" sz="900" u="none" strike="noStrike">
                          <a:effectLst/>
                        </a:rPr>
                        <a:t>print('Best Score:', lr_cv.best_score_)</a:t>
                      </a:r>
                      <a:endParaRPr lang="en-US"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4286112934"/>
                  </a:ext>
                </a:extLst>
              </a:tr>
              <a:tr h="95011">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814133907"/>
                  </a:ext>
                </a:extLst>
              </a:tr>
              <a:tr h="201067">
                <a:tc gridSpan="3">
                  <a:txBody>
                    <a:bodyPr/>
                    <a:lstStyle/>
                    <a:p>
                      <a:pPr algn="l" fontAlgn="b"/>
                      <a:r>
                        <a:rPr lang="en-IN" sz="900" u="none" strike="noStrike">
                          <a:effectLst/>
                        </a:rPr>
                        <a:t>print('Decision Tree Regression:')</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1858556762"/>
                  </a:ext>
                </a:extLst>
              </a:tr>
              <a:tr h="201067">
                <a:tc gridSpan="4">
                  <a:txBody>
                    <a:bodyPr/>
                    <a:lstStyle/>
                    <a:p>
                      <a:pPr algn="l" fontAlgn="b"/>
                      <a:r>
                        <a:rPr lang="en-IN" sz="900" u="none" strike="noStrike">
                          <a:effectLst/>
                        </a:rPr>
                        <a:t>print('Best Parameters:', dt_cv.best_params_)</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2337326351"/>
                  </a:ext>
                </a:extLst>
              </a:tr>
              <a:tr h="201067">
                <a:tc gridSpan="4">
                  <a:txBody>
                    <a:bodyPr/>
                    <a:lstStyle/>
                    <a:p>
                      <a:pPr algn="l" fontAlgn="b"/>
                      <a:r>
                        <a:rPr lang="en-IN" sz="900" u="none" strike="noStrike">
                          <a:effectLst/>
                        </a:rPr>
                        <a:t>print('Best Score:', dt_cv.best_score_)</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3208113926"/>
                  </a:ext>
                </a:extLst>
              </a:tr>
              <a:tr h="201067">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dirty="0">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1014788916"/>
                  </a:ext>
                </a:extLst>
              </a:tr>
              <a:tr h="201067">
                <a:tc gridSpan="3">
                  <a:txBody>
                    <a:bodyPr/>
                    <a:lstStyle/>
                    <a:p>
                      <a:pPr algn="l" fontAlgn="b"/>
                      <a:r>
                        <a:rPr lang="en-IN" sz="900" u="none" strike="noStrike">
                          <a:effectLst/>
                        </a:rPr>
                        <a:t>print('Random Forest Regression:')</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2554045802"/>
                  </a:ext>
                </a:extLst>
              </a:tr>
              <a:tr h="144139">
                <a:tc gridSpan="5">
                  <a:txBody>
                    <a:bodyPr/>
                    <a:lstStyle/>
                    <a:p>
                      <a:pPr algn="l" fontAlgn="b"/>
                      <a:r>
                        <a:rPr lang="en-US" sz="900" u="none" strike="noStrike" dirty="0">
                          <a:effectLst/>
                        </a:rPr>
                        <a:t>print('Best Parameters:', </a:t>
                      </a:r>
                      <a:r>
                        <a:rPr lang="en-US" sz="900" u="none" strike="noStrike" dirty="0" err="1">
                          <a:effectLst/>
                        </a:rPr>
                        <a:t>rf_random.best_params</a:t>
                      </a:r>
                      <a:r>
                        <a:rPr lang="en-US" sz="900" u="none" strike="noStrike" dirty="0">
                          <a:effectLst/>
                        </a:rPr>
                        <a:t>_)</a:t>
                      </a:r>
                      <a:endParaRPr lang="en-US" sz="900" b="0" i="0" u="none" strike="noStrike" dirty="0">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00926247"/>
                  </a:ext>
                </a:extLst>
              </a:tr>
              <a:tr h="201067">
                <a:tc gridSpan="4">
                  <a:txBody>
                    <a:bodyPr/>
                    <a:lstStyle/>
                    <a:p>
                      <a:pPr algn="l" fontAlgn="b"/>
                      <a:r>
                        <a:rPr lang="en-US" sz="900" u="none" strike="noStrike">
                          <a:effectLst/>
                        </a:rPr>
                        <a:t>print('Best Score:', rf_random.best_score_)</a:t>
                      </a:r>
                      <a:endParaRPr lang="en-US"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676255272"/>
                  </a:ext>
                </a:extLst>
              </a:tr>
              <a:tr h="201067">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dirty="0">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3527538365"/>
                  </a:ext>
                </a:extLst>
              </a:tr>
              <a:tr h="201067">
                <a:tc gridSpan="3">
                  <a:txBody>
                    <a:bodyPr/>
                    <a:lstStyle/>
                    <a:p>
                      <a:pPr algn="l" fontAlgn="b"/>
                      <a:r>
                        <a:rPr lang="en-IN" sz="900" u="none" strike="noStrike">
                          <a:effectLst/>
                        </a:rPr>
                        <a:t>print('Support Vector Regression:')</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1977286904"/>
                  </a:ext>
                </a:extLst>
              </a:tr>
              <a:tr h="201067">
                <a:tc gridSpan="4">
                  <a:txBody>
                    <a:bodyPr/>
                    <a:lstStyle/>
                    <a:p>
                      <a:pPr algn="l" fontAlgn="b"/>
                      <a:r>
                        <a:rPr lang="en-IN" sz="900" u="none" strike="noStrike">
                          <a:effectLst/>
                        </a:rPr>
                        <a:t>print('Best Parameters:', svm_cv.best_params_)</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457260939"/>
                  </a:ext>
                </a:extLst>
              </a:tr>
              <a:tr h="201067">
                <a:tc gridSpan="4">
                  <a:txBody>
                    <a:bodyPr/>
                    <a:lstStyle/>
                    <a:p>
                      <a:pPr algn="l" fontAlgn="b"/>
                      <a:r>
                        <a:rPr lang="en-US" sz="900" u="none" strike="noStrike">
                          <a:effectLst/>
                        </a:rPr>
                        <a:t>print('Best Score:', svm_cv.best_score_)</a:t>
                      </a:r>
                      <a:endParaRPr lang="en-US"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2855765413"/>
                  </a:ext>
                </a:extLst>
              </a:tr>
              <a:tr h="201067">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2437559225"/>
                  </a:ext>
                </a:extLst>
              </a:tr>
              <a:tr h="201067">
                <a:tc gridSpan="4">
                  <a:txBody>
                    <a:bodyPr/>
                    <a:lstStyle/>
                    <a:p>
                      <a:pPr algn="l" fontAlgn="b"/>
                      <a:r>
                        <a:rPr lang="en-IN" sz="900" u="none" strike="noStrike">
                          <a:effectLst/>
                        </a:rPr>
                        <a:t>print('Gradient Boosting Regression: ')</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1516209199"/>
                  </a:ext>
                </a:extLst>
              </a:tr>
              <a:tr h="201067">
                <a:tc gridSpan="4">
                  <a:txBody>
                    <a:bodyPr/>
                    <a:lstStyle/>
                    <a:p>
                      <a:pPr algn="l" fontAlgn="b"/>
                      <a:r>
                        <a:rPr lang="en-IN" sz="900" u="none" strike="noStrike">
                          <a:effectLst/>
                        </a:rPr>
                        <a:t>print('Best Parameters:', gbm_cv.best_params_)</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1372243297"/>
                  </a:ext>
                </a:extLst>
              </a:tr>
              <a:tr h="201067">
                <a:tc gridSpan="4">
                  <a:txBody>
                    <a:bodyPr/>
                    <a:lstStyle/>
                    <a:p>
                      <a:pPr algn="l" fontAlgn="b"/>
                      <a:r>
                        <a:rPr lang="en-US" sz="900" u="none" strike="noStrike">
                          <a:effectLst/>
                        </a:rPr>
                        <a:t>print('Best Score:', gbm_cv.best_score_)</a:t>
                      </a:r>
                      <a:endParaRPr lang="en-US"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1237665278"/>
                  </a:ext>
                </a:extLst>
              </a:tr>
              <a:tr h="201067">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864891649"/>
                  </a:ext>
                </a:extLst>
              </a:tr>
              <a:tr h="201067">
                <a:tc gridSpan="2">
                  <a:txBody>
                    <a:bodyPr/>
                    <a:lstStyle/>
                    <a:p>
                      <a:pPr algn="l" fontAlgn="b"/>
                      <a:r>
                        <a:rPr lang="en-IN" sz="900" u="none" strike="noStrike">
                          <a:effectLst/>
                        </a:rPr>
                        <a:t>print('XGBoost: ')</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3209786440"/>
                  </a:ext>
                </a:extLst>
              </a:tr>
              <a:tr h="201067">
                <a:tc gridSpan="4">
                  <a:txBody>
                    <a:bodyPr/>
                    <a:lstStyle/>
                    <a:p>
                      <a:pPr algn="l" fontAlgn="b"/>
                      <a:r>
                        <a:rPr lang="en-IN" sz="900" u="none" strike="noStrike">
                          <a:effectLst/>
                        </a:rPr>
                        <a:t>print('Best Parameters:', xgb_cv.best_params_)</a:t>
                      </a:r>
                      <a:endParaRPr lang="en-IN" sz="900" b="0" i="0" u="none" strike="noStrike">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1523979398"/>
                  </a:ext>
                </a:extLst>
              </a:tr>
              <a:tr h="201067">
                <a:tc gridSpan="4">
                  <a:txBody>
                    <a:bodyPr/>
                    <a:lstStyle/>
                    <a:p>
                      <a:pPr algn="l" fontAlgn="b"/>
                      <a:r>
                        <a:rPr lang="en-US" sz="900" u="none" strike="noStrike" dirty="0">
                          <a:effectLst/>
                        </a:rPr>
                        <a:t>print('Best Score:', </a:t>
                      </a:r>
                      <a:r>
                        <a:rPr lang="en-US" sz="900" u="none" strike="noStrike" dirty="0" err="1">
                          <a:effectLst/>
                        </a:rPr>
                        <a:t>xgb_cv.best_score</a:t>
                      </a:r>
                      <a:r>
                        <a:rPr lang="en-US" sz="900" u="none" strike="noStrike" dirty="0">
                          <a:effectLst/>
                        </a:rPr>
                        <a:t>_)</a:t>
                      </a:r>
                      <a:endParaRPr lang="en-US" sz="900" b="0" i="0" u="none" strike="noStrike" dirty="0">
                        <a:solidFill>
                          <a:srgbClr val="000000"/>
                        </a:solidFill>
                        <a:effectLst/>
                        <a:latin typeface="Calibri" panose="020F0502020204030204" pitchFamily="34" charset="0"/>
                      </a:endParaRPr>
                    </a:p>
                  </a:txBody>
                  <a:tcPr marL="5385" marR="5385" marT="538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5385" marR="5385" marT="5385" marB="0" anchor="b"/>
                </a:tc>
                <a:extLst>
                  <a:ext uri="{0D108BD9-81ED-4DB2-BD59-A6C34878D82A}">
                    <a16:rowId xmlns:a16="http://schemas.microsoft.com/office/drawing/2014/main" val="1108629745"/>
                  </a:ext>
                </a:extLst>
              </a:tr>
            </a:tbl>
          </a:graphicData>
        </a:graphic>
      </p:graphicFrame>
      <p:sp>
        <p:nvSpPr>
          <p:cNvPr id="6" name="TextBox 5">
            <a:extLst>
              <a:ext uri="{FF2B5EF4-FFF2-40B4-BE49-F238E27FC236}">
                <a16:creationId xmlns:a16="http://schemas.microsoft.com/office/drawing/2014/main" id="{32E2C6E1-13E5-2668-71E4-5FD26BEC8939}"/>
              </a:ext>
            </a:extLst>
          </p:cNvPr>
          <p:cNvSpPr txBox="1"/>
          <p:nvPr/>
        </p:nvSpPr>
        <p:spPr>
          <a:xfrm>
            <a:off x="290815" y="3886202"/>
            <a:ext cx="6105644" cy="2862322"/>
          </a:xfrm>
          <a:prstGeom prst="rect">
            <a:avLst/>
          </a:prstGeom>
          <a:noFill/>
        </p:spPr>
        <p:txBody>
          <a:bodyPr wrap="square">
            <a:spAutoFit/>
          </a:bodyPr>
          <a:lstStyle/>
          <a:p>
            <a:pPr marL="285750" indent="-285750" algn="l">
              <a:buFont typeface="Wingdings" panose="05000000000000000000" pitchFamily="2" charset="2"/>
              <a:buChar char="ü"/>
            </a:pPr>
            <a:r>
              <a:rPr lang="en-US" b="0" i="0" dirty="0">
                <a:solidFill>
                  <a:srgbClr val="212121"/>
                </a:solidFill>
                <a:effectLst/>
                <a:latin typeface="Roboto" panose="02000000000000000000" pitchFamily="2" charset="0"/>
              </a:rPr>
              <a:t>The results of the hyperparameter tuning show that the </a:t>
            </a:r>
            <a:r>
              <a:rPr lang="en-US" b="1" i="0" dirty="0" err="1">
                <a:solidFill>
                  <a:srgbClr val="212121"/>
                </a:solidFill>
                <a:effectLst/>
                <a:latin typeface="Roboto" panose="02000000000000000000" pitchFamily="2" charset="0"/>
              </a:rPr>
              <a:t>XgBoost</a:t>
            </a:r>
            <a:r>
              <a:rPr lang="en-US" b="0" i="0" dirty="0">
                <a:solidFill>
                  <a:srgbClr val="212121"/>
                </a:solidFill>
                <a:effectLst/>
                <a:latin typeface="Roboto" panose="02000000000000000000" pitchFamily="2" charset="0"/>
              </a:rPr>
              <a:t> Regression model performed the best with a score of 0.9996. </a:t>
            </a:r>
          </a:p>
          <a:p>
            <a:pPr algn="l"/>
            <a:endParaRPr lang="en-US" b="0" i="0" dirty="0">
              <a:solidFill>
                <a:srgbClr val="212121"/>
              </a:solidFill>
              <a:effectLst/>
              <a:latin typeface="Roboto" panose="02000000000000000000" pitchFamily="2" charset="0"/>
            </a:endParaRPr>
          </a:p>
          <a:p>
            <a:pPr marL="285750" indent="-285750" algn="l">
              <a:buFont typeface="Wingdings" panose="05000000000000000000" pitchFamily="2" charset="2"/>
              <a:buChar char="ü"/>
            </a:pPr>
            <a:r>
              <a:rPr lang="en-US" b="0" i="0" dirty="0">
                <a:solidFill>
                  <a:srgbClr val="212121"/>
                </a:solidFill>
                <a:effectLst/>
                <a:latin typeface="Roboto" panose="02000000000000000000" pitchFamily="2" charset="0"/>
              </a:rPr>
              <a:t>This suggests that the </a:t>
            </a:r>
            <a:r>
              <a:rPr lang="en-US" b="1" dirty="0" err="1">
                <a:solidFill>
                  <a:srgbClr val="212121"/>
                </a:solidFill>
                <a:latin typeface="Roboto" panose="02000000000000000000" pitchFamily="2" charset="0"/>
              </a:rPr>
              <a:t>XGBoost</a:t>
            </a:r>
            <a:r>
              <a:rPr lang="en-US"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Regression model was able to fit the data very closely and accurately.</a:t>
            </a:r>
          </a:p>
          <a:p>
            <a:pPr algn="l"/>
            <a:endParaRPr lang="en-US" b="0" i="0" dirty="0">
              <a:solidFill>
                <a:srgbClr val="212121"/>
              </a:solidFill>
              <a:effectLst/>
              <a:latin typeface="Roboto" panose="02000000000000000000" pitchFamily="2" charset="0"/>
            </a:endParaRPr>
          </a:p>
          <a:p>
            <a:pPr marL="285750" indent="-285750" algn="l">
              <a:buFont typeface="Wingdings" panose="05000000000000000000" pitchFamily="2" charset="2"/>
              <a:buChar char="ü"/>
            </a:pPr>
            <a:r>
              <a:rPr lang="en-US" b="0" i="0" dirty="0">
                <a:solidFill>
                  <a:srgbClr val="212121"/>
                </a:solidFill>
                <a:effectLst/>
                <a:latin typeface="Roboto" panose="02000000000000000000" pitchFamily="2" charset="0"/>
              </a:rPr>
              <a:t>The </a:t>
            </a:r>
            <a:r>
              <a:rPr lang="en-US" b="1" i="0" dirty="0">
                <a:solidFill>
                  <a:srgbClr val="212121"/>
                </a:solidFill>
                <a:effectLst/>
                <a:latin typeface="Roboto" panose="02000000000000000000" pitchFamily="2" charset="0"/>
              </a:rPr>
              <a:t>Linear Regression </a:t>
            </a:r>
            <a:r>
              <a:rPr lang="en-US" b="0" i="0" dirty="0">
                <a:solidFill>
                  <a:srgbClr val="212121"/>
                </a:solidFill>
                <a:effectLst/>
                <a:latin typeface="Roboto" panose="02000000000000000000" pitchFamily="2" charset="0"/>
              </a:rPr>
              <a:t>model performed the worst with a score of 0.7788, indicating that it was not able to capture the underlying patterns in the data very well.</a:t>
            </a:r>
          </a:p>
        </p:txBody>
      </p:sp>
      <p:sp>
        <p:nvSpPr>
          <p:cNvPr id="10" name="TextBox 9">
            <a:extLst>
              <a:ext uri="{FF2B5EF4-FFF2-40B4-BE49-F238E27FC236}">
                <a16:creationId xmlns:a16="http://schemas.microsoft.com/office/drawing/2014/main" id="{3C6710F9-A5F3-355C-F037-07ED5F57238D}"/>
              </a:ext>
            </a:extLst>
          </p:cNvPr>
          <p:cNvSpPr txBox="1"/>
          <p:nvPr/>
        </p:nvSpPr>
        <p:spPr>
          <a:xfrm>
            <a:off x="604778" y="6102193"/>
            <a:ext cx="6105644" cy="646331"/>
          </a:xfrm>
          <a:prstGeom prst="rect">
            <a:avLst/>
          </a:prstGeom>
          <a:noFill/>
        </p:spPr>
        <p:txBody>
          <a:bodyPr wrap="square">
            <a:spAutoFit/>
          </a:bodyPr>
          <a:lstStyle/>
          <a:p>
            <a:br>
              <a:rPr lang="en-US" dirty="0"/>
            </a:br>
            <a:endParaRPr lang="en-IN" dirty="0"/>
          </a:p>
        </p:txBody>
      </p:sp>
      <p:sp>
        <p:nvSpPr>
          <p:cNvPr id="3" name="TextBox 2">
            <a:extLst>
              <a:ext uri="{FF2B5EF4-FFF2-40B4-BE49-F238E27FC236}">
                <a16:creationId xmlns:a16="http://schemas.microsoft.com/office/drawing/2014/main" id="{9D641E9A-7CF4-D48E-15AD-18601C2D5B7B}"/>
              </a:ext>
            </a:extLst>
          </p:cNvPr>
          <p:cNvSpPr txBox="1"/>
          <p:nvPr/>
        </p:nvSpPr>
        <p:spPr>
          <a:xfrm>
            <a:off x="162046" y="566678"/>
            <a:ext cx="6744180" cy="2862322"/>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In Model tuning we have chosen the important </a:t>
            </a:r>
            <a:r>
              <a:rPr lang="en-US" sz="1800" b="0" i="0" u="none" strike="noStrike" dirty="0" err="1">
                <a:solidFill>
                  <a:srgbClr val="000000"/>
                </a:solidFill>
                <a:effectLst/>
                <a:latin typeface="Times New Roman" panose="02020603050405020304" pitchFamily="18" charset="0"/>
              </a:rPr>
              <a:t>hyperparater</a:t>
            </a:r>
            <a:r>
              <a:rPr lang="en-US" sz="1800" b="0" i="0" u="none" strike="noStrike" dirty="0">
                <a:solidFill>
                  <a:srgbClr val="000000"/>
                </a:solidFill>
                <a:effectLst/>
                <a:latin typeface="Times New Roman" panose="02020603050405020304" pitchFamily="18" charset="0"/>
              </a:rPr>
              <a:t> such as </a:t>
            </a:r>
            <a:r>
              <a:rPr lang="en-US" sz="1800" b="0" i="0" u="none" strike="noStrike" dirty="0" err="1">
                <a:solidFill>
                  <a:srgbClr val="000000"/>
                </a:solidFill>
                <a:effectLst/>
                <a:latin typeface="Times New Roman" panose="02020603050405020304" pitchFamily="18" charset="0"/>
              </a:rPr>
              <a:t>learning_rate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max_depth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colsample_bytree</a:t>
            </a:r>
            <a:r>
              <a:rPr lang="en-US" sz="1800" b="0" i="0" u="none" strike="noStrike" dirty="0">
                <a:solidFill>
                  <a:srgbClr val="000000"/>
                </a:solidFill>
                <a:effectLst/>
                <a:latin typeface="Times New Roman" panose="02020603050405020304" pitchFamily="18" charset="0"/>
              </a:rPr>
              <a:t> ,   subsample, </a:t>
            </a:r>
            <a:r>
              <a:rPr lang="en-US" sz="1800" b="0" i="0" u="none" strike="noStrike" dirty="0" err="1">
                <a:solidFill>
                  <a:srgbClr val="000000"/>
                </a:solidFill>
                <a:effectLst/>
                <a:latin typeface="Times New Roman" panose="02020603050405020304" pitchFamily="18" charset="0"/>
              </a:rPr>
              <a:t>reg_alpha</a:t>
            </a:r>
            <a:r>
              <a:rPr lang="en-US" dirty="0">
                <a:solidFill>
                  <a:srgbClr val="000000"/>
                </a:solidFill>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reg_lambda</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n_estimators</a:t>
            </a:r>
            <a:r>
              <a:rPr lang="en-US" sz="1800" b="0" i="0" u="none" strike="noStrike" dirty="0">
                <a:solidFill>
                  <a:srgbClr val="000000"/>
                </a:solidFill>
                <a:effectLst/>
                <a:latin typeface="Times New Roman" panose="02020603050405020304" pitchFamily="18" charset="0"/>
              </a:rPr>
              <a:t>. </a:t>
            </a:r>
          </a:p>
          <a:p>
            <a:pPr rtl="0">
              <a:spcBef>
                <a:spcPts val="0"/>
              </a:spcBef>
              <a:spcAft>
                <a:spcPts val="0"/>
              </a:spcAft>
            </a:pPr>
            <a:r>
              <a:rPr lang="en-US" sz="1800" b="0" i="0" u="none" strike="noStrike" dirty="0">
                <a:solidFill>
                  <a:srgbClr val="000000"/>
                </a:solidFill>
                <a:effectLst/>
                <a:latin typeface="Times New Roman" panose="02020603050405020304" pitchFamily="18" charset="0"/>
              </a:rPr>
              <a:t>The </a:t>
            </a:r>
            <a:r>
              <a:rPr lang="en-US" sz="1800" b="0" i="0" u="none" strike="noStrike" dirty="0" err="1">
                <a:solidFill>
                  <a:srgbClr val="000000"/>
                </a:solidFill>
                <a:effectLst/>
                <a:latin typeface="Times New Roman" panose="02020603050405020304" pitchFamily="18" charset="0"/>
              </a:rPr>
              <a:t>max_depth</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n_estimators</a:t>
            </a:r>
            <a:r>
              <a:rPr lang="en-US" sz="1800" b="0" i="0" u="none" strike="noStrike" dirty="0">
                <a:solidFill>
                  <a:srgbClr val="000000"/>
                </a:solidFill>
                <a:effectLst/>
                <a:latin typeface="Times New Roman" panose="02020603050405020304" pitchFamily="18" charset="0"/>
              </a:rPr>
              <a:t> are the same parameters that  we chose in all </a:t>
            </a:r>
            <a:r>
              <a:rPr lang="en-US" sz="1800" b="0" i="0" u="none" strike="noStrike" dirty="0" err="1">
                <a:solidFill>
                  <a:srgbClr val="000000"/>
                </a:solidFill>
                <a:effectLst/>
                <a:latin typeface="Times New Roman" panose="02020603050405020304" pitchFamily="18" charset="0"/>
              </a:rPr>
              <a:t>models.Here</a:t>
            </a:r>
            <a:r>
              <a:rPr lang="en-US" sz="1800" b="0" i="0" u="none" strike="noStrike" dirty="0">
                <a:solidFill>
                  <a:srgbClr val="000000"/>
                </a:solidFill>
                <a:effectLst/>
                <a:latin typeface="Times New Roman" panose="02020603050405020304" pitchFamily="18" charset="0"/>
              </a:rPr>
              <a:t> we are taking an extra that </a:t>
            </a:r>
            <a:r>
              <a:rPr lang="en-US" sz="1800" b="0" i="0" u="none" strike="noStrike" dirty="0" err="1">
                <a:solidFill>
                  <a:srgbClr val="000000"/>
                </a:solidFill>
                <a:effectLst/>
                <a:latin typeface="Times New Roman" panose="02020603050405020304" pitchFamily="18" charset="0"/>
              </a:rPr>
              <a:t>isthe</a:t>
            </a:r>
            <a:r>
              <a:rPr lang="en-US" sz="1800" b="0" i="0" u="none" strike="noStrike" dirty="0">
                <a:solidFill>
                  <a:srgbClr val="000000"/>
                </a:solidFill>
                <a:effectLst/>
                <a:latin typeface="Times New Roman" panose="02020603050405020304" pitchFamily="18" charset="0"/>
              </a:rPr>
              <a:t> learning</a:t>
            </a:r>
          </a:p>
          <a:p>
            <a:pPr rtl="0">
              <a:spcBef>
                <a:spcPts val="0"/>
              </a:spcBef>
              <a:spcAft>
                <a:spcPts val="0"/>
              </a:spcAft>
            </a:pPr>
            <a:r>
              <a:rPr lang="en-US" sz="1800" b="0" i="0" u="none" strike="noStrike" dirty="0">
                <a:solidFill>
                  <a:srgbClr val="000000"/>
                </a:solidFill>
                <a:effectLst/>
                <a:latin typeface="Times New Roman" panose="02020603050405020304" pitchFamily="18" charset="0"/>
              </a:rPr>
              <a:t>_rate.</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We  call  the Boosting Regressor Constructor and define the parameters.</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Here we have applied all relevant possible values for each the </a:t>
            </a:r>
            <a:r>
              <a:rPr lang="en-US" sz="1800" b="0" i="0" u="none" strike="noStrike" dirty="0" err="1">
                <a:solidFill>
                  <a:srgbClr val="000000"/>
                </a:solidFill>
                <a:effectLst/>
                <a:latin typeface="Times New Roman" panose="02020603050405020304" pitchFamily="18" charset="0"/>
              </a:rPr>
              <a:t>hyperparamter</a:t>
            </a:r>
            <a:endParaRPr lang="en-IN" dirty="0"/>
          </a:p>
        </p:txBody>
      </p:sp>
      <p:sp>
        <p:nvSpPr>
          <p:cNvPr id="7" name="TextBox 6">
            <a:extLst>
              <a:ext uri="{FF2B5EF4-FFF2-40B4-BE49-F238E27FC236}">
                <a16:creationId xmlns:a16="http://schemas.microsoft.com/office/drawing/2014/main" id="{67A8BB96-544C-3107-2033-2ED226D467BA}"/>
              </a:ext>
            </a:extLst>
          </p:cNvPr>
          <p:cNvSpPr txBox="1"/>
          <p:nvPr/>
        </p:nvSpPr>
        <p:spPr>
          <a:xfrm>
            <a:off x="0" y="30776"/>
            <a:ext cx="6134582" cy="584775"/>
          </a:xfrm>
          <a:prstGeom prst="rect">
            <a:avLst/>
          </a:prstGeom>
          <a:noFill/>
        </p:spPr>
        <p:txBody>
          <a:bodyPr wrap="square">
            <a:spAutoFit/>
          </a:bodyPr>
          <a:lstStyle/>
          <a:p>
            <a:pPr algn="l"/>
            <a:r>
              <a:rPr lang="en-IN" sz="3200" b="1" i="0" dirty="0">
                <a:solidFill>
                  <a:srgbClr val="C00000"/>
                </a:solidFill>
                <a:effectLst/>
                <a:latin typeface="Roboto" panose="02000000000000000000" pitchFamily="2" charset="0"/>
              </a:rPr>
              <a:t>Model Tuning</a:t>
            </a:r>
            <a:r>
              <a:rPr lang="en-IN" sz="3200" dirty="0">
                <a:solidFill>
                  <a:srgbClr val="C00000"/>
                </a:solidFill>
                <a:latin typeface="Roboto" panose="02000000000000000000" pitchFamily="2" charset="0"/>
              </a:rPr>
              <a:t> </a:t>
            </a:r>
            <a:r>
              <a:rPr lang="en-IN" sz="3200" b="1" i="0" u="none" strike="noStrike" dirty="0">
                <a:solidFill>
                  <a:srgbClr val="C00000"/>
                </a:solidFill>
                <a:effectLst/>
                <a:latin typeface="Times New Roman" panose="02020603050405020304" pitchFamily="18" charset="0"/>
              </a:rPr>
              <a:t> </a:t>
            </a:r>
            <a:endParaRPr lang="en-IN" sz="3200" b="1" dirty="0">
              <a:solidFill>
                <a:srgbClr val="C00000"/>
              </a:solidFill>
            </a:endParaRPr>
          </a:p>
        </p:txBody>
      </p:sp>
    </p:spTree>
    <p:extLst>
      <p:ext uri="{BB962C8B-B14F-4D97-AF65-F5344CB8AC3E}">
        <p14:creationId xmlns:p14="http://schemas.microsoft.com/office/powerpoint/2010/main" val="1744223378"/>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CCEC4-7E92-422C-C469-DCF4B2E0DCD9}"/>
              </a:ext>
            </a:extLst>
          </p:cNvPr>
          <p:cNvSpPr txBox="1"/>
          <p:nvPr/>
        </p:nvSpPr>
        <p:spPr>
          <a:xfrm>
            <a:off x="555583" y="6211669"/>
            <a:ext cx="9769033" cy="646331"/>
          </a:xfrm>
          <a:prstGeom prst="rect">
            <a:avLst/>
          </a:prstGeom>
          <a:noFill/>
        </p:spPr>
        <p:txBody>
          <a:bodyPr wrap="square">
            <a:spAutoFit/>
          </a:bodyPr>
          <a:lstStyle/>
          <a:p>
            <a:r>
              <a:rPr lang="en-US" sz="1800" b="1" i="0" u="none" strike="noStrike" dirty="0">
                <a:solidFill>
                  <a:srgbClr val="FFC000"/>
                </a:solidFill>
                <a:effectLst>
                  <a:outerShdw blurRad="38100" dist="38100" dir="2700000" algn="tl">
                    <a:srgbClr val="000000">
                      <a:alpha val="43137"/>
                    </a:srgbClr>
                  </a:outerShdw>
                </a:effectLst>
                <a:latin typeface="Roboto" panose="02000000000000000000" pitchFamily="2" charset="0"/>
              </a:rPr>
              <a:t>After </a:t>
            </a:r>
            <a:r>
              <a:rPr lang="en-US" b="1" dirty="0">
                <a:solidFill>
                  <a:srgbClr val="FFC000"/>
                </a:solidFill>
                <a:effectLst>
                  <a:outerShdw blurRad="38100" dist="38100" dir="2700000" algn="tl">
                    <a:srgbClr val="000000">
                      <a:alpha val="43137"/>
                    </a:srgbClr>
                  </a:outerShdw>
                </a:effectLst>
                <a:latin typeface="Roboto" panose="02000000000000000000" pitchFamily="2" charset="0"/>
              </a:rPr>
              <a:t>Model </a:t>
            </a:r>
            <a:r>
              <a:rPr lang="en-US" sz="1800" b="1" i="0" u="none" strike="noStrike" dirty="0">
                <a:solidFill>
                  <a:srgbClr val="FFC000"/>
                </a:solidFill>
                <a:effectLst>
                  <a:outerShdw blurRad="38100" dist="38100" dir="2700000" algn="tl">
                    <a:srgbClr val="000000">
                      <a:alpha val="43137"/>
                    </a:srgbClr>
                  </a:outerShdw>
                </a:effectLst>
                <a:latin typeface="Roboto" panose="02000000000000000000" pitchFamily="2" charset="0"/>
              </a:rPr>
              <a:t> tuning, the accuracy of the model went from </a:t>
            </a:r>
            <a:r>
              <a:rPr lang="en-US" b="1" dirty="0">
                <a:solidFill>
                  <a:srgbClr val="FFC000"/>
                </a:solidFill>
                <a:effectLst>
                  <a:outerShdw blurRad="38100" dist="38100" dir="2700000" algn="tl">
                    <a:srgbClr val="000000">
                      <a:alpha val="43137"/>
                    </a:srgbClr>
                  </a:outerShdw>
                </a:effectLst>
                <a:latin typeface="Roboto" panose="02000000000000000000" pitchFamily="2" charset="0"/>
              </a:rPr>
              <a:t>7</a:t>
            </a:r>
            <a:r>
              <a:rPr lang="en-US" sz="1800" b="1" i="0" u="none" strike="noStrike" dirty="0">
                <a:solidFill>
                  <a:srgbClr val="FFC000"/>
                </a:solidFill>
                <a:effectLst>
                  <a:outerShdw blurRad="38100" dist="38100" dir="2700000" algn="tl">
                    <a:srgbClr val="000000">
                      <a:alpha val="43137"/>
                    </a:srgbClr>
                  </a:outerShdw>
                </a:effectLst>
                <a:latin typeface="Roboto" panose="02000000000000000000" pitchFamily="2" charset="0"/>
              </a:rPr>
              <a:t>7% to 99%</a:t>
            </a:r>
            <a:endParaRPr lang="en-US" b="1" dirty="0">
              <a:solidFill>
                <a:srgbClr val="FFC000"/>
              </a:solidFill>
              <a:effectLst>
                <a:outerShdw blurRad="38100" dist="38100" dir="2700000" algn="tl">
                  <a:srgbClr val="000000">
                    <a:alpha val="43137"/>
                  </a:srgbClr>
                </a:outerShdw>
              </a:effectLst>
            </a:endParaRPr>
          </a:p>
          <a:p>
            <a:endParaRPr lang="en-IN" b="1" dirty="0">
              <a:solidFill>
                <a:schemeClr val="accent5"/>
              </a:solidFill>
            </a:endParaRPr>
          </a:p>
        </p:txBody>
      </p:sp>
      <p:sp>
        <p:nvSpPr>
          <p:cNvPr id="5" name="TextBox 4">
            <a:extLst>
              <a:ext uri="{FF2B5EF4-FFF2-40B4-BE49-F238E27FC236}">
                <a16:creationId xmlns:a16="http://schemas.microsoft.com/office/drawing/2014/main" id="{18C24C0A-C3F1-FEFD-C817-2413126A2150}"/>
              </a:ext>
            </a:extLst>
          </p:cNvPr>
          <p:cNvSpPr txBox="1"/>
          <p:nvPr/>
        </p:nvSpPr>
        <p:spPr>
          <a:xfrm>
            <a:off x="0" y="138896"/>
            <a:ext cx="9375494" cy="1938992"/>
          </a:xfrm>
          <a:prstGeom prst="rect">
            <a:avLst/>
          </a:prstGeom>
          <a:noFill/>
        </p:spPr>
        <p:txBody>
          <a:bodyPr wrap="square">
            <a:spAutoFit/>
          </a:bodyPr>
          <a:lstStyle/>
          <a:p>
            <a:r>
              <a:rPr lang="en-IN" sz="2800" b="1" dirty="0">
                <a:solidFill>
                  <a:srgbClr val="00B050"/>
                </a:solidFill>
              </a:rPr>
              <a:t>Accuracy of ALL The </a:t>
            </a:r>
            <a:r>
              <a:rPr lang="en-IN" sz="3200" b="1" dirty="0">
                <a:solidFill>
                  <a:srgbClr val="00B050"/>
                </a:solidFill>
              </a:rPr>
              <a:t>Models</a:t>
            </a:r>
            <a:endParaRPr lang="en-IN" sz="2800" b="1" dirty="0">
              <a:solidFill>
                <a:srgbClr val="00B050"/>
              </a:solidFill>
            </a:endParaRPr>
          </a:p>
          <a:p>
            <a:endParaRPr lang="en-IN" sz="2800" b="1" dirty="0">
              <a:solidFill>
                <a:srgbClr val="00B050"/>
              </a:solidFill>
            </a:endParaRPr>
          </a:p>
          <a:p>
            <a:endParaRPr lang="en-IN" sz="2800" b="1" dirty="0">
              <a:solidFill>
                <a:srgbClr val="00B050"/>
              </a:solidFill>
            </a:endParaRPr>
          </a:p>
          <a:p>
            <a:endParaRPr lang="en-IN" sz="2800" b="1" dirty="0">
              <a:solidFill>
                <a:srgbClr val="00B050"/>
              </a:solidFill>
            </a:endParaRPr>
          </a:p>
        </p:txBody>
      </p:sp>
      <p:pic>
        <p:nvPicPr>
          <p:cNvPr id="4" name="Picture 3">
            <a:extLst>
              <a:ext uri="{FF2B5EF4-FFF2-40B4-BE49-F238E27FC236}">
                <a16:creationId xmlns:a16="http://schemas.microsoft.com/office/drawing/2014/main" id="{26FEBC11-1C61-8A96-F3A2-73F6576A270A}"/>
              </a:ext>
            </a:extLst>
          </p:cNvPr>
          <p:cNvPicPr>
            <a:picLocks noChangeAspect="1"/>
          </p:cNvPicPr>
          <p:nvPr/>
        </p:nvPicPr>
        <p:blipFill>
          <a:blip r:embed="rId2"/>
          <a:stretch>
            <a:fillRect/>
          </a:stretch>
        </p:blipFill>
        <p:spPr>
          <a:xfrm>
            <a:off x="312792" y="794657"/>
            <a:ext cx="9375494" cy="5417012"/>
          </a:xfrm>
          <a:prstGeom prst="rect">
            <a:avLst/>
          </a:prstGeom>
        </p:spPr>
      </p:pic>
    </p:spTree>
    <p:extLst>
      <p:ext uri="{BB962C8B-B14F-4D97-AF65-F5344CB8AC3E}">
        <p14:creationId xmlns:p14="http://schemas.microsoft.com/office/powerpoint/2010/main" val="1974119625"/>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08FE7CC-977B-F585-94B3-917E0820D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80" y="1435261"/>
            <a:ext cx="8472669" cy="45401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749C9A-16FB-7507-B6A4-E2CAA4F3D8F7}"/>
              </a:ext>
            </a:extLst>
          </p:cNvPr>
          <p:cNvSpPr txBox="1"/>
          <p:nvPr/>
        </p:nvSpPr>
        <p:spPr>
          <a:xfrm>
            <a:off x="207381" y="177571"/>
            <a:ext cx="6105644" cy="584775"/>
          </a:xfrm>
          <a:prstGeom prst="rect">
            <a:avLst/>
          </a:prstGeom>
          <a:noFill/>
        </p:spPr>
        <p:txBody>
          <a:bodyPr wrap="square">
            <a:spAutoFit/>
          </a:bodyPr>
          <a:lstStyle/>
          <a:p>
            <a:r>
              <a:rPr lang="en-IN" sz="3200" b="1" dirty="0">
                <a:solidFill>
                  <a:srgbClr val="C00000"/>
                </a:solidFill>
              </a:rPr>
              <a:t>Accuracy of ALL The Models</a:t>
            </a:r>
          </a:p>
        </p:txBody>
      </p:sp>
    </p:spTree>
    <p:extLst>
      <p:ext uri="{BB962C8B-B14F-4D97-AF65-F5344CB8AC3E}">
        <p14:creationId xmlns:p14="http://schemas.microsoft.com/office/powerpoint/2010/main" val="2052892743"/>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CC19576-9EA6-5D9A-0B84-FB8A2D0910D4}"/>
              </a:ext>
            </a:extLst>
          </p:cNvPr>
          <p:cNvSpPr txBox="1"/>
          <p:nvPr/>
        </p:nvSpPr>
        <p:spPr>
          <a:xfrm>
            <a:off x="193876" y="168362"/>
            <a:ext cx="6105644" cy="707886"/>
          </a:xfrm>
          <a:prstGeom prst="rect">
            <a:avLst/>
          </a:prstGeom>
          <a:noFill/>
        </p:spPr>
        <p:txBody>
          <a:bodyPr wrap="square">
            <a:spAutoFit/>
          </a:bodyPr>
          <a:lstStyle/>
          <a:p>
            <a:r>
              <a:rPr lang="en-IN" sz="4000" b="1" i="0" u="none" strike="noStrike" dirty="0">
                <a:solidFill>
                  <a:srgbClr val="C00000"/>
                </a:solidFill>
                <a:effectLst>
                  <a:outerShdw blurRad="38100" dist="38100" dir="2700000" algn="tl">
                    <a:srgbClr val="000000">
                      <a:alpha val="43137"/>
                    </a:srgbClr>
                  </a:outerShdw>
                </a:effectLst>
                <a:latin typeface="Times New Roman" panose="02020603050405020304" pitchFamily="18" charset="0"/>
              </a:rPr>
              <a:t>Conclusions</a:t>
            </a:r>
            <a:endParaRPr lang="en-IN" sz="4000" dirty="0">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D60ED218-7A80-291A-385B-A79F1DF436AC}"/>
              </a:ext>
            </a:extLst>
          </p:cNvPr>
          <p:cNvSpPr txBox="1"/>
          <p:nvPr/>
        </p:nvSpPr>
        <p:spPr>
          <a:xfrm>
            <a:off x="300942" y="1206564"/>
            <a:ext cx="8678119" cy="444487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Most numbers of Bikes were rented in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Summer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Fall seasons.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May-October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is the peak Bike renting Season,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Dec-Jan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is the least preferred month for bike renting.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demand for bikes is higher during the warmer months, possibly due to better weather conditions and more opportunities for outdoor activities.</a:t>
            </a: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Majority of the bike rental belongs to the Working class. This is evident from EDA  analysis where   bike demand is more on weekdays and working days  and mostly seen in the fall Season.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During clear sky weather condition the count of bikes rented are more than the other weather conditions.</a:t>
            </a: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Feature and Labels had a weak linear relationship, hence the prediction from the linear model was very low. Best predictions are obtained with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Regresson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model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applied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hyperparamter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tuning with r2 score of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0.999.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702529"/>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55A97-8541-4447-0B1D-95E46872162A}"/>
              </a:ext>
            </a:extLst>
          </p:cNvPr>
          <p:cNvSpPr txBox="1"/>
          <p:nvPr/>
        </p:nvSpPr>
        <p:spPr>
          <a:xfrm>
            <a:off x="-5442" y="20983"/>
            <a:ext cx="6101442" cy="523220"/>
          </a:xfrm>
          <a:prstGeom prst="rect">
            <a:avLst/>
          </a:prstGeom>
          <a:noFill/>
        </p:spPr>
        <p:txBody>
          <a:bodyPr wrap="square">
            <a:spAutoFit/>
          </a:bodyPr>
          <a:lstStyle/>
          <a:p>
            <a:r>
              <a:rPr lang="en-IN" sz="2800" b="1" dirty="0">
                <a:solidFill>
                  <a:srgbClr val="C00000"/>
                </a:solidFill>
                <a:effectLst>
                  <a:outerShdw blurRad="38100" dist="38100" dir="2700000" algn="tl">
                    <a:srgbClr val="000000">
                      <a:alpha val="43137"/>
                    </a:srgbClr>
                  </a:outerShdw>
                </a:effectLst>
                <a:latin typeface="Times New Roman" panose="02020603050405020304" pitchFamily="18" charset="0"/>
              </a:rPr>
              <a:t>DEPLOYMENT</a:t>
            </a:r>
            <a:endParaRPr lang="en-IN" sz="28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245DEBF2-E63D-FDB7-1A6B-DBD1E55C7D2D}"/>
              </a:ext>
            </a:extLst>
          </p:cNvPr>
          <p:cNvSpPr txBox="1"/>
          <p:nvPr/>
        </p:nvSpPr>
        <p:spPr>
          <a:xfrm>
            <a:off x="97972" y="652354"/>
            <a:ext cx="9565821" cy="923330"/>
          </a:xfrm>
          <a:prstGeom prst="rect">
            <a:avLst/>
          </a:prstGeom>
          <a:noFill/>
        </p:spPr>
        <p:txBody>
          <a:bodyPr wrap="square">
            <a:spAutoFit/>
          </a:bodyPr>
          <a:lstStyle/>
          <a:p>
            <a:r>
              <a:rPr lang="en-US" b="1" dirty="0">
                <a:effectLst/>
                <a:latin typeface="Courier New" panose="02070309020205020404" pitchFamily="49" charset="0"/>
              </a:rPr>
              <a:t>We saved the model to disk using </a:t>
            </a:r>
            <a:r>
              <a:rPr lang="en-US" b="1" dirty="0" err="1">
                <a:effectLst/>
                <a:latin typeface="Courier New" panose="02070309020205020404" pitchFamily="49" charset="0"/>
              </a:rPr>
              <a:t>pickl</a:t>
            </a:r>
            <a:r>
              <a:rPr lang="en-US" b="1" dirty="0">
                <a:effectLst/>
                <a:latin typeface="Courier New" panose="02070309020205020404" pitchFamily="49" charset="0"/>
              </a:rPr>
              <a:t>. After </a:t>
            </a:r>
            <a:r>
              <a:rPr lang="en-US" b="1" dirty="0" err="1">
                <a:effectLst/>
                <a:latin typeface="Courier New" panose="02070309020205020404" pitchFamily="49" charset="0"/>
              </a:rPr>
              <a:t>savaing</a:t>
            </a:r>
            <a:r>
              <a:rPr lang="en-US" b="1" dirty="0">
                <a:effectLst/>
                <a:latin typeface="Courier New" panose="02070309020205020404" pitchFamily="49" charset="0"/>
              </a:rPr>
              <a:t> the model we load the model form file</a:t>
            </a:r>
          </a:p>
          <a:p>
            <a:endParaRPr lang="en-US" b="1" dirty="0">
              <a:effectLst/>
              <a:latin typeface="Courier New" panose="02070309020205020404" pitchFamily="49" charset="0"/>
            </a:endParaRPr>
          </a:p>
        </p:txBody>
      </p:sp>
      <p:sp>
        <p:nvSpPr>
          <p:cNvPr id="9" name="TextBox 8">
            <a:extLst>
              <a:ext uri="{FF2B5EF4-FFF2-40B4-BE49-F238E27FC236}">
                <a16:creationId xmlns:a16="http://schemas.microsoft.com/office/drawing/2014/main" id="{AEA2B773-560D-7C3B-1BDB-7ECD9189ACA9}"/>
              </a:ext>
            </a:extLst>
          </p:cNvPr>
          <p:cNvSpPr txBox="1"/>
          <p:nvPr/>
        </p:nvSpPr>
        <p:spPr>
          <a:xfrm>
            <a:off x="97972" y="2978753"/>
            <a:ext cx="8640535" cy="369332"/>
          </a:xfrm>
          <a:prstGeom prst="rect">
            <a:avLst/>
          </a:prstGeom>
          <a:noFill/>
        </p:spPr>
        <p:txBody>
          <a:bodyPr wrap="square">
            <a:spAutoFit/>
          </a:bodyPr>
          <a:lstStyle/>
          <a:p>
            <a:r>
              <a:rPr lang="en-US" b="1" dirty="0">
                <a:latin typeface="Courier New" panose="02070309020205020404" pitchFamily="49" charset="0"/>
              </a:rPr>
              <a:t>After we deployed our model using </a:t>
            </a:r>
            <a:r>
              <a:rPr lang="en-US" b="1" dirty="0" err="1">
                <a:latin typeface="Courier New" panose="02070309020205020404" pitchFamily="49" charset="0"/>
              </a:rPr>
              <a:t>Streamlit</a:t>
            </a:r>
            <a:r>
              <a:rPr lang="en-US" b="1" dirty="0">
                <a:latin typeface="Courier New" panose="02070309020205020404" pitchFamily="49" charset="0"/>
              </a:rPr>
              <a:t> Web Application</a:t>
            </a:r>
            <a:endParaRPr lang="en-US" b="1" dirty="0">
              <a:effectLst/>
              <a:latin typeface="Courier New" panose="02070309020205020404" pitchFamily="49" charset="0"/>
            </a:endParaRPr>
          </a:p>
        </p:txBody>
      </p:sp>
      <p:pic>
        <p:nvPicPr>
          <p:cNvPr id="10" name="Picture 9">
            <a:extLst>
              <a:ext uri="{FF2B5EF4-FFF2-40B4-BE49-F238E27FC236}">
                <a16:creationId xmlns:a16="http://schemas.microsoft.com/office/drawing/2014/main" id="{BF906A60-3227-4442-3364-0F8220A34B60}"/>
              </a:ext>
            </a:extLst>
          </p:cNvPr>
          <p:cNvPicPr>
            <a:picLocks noChangeAspect="1"/>
          </p:cNvPicPr>
          <p:nvPr/>
        </p:nvPicPr>
        <p:blipFill>
          <a:blip r:embed="rId2"/>
          <a:stretch>
            <a:fillRect/>
          </a:stretch>
        </p:blipFill>
        <p:spPr>
          <a:xfrm>
            <a:off x="511629" y="1295400"/>
            <a:ext cx="8512628" cy="1469571"/>
          </a:xfrm>
          <a:prstGeom prst="rect">
            <a:avLst/>
          </a:prstGeom>
        </p:spPr>
      </p:pic>
      <p:pic>
        <p:nvPicPr>
          <p:cNvPr id="11" name="Picture 10">
            <a:extLst>
              <a:ext uri="{FF2B5EF4-FFF2-40B4-BE49-F238E27FC236}">
                <a16:creationId xmlns:a16="http://schemas.microsoft.com/office/drawing/2014/main" id="{2EFED397-ECB7-923E-7B51-8AA70C2BE9E7}"/>
              </a:ext>
            </a:extLst>
          </p:cNvPr>
          <p:cNvPicPr>
            <a:picLocks noChangeAspect="1"/>
          </p:cNvPicPr>
          <p:nvPr/>
        </p:nvPicPr>
        <p:blipFill>
          <a:blip r:embed="rId3"/>
          <a:stretch>
            <a:fillRect/>
          </a:stretch>
        </p:blipFill>
        <p:spPr>
          <a:xfrm>
            <a:off x="468086" y="3694581"/>
            <a:ext cx="8512628" cy="3054562"/>
          </a:xfrm>
          <a:prstGeom prst="rect">
            <a:avLst/>
          </a:prstGeom>
        </p:spPr>
      </p:pic>
    </p:spTree>
    <p:extLst>
      <p:ext uri="{BB962C8B-B14F-4D97-AF65-F5344CB8AC3E}">
        <p14:creationId xmlns:p14="http://schemas.microsoft.com/office/powerpoint/2010/main" val="1780026044"/>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E7DB06-02F1-653A-DEB0-F16FE9F10E3C}"/>
              </a:ext>
            </a:extLst>
          </p:cNvPr>
          <p:cNvPicPr>
            <a:picLocks noChangeAspect="1"/>
          </p:cNvPicPr>
          <p:nvPr/>
        </p:nvPicPr>
        <p:blipFill>
          <a:blip r:embed="rId2"/>
          <a:stretch>
            <a:fillRect/>
          </a:stretch>
        </p:blipFill>
        <p:spPr>
          <a:xfrm>
            <a:off x="283029" y="918788"/>
            <a:ext cx="9067800" cy="5688841"/>
          </a:xfrm>
          <a:prstGeom prst="rect">
            <a:avLst/>
          </a:prstGeom>
        </p:spPr>
      </p:pic>
      <p:pic>
        <p:nvPicPr>
          <p:cNvPr id="4" name="Picture 3">
            <a:extLst>
              <a:ext uri="{FF2B5EF4-FFF2-40B4-BE49-F238E27FC236}">
                <a16:creationId xmlns:a16="http://schemas.microsoft.com/office/drawing/2014/main" id="{8E581670-DA6A-00A7-B021-212715692FDC}"/>
              </a:ext>
            </a:extLst>
          </p:cNvPr>
          <p:cNvPicPr>
            <a:picLocks noChangeAspect="1"/>
          </p:cNvPicPr>
          <p:nvPr/>
        </p:nvPicPr>
        <p:blipFill>
          <a:blip r:embed="rId3"/>
          <a:stretch>
            <a:fillRect/>
          </a:stretch>
        </p:blipFill>
        <p:spPr>
          <a:xfrm>
            <a:off x="3200400" y="0"/>
            <a:ext cx="3023878" cy="792549"/>
          </a:xfrm>
          <a:prstGeom prst="rect">
            <a:avLst/>
          </a:prstGeom>
        </p:spPr>
      </p:pic>
    </p:spTree>
    <p:extLst>
      <p:ext uri="{BB962C8B-B14F-4D97-AF65-F5344CB8AC3E}">
        <p14:creationId xmlns:p14="http://schemas.microsoft.com/office/powerpoint/2010/main" val="3269327323"/>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E9EB1-7BFF-BDDC-E359-31F637441BB8}"/>
              </a:ext>
            </a:extLst>
          </p:cNvPr>
          <p:cNvSpPr txBox="1"/>
          <p:nvPr/>
        </p:nvSpPr>
        <p:spPr>
          <a:xfrm>
            <a:off x="1956122" y="2970228"/>
            <a:ext cx="7202345" cy="1661993"/>
          </a:xfrm>
          <a:prstGeom prst="rect">
            <a:avLst/>
          </a:prstGeom>
          <a:noFill/>
        </p:spPr>
        <p:txBody>
          <a:bodyPr wrap="square">
            <a:spAutoFit/>
          </a:bodyPr>
          <a:lstStyle/>
          <a:p>
            <a:pPr rtl="0">
              <a:spcBef>
                <a:spcPts val="0"/>
              </a:spcBef>
              <a:spcAft>
                <a:spcPts val="0"/>
              </a:spcAft>
            </a:pPr>
            <a:r>
              <a:rPr lang="en-IN" sz="6600" b="0" i="0" u="none" strike="noStrike" dirty="0">
                <a:solidFill>
                  <a:srgbClr val="CC0000"/>
                </a:solidFill>
                <a:effectLst/>
                <a:latin typeface="Bookman Old Style" panose="02050604050505020204" pitchFamily="18" charset="0"/>
              </a:rPr>
              <a:t>THANK YOU</a:t>
            </a:r>
            <a:endParaRPr lang="en-IN" sz="6600" b="0" dirty="0">
              <a:effectLst/>
            </a:endParaRPr>
          </a:p>
          <a:p>
            <a:br>
              <a:rPr lang="en-IN" dirty="0"/>
            </a:br>
            <a:endParaRPr lang="en-IN" dirty="0"/>
          </a:p>
        </p:txBody>
      </p:sp>
    </p:spTree>
    <p:extLst>
      <p:ext uri="{BB962C8B-B14F-4D97-AF65-F5344CB8AC3E}">
        <p14:creationId xmlns:p14="http://schemas.microsoft.com/office/powerpoint/2010/main" val="2663015686"/>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03D9-71CA-9FC4-4768-70F79AC62A02}"/>
              </a:ext>
            </a:extLst>
          </p:cNvPr>
          <p:cNvSpPr>
            <a:spLocks noGrp="1"/>
          </p:cNvSpPr>
          <p:nvPr>
            <p:ph type="title"/>
          </p:nvPr>
        </p:nvSpPr>
        <p:spPr>
          <a:xfrm>
            <a:off x="237496" y="434536"/>
            <a:ext cx="8596668" cy="1362449"/>
          </a:xfrm>
        </p:spPr>
        <p:txBody>
          <a:bodyPr>
            <a:noAutofit/>
          </a:bodyPr>
          <a:lstStyle/>
          <a:p>
            <a:r>
              <a:rPr lang="en-IN" sz="4800" dirty="0">
                <a:solidFill>
                  <a:schemeClr val="accent5">
                    <a:lumMod val="60000"/>
                    <a:lumOff val="40000"/>
                  </a:schemeClr>
                </a:solidFill>
              </a:rPr>
              <a:t>Problem Statement</a:t>
            </a:r>
            <a:endParaRPr lang="en-US" sz="4800"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0527C0A7-24B6-6F05-4F1B-D1FC22516B18}"/>
              </a:ext>
            </a:extLst>
          </p:cNvPr>
          <p:cNvSpPr>
            <a:spLocks noGrp="1"/>
          </p:cNvSpPr>
          <p:nvPr>
            <p:ph idx="1"/>
          </p:nvPr>
        </p:nvSpPr>
        <p:spPr>
          <a:xfrm>
            <a:off x="318920" y="1796985"/>
            <a:ext cx="9244048" cy="2092109"/>
          </a:xfrm>
        </p:spPr>
        <p:txBody>
          <a:bodyPr/>
          <a:lstStyle/>
          <a:p>
            <a:r>
              <a:rPr lang="en-IN" sz="3200" dirty="0"/>
              <a:t>To build a model that accurately predicts the count of bikes rented on daily based on a particular day depending on different environmental, seasonal changes.</a:t>
            </a:r>
            <a:r>
              <a:rPr lang="en-IN" dirty="0"/>
              <a:t> </a:t>
            </a:r>
          </a:p>
        </p:txBody>
      </p:sp>
      <p:pic>
        <p:nvPicPr>
          <p:cNvPr id="4" name="Picture 3">
            <a:extLst>
              <a:ext uri="{FF2B5EF4-FFF2-40B4-BE49-F238E27FC236}">
                <a16:creationId xmlns:a16="http://schemas.microsoft.com/office/drawing/2014/main" id="{B15AC1E4-1E61-0FB0-2DFD-41D245AE6CCF}"/>
              </a:ext>
            </a:extLst>
          </p:cNvPr>
          <p:cNvPicPr>
            <a:picLocks noChangeAspect="1"/>
          </p:cNvPicPr>
          <p:nvPr/>
        </p:nvPicPr>
        <p:blipFill>
          <a:blip r:embed="rId2"/>
          <a:stretch>
            <a:fillRect/>
          </a:stretch>
        </p:blipFill>
        <p:spPr>
          <a:xfrm>
            <a:off x="1758295" y="3889094"/>
            <a:ext cx="5174940" cy="2670301"/>
          </a:xfrm>
          <a:prstGeom prst="rect">
            <a:avLst/>
          </a:prstGeom>
        </p:spPr>
      </p:pic>
    </p:spTree>
    <p:extLst>
      <p:ext uri="{BB962C8B-B14F-4D97-AF65-F5344CB8AC3E}">
        <p14:creationId xmlns:p14="http://schemas.microsoft.com/office/powerpoint/2010/main" val="1435118389"/>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92162"/>
            <a:ext cx="5016725" cy="646331"/>
          </a:xfrm>
          <a:prstGeom prst="rect">
            <a:avLst/>
          </a:prstGeom>
        </p:spPr>
        <p:txBody>
          <a:bodyPr wrap="square">
            <a:spAutoFit/>
          </a:bodyPr>
          <a:lstStyle/>
          <a:p>
            <a:r>
              <a:rPr lang="en-IN" sz="3600" b="1" dirty="0">
                <a:solidFill>
                  <a:srgbClr val="C00000"/>
                </a:solidFill>
                <a:effectLst>
                  <a:outerShdw blurRad="38100" dist="38100" dir="2700000" algn="tl">
                    <a:srgbClr val="000000">
                      <a:alpha val="43137"/>
                    </a:srgbClr>
                  </a:outerShdw>
                </a:effectLst>
              </a:rPr>
              <a:t>Data Set Details</a:t>
            </a:r>
          </a:p>
        </p:txBody>
      </p:sp>
      <p:sp>
        <p:nvSpPr>
          <p:cNvPr id="14" name="Rectangle 13"/>
          <p:cNvSpPr/>
          <p:nvPr/>
        </p:nvSpPr>
        <p:spPr>
          <a:xfrm>
            <a:off x="397042" y="549210"/>
            <a:ext cx="10671567" cy="1200329"/>
          </a:xfrm>
          <a:prstGeom prst="rect">
            <a:avLst/>
          </a:prstGeom>
        </p:spPr>
        <p:txBody>
          <a:bodyPr wrap="square">
            <a:spAutoFit/>
          </a:bodyPr>
          <a:lstStyle/>
          <a:p>
            <a:pPr marL="400050" indent="-285750">
              <a:buFont typeface="Arial" panose="020B0604020202020204" pitchFamily="34" charset="0"/>
              <a:buChar char="•"/>
            </a:pPr>
            <a:r>
              <a:rPr lang="en-US" dirty="0">
                <a:solidFill>
                  <a:srgbClr val="212121"/>
                </a:solidFill>
                <a:latin typeface="Times New Roman" panose="02020603050405020304" pitchFamily="18" charset="0"/>
              </a:rPr>
              <a:t>Data contains previous information on bike bookings based on some features.</a:t>
            </a:r>
          </a:p>
          <a:p>
            <a:pPr marL="400050" indent="-285750">
              <a:buFont typeface="Arial" panose="020B0604020202020204" pitchFamily="34" charset="0"/>
              <a:buChar char="•"/>
            </a:pPr>
            <a:r>
              <a:rPr lang="en-US" dirty="0">
                <a:solidFill>
                  <a:srgbClr val="212121"/>
                </a:solidFill>
                <a:latin typeface="Times New Roman" panose="02020603050405020304" pitchFamily="18" charset="0"/>
              </a:rPr>
              <a:t>Data set has 17379 rows and 17 columns</a:t>
            </a:r>
            <a:endParaRPr lang="en-US" dirty="0"/>
          </a:p>
          <a:p>
            <a:pPr marL="114300"/>
            <a:br>
              <a:rPr lang="en-US" dirty="0"/>
            </a:b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430810259"/>
              </p:ext>
            </p:extLst>
          </p:nvPr>
        </p:nvGraphicFramePr>
        <p:xfrm>
          <a:off x="336885" y="1195541"/>
          <a:ext cx="8626642" cy="1896575"/>
        </p:xfrm>
        <a:graphic>
          <a:graphicData uri="http://schemas.openxmlformats.org/drawingml/2006/table">
            <a:tbl>
              <a:tblPr/>
              <a:tblGrid>
                <a:gridCol w="485942">
                  <a:extLst>
                    <a:ext uri="{9D8B030D-6E8A-4147-A177-3AD203B41FA5}">
                      <a16:colId xmlns:a16="http://schemas.microsoft.com/office/drawing/2014/main" val="1546546269"/>
                    </a:ext>
                  </a:extLst>
                </a:gridCol>
                <a:gridCol w="485942">
                  <a:extLst>
                    <a:ext uri="{9D8B030D-6E8A-4147-A177-3AD203B41FA5}">
                      <a16:colId xmlns:a16="http://schemas.microsoft.com/office/drawing/2014/main" val="4246167657"/>
                    </a:ext>
                  </a:extLst>
                </a:gridCol>
                <a:gridCol w="485942">
                  <a:extLst>
                    <a:ext uri="{9D8B030D-6E8A-4147-A177-3AD203B41FA5}">
                      <a16:colId xmlns:a16="http://schemas.microsoft.com/office/drawing/2014/main" val="988972264"/>
                    </a:ext>
                  </a:extLst>
                </a:gridCol>
                <a:gridCol w="485942">
                  <a:extLst>
                    <a:ext uri="{9D8B030D-6E8A-4147-A177-3AD203B41FA5}">
                      <a16:colId xmlns:a16="http://schemas.microsoft.com/office/drawing/2014/main" val="491141851"/>
                    </a:ext>
                  </a:extLst>
                </a:gridCol>
                <a:gridCol w="485942">
                  <a:extLst>
                    <a:ext uri="{9D8B030D-6E8A-4147-A177-3AD203B41FA5}">
                      <a16:colId xmlns:a16="http://schemas.microsoft.com/office/drawing/2014/main" val="367747255"/>
                    </a:ext>
                  </a:extLst>
                </a:gridCol>
                <a:gridCol w="485942">
                  <a:extLst>
                    <a:ext uri="{9D8B030D-6E8A-4147-A177-3AD203B41FA5}">
                      <a16:colId xmlns:a16="http://schemas.microsoft.com/office/drawing/2014/main" val="3581677701"/>
                    </a:ext>
                  </a:extLst>
                </a:gridCol>
                <a:gridCol w="485942">
                  <a:extLst>
                    <a:ext uri="{9D8B030D-6E8A-4147-A177-3AD203B41FA5}">
                      <a16:colId xmlns:a16="http://schemas.microsoft.com/office/drawing/2014/main" val="805442269"/>
                    </a:ext>
                  </a:extLst>
                </a:gridCol>
                <a:gridCol w="485942">
                  <a:extLst>
                    <a:ext uri="{9D8B030D-6E8A-4147-A177-3AD203B41FA5}">
                      <a16:colId xmlns:a16="http://schemas.microsoft.com/office/drawing/2014/main" val="2697329912"/>
                    </a:ext>
                  </a:extLst>
                </a:gridCol>
                <a:gridCol w="407737">
                  <a:extLst>
                    <a:ext uri="{9D8B030D-6E8A-4147-A177-3AD203B41FA5}">
                      <a16:colId xmlns:a16="http://schemas.microsoft.com/office/drawing/2014/main" val="2073576941"/>
                    </a:ext>
                  </a:extLst>
                </a:gridCol>
                <a:gridCol w="564147">
                  <a:extLst>
                    <a:ext uri="{9D8B030D-6E8A-4147-A177-3AD203B41FA5}">
                      <a16:colId xmlns:a16="http://schemas.microsoft.com/office/drawing/2014/main" val="2530451621"/>
                    </a:ext>
                  </a:extLst>
                </a:gridCol>
                <a:gridCol w="485942">
                  <a:extLst>
                    <a:ext uri="{9D8B030D-6E8A-4147-A177-3AD203B41FA5}">
                      <a16:colId xmlns:a16="http://schemas.microsoft.com/office/drawing/2014/main" val="2682098130"/>
                    </a:ext>
                  </a:extLst>
                </a:gridCol>
                <a:gridCol w="485942">
                  <a:extLst>
                    <a:ext uri="{9D8B030D-6E8A-4147-A177-3AD203B41FA5}">
                      <a16:colId xmlns:a16="http://schemas.microsoft.com/office/drawing/2014/main" val="1180752346"/>
                    </a:ext>
                  </a:extLst>
                </a:gridCol>
                <a:gridCol w="485942">
                  <a:extLst>
                    <a:ext uri="{9D8B030D-6E8A-4147-A177-3AD203B41FA5}">
                      <a16:colId xmlns:a16="http://schemas.microsoft.com/office/drawing/2014/main" val="113315467"/>
                    </a:ext>
                  </a:extLst>
                </a:gridCol>
                <a:gridCol w="485942">
                  <a:extLst>
                    <a:ext uri="{9D8B030D-6E8A-4147-A177-3AD203B41FA5}">
                      <a16:colId xmlns:a16="http://schemas.microsoft.com/office/drawing/2014/main" val="2589429815"/>
                    </a:ext>
                  </a:extLst>
                </a:gridCol>
                <a:gridCol w="485942">
                  <a:extLst>
                    <a:ext uri="{9D8B030D-6E8A-4147-A177-3AD203B41FA5}">
                      <a16:colId xmlns:a16="http://schemas.microsoft.com/office/drawing/2014/main" val="3169953895"/>
                    </a:ext>
                  </a:extLst>
                </a:gridCol>
                <a:gridCol w="485942">
                  <a:extLst>
                    <a:ext uri="{9D8B030D-6E8A-4147-A177-3AD203B41FA5}">
                      <a16:colId xmlns:a16="http://schemas.microsoft.com/office/drawing/2014/main" val="1168688115"/>
                    </a:ext>
                  </a:extLst>
                </a:gridCol>
                <a:gridCol w="485942">
                  <a:extLst>
                    <a:ext uri="{9D8B030D-6E8A-4147-A177-3AD203B41FA5}">
                      <a16:colId xmlns:a16="http://schemas.microsoft.com/office/drawing/2014/main" val="3929760307"/>
                    </a:ext>
                  </a:extLst>
                </a:gridCol>
                <a:gridCol w="365628">
                  <a:extLst>
                    <a:ext uri="{9D8B030D-6E8A-4147-A177-3AD203B41FA5}">
                      <a16:colId xmlns:a16="http://schemas.microsoft.com/office/drawing/2014/main" val="4198262739"/>
                    </a:ext>
                  </a:extLst>
                </a:gridCol>
              </a:tblGrid>
              <a:tr h="304800">
                <a:tc>
                  <a:txBody>
                    <a:bodyPr/>
                    <a:lstStyle/>
                    <a:p>
                      <a:pPr algn="r" fontAlgn="ctr"/>
                      <a:r>
                        <a:rPr lang="en-US" sz="700" b="1">
                          <a:effectLst/>
                        </a:rPr>
                        <a:t>instant</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dteday</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season</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yr</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mnth</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hr</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holiday</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weekday</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workingday</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weathersit</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temp</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atemp</a:t>
                      </a:r>
                    </a:p>
                  </a:txBody>
                  <a:tcPr marL="34048" marR="34048" marT="17024" marB="17024" anchor="ctr">
                    <a:lnL>
                      <a:noFill/>
                    </a:lnL>
                    <a:lnR>
                      <a:noFill/>
                    </a:lnR>
                    <a:lnT>
                      <a:noFill/>
                    </a:lnT>
                    <a:lnB>
                      <a:noFill/>
                    </a:lnB>
                    <a:solidFill>
                      <a:srgbClr val="FFFFFF"/>
                    </a:solidFill>
                  </a:tcPr>
                </a:tc>
                <a:tc>
                  <a:txBody>
                    <a:bodyPr/>
                    <a:lstStyle/>
                    <a:p>
                      <a:pPr algn="r" fontAlgn="ctr"/>
                      <a:r>
                        <a:rPr lang="en-US" sz="700" b="1" dirty="0">
                          <a:effectLst/>
                        </a:rPr>
                        <a:t>hum</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windspeed</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casual</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registered</a:t>
                      </a:r>
                    </a:p>
                  </a:txBody>
                  <a:tcPr marL="34048" marR="34048" marT="17024" marB="17024" anchor="ctr">
                    <a:lnL>
                      <a:noFill/>
                    </a:lnL>
                    <a:lnR>
                      <a:noFill/>
                    </a:lnR>
                    <a:lnT>
                      <a:noFill/>
                    </a:lnT>
                    <a:lnB>
                      <a:noFill/>
                    </a:lnB>
                    <a:solidFill>
                      <a:srgbClr val="FFFFFF"/>
                    </a:solidFill>
                  </a:tcPr>
                </a:tc>
                <a:tc>
                  <a:txBody>
                    <a:bodyPr/>
                    <a:lstStyle/>
                    <a:p>
                      <a:pPr algn="r" fontAlgn="ctr"/>
                      <a:r>
                        <a:rPr lang="en-US" sz="700" b="1">
                          <a:effectLst/>
                        </a:rPr>
                        <a:t>cnt</a:t>
                      </a:r>
                    </a:p>
                  </a:txBody>
                  <a:tcPr marL="34048" marR="34048" marT="17024" marB="17024" anchor="ctr">
                    <a:lnL>
                      <a:noFill/>
                    </a:lnL>
                    <a:lnR>
                      <a:noFill/>
                    </a:lnR>
                    <a:lnT>
                      <a:noFill/>
                    </a:lnT>
                    <a:lnB>
                      <a:noFill/>
                    </a:lnB>
                    <a:solidFill>
                      <a:srgbClr val="FFFFFF"/>
                    </a:solidFill>
                  </a:tcPr>
                </a:tc>
                <a:tc>
                  <a:txBody>
                    <a:bodyPr/>
                    <a:lstStyle/>
                    <a:p>
                      <a:endParaRPr lang="en-US" sz="700" dirty="0"/>
                    </a:p>
                  </a:txBody>
                  <a:tcPr marL="34048" marR="34048" marT="17024" marB="17024">
                    <a:lnL>
                      <a:noFill/>
                    </a:lnL>
                  </a:tcPr>
                </a:tc>
                <a:extLst>
                  <a:ext uri="{0D108BD9-81ED-4DB2-BD59-A6C34878D82A}">
                    <a16:rowId xmlns:a16="http://schemas.microsoft.com/office/drawing/2014/main" val="1449918940"/>
                  </a:ext>
                </a:extLst>
              </a:tr>
              <a:tr h="304800">
                <a:tc>
                  <a:txBody>
                    <a:bodyPr/>
                    <a:lstStyle/>
                    <a:p>
                      <a:pPr algn="r" fontAlgn="ctr"/>
                      <a:r>
                        <a:rPr lang="en-US" sz="700" b="1">
                          <a:effectLst/>
                        </a:rPr>
                        <a:t>0</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01-01-2011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springer</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2011</a:t>
                      </a:r>
                    </a:p>
                  </a:txBody>
                  <a:tcPr marL="34048" marR="34048" marT="17024" marB="17024" anchor="ctr">
                    <a:lnL>
                      <a:noFill/>
                    </a:lnL>
                    <a:lnR>
                      <a:noFill/>
                    </a:lnR>
                    <a:lnT>
                      <a:noFill/>
                    </a:lnT>
                    <a:lnB>
                      <a:noFill/>
                    </a:lnB>
                    <a:solidFill>
                      <a:srgbClr val="F5F5F5"/>
                    </a:solidFill>
                  </a:tcPr>
                </a:tc>
                <a:tc>
                  <a:txBody>
                    <a:bodyPr/>
                    <a:lstStyle/>
                    <a:p>
                      <a:pPr algn="r" fontAlgn="ctr"/>
                      <a:r>
                        <a:rPr lang="en-US" sz="700" dirty="0">
                          <a:effectLst/>
                        </a:rPr>
                        <a:t>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No</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6</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No work</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Clear</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0.24</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0.2879</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0.81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3</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13</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16</a:t>
                      </a:r>
                    </a:p>
                  </a:txBody>
                  <a:tcPr marL="34048" marR="34048" marT="17024" marB="17024" anchor="ctr">
                    <a:lnL>
                      <a:noFill/>
                    </a:lnL>
                    <a:lnR>
                      <a:noFill/>
                    </a:lnR>
                    <a:lnB>
                      <a:noFill/>
                    </a:lnB>
                    <a:solidFill>
                      <a:srgbClr val="F5F5F5"/>
                    </a:solidFill>
                  </a:tcPr>
                </a:tc>
                <a:extLst>
                  <a:ext uri="{0D108BD9-81ED-4DB2-BD59-A6C34878D82A}">
                    <a16:rowId xmlns:a16="http://schemas.microsoft.com/office/drawing/2014/main" val="1016410431"/>
                  </a:ext>
                </a:extLst>
              </a:tr>
              <a:tr h="304800">
                <a:tc>
                  <a:txBody>
                    <a:bodyPr/>
                    <a:lstStyle/>
                    <a:p>
                      <a:pPr algn="r" fontAlgn="ctr"/>
                      <a:r>
                        <a:rPr lang="en-US" sz="700" b="1">
                          <a:effectLst/>
                        </a:rPr>
                        <a:t>1</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2</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01-01-2011</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springer</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2011</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1</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1</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No</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6</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No work</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Clear</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0.22</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0.2727</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0.8</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8</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32</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40</a:t>
                      </a:r>
                    </a:p>
                  </a:txBody>
                  <a:tcPr marL="34048" marR="34048" marT="17024" marB="17024" anchor="ctr">
                    <a:lnL>
                      <a:noFill/>
                    </a:lnL>
                    <a:lnR>
                      <a:noFill/>
                    </a:lnR>
                    <a:lnT>
                      <a:noFill/>
                    </a:lnT>
                    <a:lnB>
                      <a:noFill/>
                    </a:lnB>
                    <a:solidFill>
                      <a:srgbClr val="FFFFFF"/>
                    </a:solidFill>
                  </a:tcPr>
                </a:tc>
                <a:extLst>
                  <a:ext uri="{0D108BD9-81ED-4DB2-BD59-A6C34878D82A}">
                    <a16:rowId xmlns:a16="http://schemas.microsoft.com/office/drawing/2014/main" val="2852444320"/>
                  </a:ext>
                </a:extLst>
              </a:tr>
              <a:tr h="304800">
                <a:tc>
                  <a:txBody>
                    <a:bodyPr/>
                    <a:lstStyle/>
                    <a:p>
                      <a:pPr algn="r" fontAlgn="ctr"/>
                      <a:r>
                        <a:rPr lang="en-US" sz="700" b="1">
                          <a:effectLst/>
                        </a:rPr>
                        <a:t>2</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3</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01-01-2011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springer</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2011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2</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No</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6</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No work</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Clear</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0.22</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0.2727</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5</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27</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32</a:t>
                      </a:r>
                    </a:p>
                  </a:txBody>
                  <a:tcPr marL="34048" marR="34048" marT="17024" marB="17024" anchor="ctr">
                    <a:lnL>
                      <a:noFill/>
                    </a:lnL>
                    <a:lnR>
                      <a:noFill/>
                    </a:lnR>
                    <a:lnT>
                      <a:noFill/>
                    </a:lnT>
                    <a:lnB>
                      <a:noFill/>
                    </a:lnB>
                    <a:solidFill>
                      <a:srgbClr val="F5F5F5"/>
                    </a:solidFill>
                  </a:tcPr>
                </a:tc>
                <a:extLst>
                  <a:ext uri="{0D108BD9-81ED-4DB2-BD59-A6C34878D82A}">
                    <a16:rowId xmlns:a16="http://schemas.microsoft.com/office/drawing/2014/main" val="1136998476"/>
                  </a:ext>
                </a:extLst>
              </a:tr>
              <a:tr h="304800">
                <a:tc>
                  <a:txBody>
                    <a:bodyPr/>
                    <a:lstStyle/>
                    <a:p>
                      <a:pPr algn="r" fontAlgn="ctr"/>
                      <a:r>
                        <a:rPr lang="en-US" sz="700" b="1">
                          <a:effectLst/>
                        </a:rPr>
                        <a:t>3</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4</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01-01-2011</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springer</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2011</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1</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3</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No</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6</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No work</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Clear</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0.24</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0.2879</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0.75</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0</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3</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10</a:t>
                      </a:r>
                    </a:p>
                  </a:txBody>
                  <a:tcPr marL="34048" marR="34048" marT="17024" marB="17024" anchor="ctr">
                    <a:lnL>
                      <a:noFill/>
                    </a:lnL>
                    <a:lnR>
                      <a:noFill/>
                    </a:lnR>
                    <a:lnT>
                      <a:noFill/>
                    </a:lnT>
                    <a:lnB>
                      <a:noFill/>
                    </a:lnB>
                    <a:solidFill>
                      <a:srgbClr val="FFFFFF"/>
                    </a:solidFill>
                  </a:tcPr>
                </a:tc>
                <a:tc>
                  <a:txBody>
                    <a:bodyPr/>
                    <a:lstStyle/>
                    <a:p>
                      <a:pPr algn="r" fontAlgn="ctr"/>
                      <a:r>
                        <a:rPr lang="en-US" sz="700">
                          <a:effectLst/>
                        </a:rPr>
                        <a:t>13</a:t>
                      </a:r>
                    </a:p>
                  </a:txBody>
                  <a:tcPr marL="34048" marR="34048" marT="17024" marB="17024" anchor="ctr">
                    <a:lnL>
                      <a:noFill/>
                    </a:lnL>
                    <a:lnR>
                      <a:noFill/>
                    </a:lnR>
                    <a:lnT>
                      <a:noFill/>
                    </a:lnT>
                    <a:lnB>
                      <a:noFill/>
                    </a:lnB>
                    <a:solidFill>
                      <a:srgbClr val="FFFFFF"/>
                    </a:solidFill>
                  </a:tcPr>
                </a:tc>
                <a:extLst>
                  <a:ext uri="{0D108BD9-81ED-4DB2-BD59-A6C34878D82A}">
                    <a16:rowId xmlns:a16="http://schemas.microsoft.com/office/drawing/2014/main" val="1345068297"/>
                  </a:ext>
                </a:extLst>
              </a:tr>
              <a:tr h="372575">
                <a:tc>
                  <a:txBody>
                    <a:bodyPr/>
                    <a:lstStyle/>
                    <a:p>
                      <a:pPr algn="r" fontAlgn="ctr"/>
                      <a:r>
                        <a:rPr lang="en-US" sz="700" b="1">
                          <a:effectLst/>
                        </a:rPr>
                        <a:t>4</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5</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01-01-2011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springer</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2011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1</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4</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No</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6</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No work</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Clear</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0.24</a:t>
                      </a:r>
                    </a:p>
                  </a:txBody>
                  <a:tcPr marL="34048" marR="34048" marT="17024" marB="17024" anchor="ctr">
                    <a:lnL>
                      <a:noFill/>
                    </a:lnL>
                    <a:lnR>
                      <a:noFill/>
                    </a:lnR>
                    <a:lnT>
                      <a:noFill/>
                    </a:lnT>
                    <a:lnB>
                      <a:noFill/>
                    </a:lnB>
                    <a:solidFill>
                      <a:srgbClr val="F5F5F5"/>
                    </a:solidFill>
                  </a:tcPr>
                </a:tc>
                <a:tc>
                  <a:txBody>
                    <a:bodyPr/>
                    <a:lstStyle/>
                    <a:p>
                      <a:pPr algn="r" fontAlgn="ctr"/>
                      <a:r>
                        <a:rPr lang="en-US" sz="700" dirty="0">
                          <a:effectLst/>
                        </a:rPr>
                        <a:t>0.2879</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0.75</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0</a:t>
                      </a:r>
                    </a:p>
                  </a:txBody>
                  <a:tcPr marL="34048" marR="34048" marT="17024" marB="17024" anchor="ctr">
                    <a:lnL>
                      <a:noFill/>
                    </a:lnL>
                    <a:lnR>
                      <a:noFill/>
                    </a:lnR>
                    <a:lnT>
                      <a:noFill/>
                    </a:lnT>
                    <a:lnB>
                      <a:noFill/>
                    </a:lnB>
                    <a:solidFill>
                      <a:srgbClr val="F5F5F5"/>
                    </a:solidFill>
                  </a:tcPr>
                </a:tc>
                <a:tc>
                  <a:txBody>
                    <a:bodyPr/>
                    <a:lstStyle/>
                    <a:p>
                      <a:pPr algn="r" fontAlgn="ctr"/>
                      <a:r>
                        <a:rPr lang="en-US" sz="700" dirty="0">
                          <a:effectLst/>
                        </a:rPr>
                        <a:t>0</a:t>
                      </a:r>
                    </a:p>
                  </a:txBody>
                  <a:tcPr marL="34048" marR="34048" marT="17024" marB="17024" anchor="ctr">
                    <a:lnL>
                      <a:noFill/>
                    </a:lnL>
                    <a:lnR>
                      <a:noFill/>
                    </a:lnR>
                    <a:lnT>
                      <a:noFill/>
                    </a:lnT>
                    <a:lnB>
                      <a:noFill/>
                    </a:lnB>
                    <a:solidFill>
                      <a:srgbClr val="F5F5F5"/>
                    </a:solidFill>
                  </a:tcPr>
                </a:tc>
                <a:tc>
                  <a:txBody>
                    <a:bodyPr/>
                    <a:lstStyle/>
                    <a:p>
                      <a:pPr algn="r" fontAlgn="ctr"/>
                      <a:r>
                        <a:rPr lang="en-US" sz="700">
                          <a:effectLst/>
                        </a:rPr>
                        <a:t>1</a:t>
                      </a:r>
                    </a:p>
                  </a:txBody>
                  <a:tcPr marL="34048" marR="34048" marT="17024" marB="17024" anchor="ctr">
                    <a:lnL>
                      <a:noFill/>
                    </a:lnL>
                    <a:lnR>
                      <a:noFill/>
                    </a:lnR>
                    <a:lnT>
                      <a:noFill/>
                    </a:lnT>
                    <a:lnB>
                      <a:noFill/>
                    </a:lnB>
                    <a:solidFill>
                      <a:srgbClr val="F5F5F5"/>
                    </a:solidFill>
                  </a:tcPr>
                </a:tc>
                <a:tc>
                  <a:txBody>
                    <a:bodyPr/>
                    <a:lstStyle/>
                    <a:p>
                      <a:pPr algn="r" fontAlgn="ctr"/>
                      <a:r>
                        <a:rPr lang="en-US" sz="700" dirty="0">
                          <a:effectLst/>
                        </a:rPr>
                        <a:t>1</a:t>
                      </a:r>
                    </a:p>
                  </a:txBody>
                  <a:tcPr marL="34048" marR="34048" marT="17024" marB="17024" anchor="ctr">
                    <a:lnL>
                      <a:noFill/>
                    </a:lnL>
                    <a:lnR>
                      <a:noFill/>
                    </a:lnR>
                    <a:lnT>
                      <a:noFill/>
                    </a:lnT>
                    <a:lnB>
                      <a:noFill/>
                    </a:lnB>
                    <a:solidFill>
                      <a:srgbClr val="F5F5F5"/>
                    </a:solidFill>
                  </a:tcPr>
                </a:tc>
                <a:extLst>
                  <a:ext uri="{0D108BD9-81ED-4DB2-BD59-A6C34878D82A}">
                    <a16:rowId xmlns:a16="http://schemas.microsoft.com/office/drawing/2014/main" val="33936862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3216377"/>
              </p:ext>
            </p:extLst>
          </p:nvPr>
        </p:nvGraphicFramePr>
        <p:xfrm>
          <a:off x="589547" y="3392496"/>
          <a:ext cx="6990348" cy="3465504"/>
        </p:xfrm>
        <a:graphic>
          <a:graphicData uri="http://schemas.openxmlformats.org/drawingml/2006/table">
            <a:tbl>
              <a:tblPr/>
              <a:tblGrid>
                <a:gridCol w="526046">
                  <a:extLst>
                    <a:ext uri="{9D8B030D-6E8A-4147-A177-3AD203B41FA5}">
                      <a16:colId xmlns:a16="http://schemas.microsoft.com/office/drawing/2014/main" val="2130357175"/>
                    </a:ext>
                  </a:extLst>
                </a:gridCol>
                <a:gridCol w="2103764">
                  <a:extLst>
                    <a:ext uri="{9D8B030D-6E8A-4147-A177-3AD203B41FA5}">
                      <a16:colId xmlns:a16="http://schemas.microsoft.com/office/drawing/2014/main" val="3179092427"/>
                    </a:ext>
                  </a:extLst>
                </a:gridCol>
                <a:gridCol w="4360538">
                  <a:extLst>
                    <a:ext uri="{9D8B030D-6E8A-4147-A177-3AD203B41FA5}">
                      <a16:colId xmlns:a16="http://schemas.microsoft.com/office/drawing/2014/main" val="123234415"/>
                    </a:ext>
                  </a:extLst>
                </a:gridCol>
              </a:tblGrid>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Sr.No</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Column Name</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Column Description</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648755"/>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Instant</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Index number</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810942"/>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2</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Dteday</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Date (Format: YYYY-MM-DD)</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170646"/>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3</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Season</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Season Name</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3001218"/>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4</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Yr</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Year</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8728885"/>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5</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Month</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Calibri" panose="020F0502020204030204" pitchFamily="34" charset="0"/>
                        </a:rPr>
                        <a:t>Month (1-12)(Jan-Dec)</a:t>
                      </a:r>
                      <a:endParaRPr lang="en-US" sz="1400" dirty="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7788991"/>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6</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Hr</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Hour(0 to 23)</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078612"/>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7</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Holiday</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Whether the holiday is there or not</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839514"/>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8</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Weekday</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Day of the week</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9433144"/>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9</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Workingday</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Whether it is a working day or not</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307143"/>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10</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Weathersit</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Calibri" panose="020F0502020204030204" pitchFamily="34" charset="0"/>
                        </a:rPr>
                        <a:t>Weather situation</a:t>
                      </a:r>
                      <a:endParaRPr lang="en-US" sz="1400" dirty="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4721095"/>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11</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Temp</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Normalized temperature in Celsius</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4187677"/>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12</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Atemp</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Normalized feeling temperature</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388740"/>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13</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Hum</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Normalized humidity. The Values are divided by 100</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16020"/>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14</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Windspeed</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Normalized Wind speed. Values are divided by 67</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099552"/>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15</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Casual</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Count of casual users</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0530044"/>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16</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Registered</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Number of registered users</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321882"/>
                  </a:ext>
                </a:extLst>
              </a:tr>
              <a:tr h="179440">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17</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Cnt</a:t>
                      </a:r>
                      <a:endParaRPr lang="en-US" sz="140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Calibri" panose="020F0502020204030204" pitchFamily="34" charset="0"/>
                        </a:rPr>
                        <a:t>Count of total rental biked including both casual and registered</a:t>
                      </a:r>
                      <a:endParaRPr lang="en-US" sz="1400" dirty="0">
                        <a:effectLst/>
                      </a:endParaRPr>
                    </a:p>
                  </a:txBody>
                  <a:tcPr marL="52955" marR="52955" marT="35304" marB="3530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399459"/>
                  </a:ext>
                </a:extLst>
              </a:tr>
            </a:tbl>
          </a:graphicData>
        </a:graphic>
      </p:graphicFrame>
    </p:spTree>
    <p:extLst>
      <p:ext uri="{BB962C8B-B14F-4D97-AF65-F5344CB8AC3E}">
        <p14:creationId xmlns:p14="http://schemas.microsoft.com/office/powerpoint/2010/main" val="1898918818"/>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588545-F2D9-5B51-430E-E635E4080F4D}"/>
              </a:ext>
            </a:extLst>
          </p:cNvPr>
          <p:cNvSpPr txBox="1"/>
          <p:nvPr/>
        </p:nvSpPr>
        <p:spPr>
          <a:xfrm>
            <a:off x="-383060" y="0"/>
            <a:ext cx="7636476" cy="646331"/>
          </a:xfrm>
          <a:prstGeom prst="rect">
            <a:avLst/>
          </a:prstGeom>
          <a:noFill/>
        </p:spPr>
        <p:txBody>
          <a:bodyPr wrap="square">
            <a:spAutoFit/>
          </a:bodyPr>
          <a:lstStyle/>
          <a:p>
            <a:pPr algn="ctr"/>
            <a:r>
              <a:rPr lang="en-IN" sz="3600" b="1" dirty="0">
                <a:solidFill>
                  <a:srgbClr val="C00000"/>
                </a:solidFill>
                <a:effectLst>
                  <a:outerShdw blurRad="38100" dist="38100" dir="2700000" algn="tl">
                    <a:srgbClr val="000000">
                      <a:alpha val="43137"/>
                    </a:srgbClr>
                  </a:outerShdw>
                </a:effectLst>
              </a:rPr>
              <a:t>Exploratory Data Analysis Steps</a:t>
            </a:r>
          </a:p>
        </p:txBody>
      </p:sp>
      <p:sp>
        <p:nvSpPr>
          <p:cNvPr id="5" name="TextBox 4">
            <a:extLst>
              <a:ext uri="{FF2B5EF4-FFF2-40B4-BE49-F238E27FC236}">
                <a16:creationId xmlns:a16="http://schemas.microsoft.com/office/drawing/2014/main" id="{AD29D631-05E7-4368-8141-40335DCED5E0}"/>
              </a:ext>
            </a:extLst>
          </p:cNvPr>
          <p:cNvSpPr txBox="1"/>
          <p:nvPr/>
        </p:nvSpPr>
        <p:spPr>
          <a:xfrm>
            <a:off x="295076" y="706838"/>
            <a:ext cx="9503832" cy="5909310"/>
          </a:xfrm>
          <a:prstGeom prst="rect">
            <a:avLst/>
          </a:prstGeom>
          <a:noFill/>
        </p:spPr>
        <p:txBody>
          <a:bodyPr wrap="square">
            <a:spAutoFit/>
          </a:bodyPr>
          <a:lstStyle/>
          <a:p>
            <a:pPr marL="114300" rtl="0">
              <a:spcBef>
                <a:spcPts val="0"/>
              </a:spcBef>
              <a:spcAft>
                <a:spcPts val="0"/>
              </a:spcAft>
            </a:pPr>
            <a:r>
              <a:rPr lang="en-US" sz="1800" b="1" i="0" u="sng" dirty="0">
                <a:solidFill>
                  <a:srgbClr val="212121"/>
                </a:solidFill>
                <a:effectLst/>
                <a:latin typeface="Times New Roman" panose="02020603050405020304" pitchFamily="18" charset="0"/>
              </a:rPr>
              <a:t>Imported Libraries</a:t>
            </a:r>
            <a:r>
              <a:rPr lang="en-US" sz="1800" b="1" i="0" u="none" strike="noStrike" dirty="0">
                <a:solidFill>
                  <a:srgbClr val="212121"/>
                </a:solidFill>
                <a:effectLst/>
                <a:latin typeface="Times New Roman" panose="02020603050405020304" pitchFamily="18" charset="0"/>
              </a:rPr>
              <a:t> </a:t>
            </a:r>
            <a:endParaRPr lang="en-US" b="0" dirty="0">
              <a:effectLst/>
            </a:endParaRPr>
          </a:p>
          <a:p>
            <a:pPr marL="114300" rtl="0">
              <a:spcBef>
                <a:spcPts val="0"/>
              </a:spcBef>
              <a:spcAft>
                <a:spcPts val="0"/>
              </a:spcAft>
            </a:pPr>
            <a:r>
              <a:rPr lang="en-US" sz="1800" b="0" i="0" u="none" strike="noStrike" dirty="0">
                <a:solidFill>
                  <a:srgbClr val="212121"/>
                </a:solidFill>
                <a:effectLst/>
                <a:latin typeface="Times New Roman" panose="02020603050405020304" pitchFamily="18" charset="0"/>
              </a:rPr>
              <a:t>In this part, we imported the required libraries NumPy, Pandas, matplotlib, and seaborn, to perform Exploratory Data Analysis and for prediction, we imported the Scikit learn library.</a:t>
            </a:r>
            <a:endParaRPr lang="en-US" b="0" dirty="0">
              <a:effectLst/>
            </a:endParaRPr>
          </a:p>
          <a:p>
            <a:pPr marL="114300" rtl="0">
              <a:spcBef>
                <a:spcPts val="0"/>
              </a:spcBef>
              <a:spcAft>
                <a:spcPts val="0"/>
              </a:spcAft>
            </a:pPr>
            <a:br>
              <a:rPr lang="en-US" b="0" dirty="0">
                <a:effectLst/>
              </a:rPr>
            </a:br>
            <a:r>
              <a:rPr lang="en-US" sz="1800" b="1" i="0" u="sng" dirty="0">
                <a:solidFill>
                  <a:srgbClr val="212121"/>
                </a:solidFill>
                <a:effectLst/>
                <a:latin typeface="Times New Roman" panose="02020603050405020304" pitchFamily="18" charset="0"/>
              </a:rPr>
              <a:t>Descriptive Statistics</a:t>
            </a:r>
            <a:r>
              <a:rPr lang="en-US" sz="1800" b="1" i="0" u="none" strike="noStrike" dirty="0">
                <a:solidFill>
                  <a:srgbClr val="212121"/>
                </a:solidFill>
                <a:effectLst/>
                <a:latin typeface="Times New Roman" panose="02020603050405020304" pitchFamily="18" charset="0"/>
              </a:rPr>
              <a:t> </a:t>
            </a:r>
            <a:endParaRPr lang="en-US" b="0" dirty="0">
              <a:effectLst/>
            </a:endParaRPr>
          </a:p>
          <a:p>
            <a:pPr marL="114300" rtl="0">
              <a:spcBef>
                <a:spcPts val="0"/>
              </a:spcBef>
              <a:spcAft>
                <a:spcPts val="0"/>
              </a:spcAft>
            </a:pPr>
            <a:r>
              <a:rPr lang="en-US" sz="1800" b="0" i="0" u="none" strike="noStrike" dirty="0">
                <a:solidFill>
                  <a:srgbClr val="212121"/>
                </a:solidFill>
                <a:effectLst/>
                <a:latin typeface="Times New Roman" panose="02020603050405020304" pitchFamily="18" charset="0"/>
              </a:rPr>
              <a:t>In this part, we start by looking at descriptive statistic parameters for the dataset. We will use describe() function to find out mean, median and standard deviation.</a:t>
            </a:r>
          </a:p>
          <a:p>
            <a:pPr marL="114300" rtl="0">
              <a:spcBef>
                <a:spcPts val="0"/>
              </a:spcBef>
              <a:spcAft>
                <a:spcPts val="0"/>
              </a:spcAft>
            </a:pPr>
            <a:endParaRPr lang="en-US" b="0" dirty="0">
              <a:effectLst/>
            </a:endParaRPr>
          </a:p>
          <a:p>
            <a:r>
              <a:rPr lang="en-US" sz="1800" dirty="0"/>
              <a:t> The column data types we can see that the ‘</a:t>
            </a:r>
            <a:r>
              <a:rPr lang="en-US" sz="1800" dirty="0" err="1"/>
              <a:t>dteday</a:t>
            </a:r>
            <a:r>
              <a:rPr lang="en-US" sz="1800" dirty="0"/>
              <a:t>’ is declared to be datetime but    instead it is object type. Similarly, the columns like ‘season’, ‘year’, ‘month’, ‘holiday’,  ‘weekday’, ‘</a:t>
            </a:r>
            <a:r>
              <a:rPr lang="en-US" sz="1800" dirty="0" err="1"/>
              <a:t>workingday</a:t>
            </a:r>
            <a:r>
              <a:rPr lang="en-US" sz="1800" dirty="0"/>
              <a:t>’, ‘</a:t>
            </a:r>
            <a:r>
              <a:rPr lang="en-US" sz="1800" dirty="0" err="1"/>
              <a:t>weathersit</a:t>
            </a:r>
            <a:r>
              <a:rPr lang="en-US" sz="1800" dirty="0"/>
              <a:t>’ has to be in categorical datatype but was found to be object.</a:t>
            </a:r>
          </a:p>
          <a:p>
            <a:br>
              <a:rPr lang="en-US" b="0" dirty="0">
                <a:effectLst/>
              </a:rPr>
            </a:br>
            <a:r>
              <a:rPr lang="en-US" sz="1800" b="1" i="0" u="sng" dirty="0">
                <a:solidFill>
                  <a:srgbClr val="212121"/>
                </a:solidFill>
                <a:effectLst/>
                <a:latin typeface="Times New Roman" panose="02020603050405020304" pitchFamily="18" charset="0"/>
              </a:rPr>
              <a:t>Missing Value Imputation</a:t>
            </a:r>
            <a:endParaRPr lang="en-US" b="0" dirty="0">
              <a:effectLst/>
            </a:endParaRPr>
          </a:p>
          <a:p>
            <a:pPr marL="114300" rtl="0">
              <a:spcBef>
                <a:spcPts val="0"/>
              </a:spcBef>
              <a:spcAft>
                <a:spcPts val="0"/>
              </a:spcAft>
            </a:pPr>
            <a:r>
              <a:rPr lang="en-US" sz="1800" b="0" i="0" u="none" strike="noStrike" dirty="0">
                <a:solidFill>
                  <a:srgbClr val="212121"/>
                </a:solidFill>
                <a:effectLst/>
                <a:latin typeface="Times New Roman" panose="02020603050405020304" pitchFamily="18" charset="0"/>
              </a:rPr>
              <a:t>We will now check for missing values in our dataset. after checking non existed any missing values, In  case if we </a:t>
            </a:r>
            <a:r>
              <a:rPr lang="en-US" dirty="0">
                <a:solidFill>
                  <a:srgbClr val="212121"/>
                </a:solidFill>
                <a:latin typeface="Times New Roman" panose="02020603050405020304" pitchFamily="18" charset="0"/>
              </a:rPr>
              <a:t>have null values we  should  </a:t>
            </a:r>
            <a:r>
              <a:rPr lang="en-US" sz="1800" b="0" i="0" u="none" strike="noStrike" dirty="0">
                <a:solidFill>
                  <a:srgbClr val="212121"/>
                </a:solidFill>
                <a:effectLst/>
                <a:latin typeface="Times New Roman" panose="02020603050405020304" pitchFamily="18" charset="0"/>
              </a:rPr>
              <a:t>Clean the data and Replacing the null values</a:t>
            </a:r>
          </a:p>
          <a:p>
            <a:pPr marL="114300" rtl="0">
              <a:spcBef>
                <a:spcPts val="0"/>
              </a:spcBef>
              <a:spcAft>
                <a:spcPts val="0"/>
              </a:spcAft>
            </a:pPr>
            <a:r>
              <a:rPr lang="en-US" sz="1800" b="0" i="0" u="none" strike="noStrike" dirty="0">
                <a:solidFill>
                  <a:srgbClr val="212121"/>
                </a:solidFill>
                <a:effectLst/>
                <a:latin typeface="Times New Roman" panose="02020603050405020304" pitchFamily="18" charset="0"/>
              </a:rPr>
              <a:t> with mean/median or mode depending on the data type of the particular variable</a:t>
            </a:r>
          </a:p>
          <a:p>
            <a:pPr marL="114300" rtl="0">
              <a:spcBef>
                <a:spcPts val="0"/>
              </a:spcBef>
              <a:spcAft>
                <a:spcPts val="0"/>
              </a:spcAft>
            </a:pPr>
            <a:endParaRPr lang="en-US" b="0" dirty="0">
              <a:effectLst/>
            </a:endParaRPr>
          </a:p>
          <a:p>
            <a:r>
              <a:rPr lang="en-US" dirty="0"/>
              <a:t>  </a:t>
            </a:r>
            <a:r>
              <a:rPr lang="en-US" b="1" u="sng" dirty="0"/>
              <a:t>Detecting outliners using boxplot</a:t>
            </a:r>
          </a:p>
          <a:p>
            <a:endParaRPr lang="en-US" b="1" u="sng" dirty="0"/>
          </a:p>
          <a:p>
            <a:r>
              <a:rPr lang="en-US" dirty="0"/>
              <a:t> The correlation between the variable and visualizing using heatmap </a:t>
            </a:r>
            <a:endParaRPr lang="en-US" b="0" dirty="0">
              <a:effectLst/>
            </a:endParaRPr>
          </a:p>
        </p:txBody>
      </p:sp>
    </p:spTree>
    <p:extLst>
      <p:ext uri="{BB962C8B-B14F-4D97-AF65-F5344CB8AC3E}">
        <p14:creationId xmlns:p14="http://schemas.microsoft.com/office/powerpoint/2010/main" val="142990149"/>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B8CF8E-247B-D777-5BFA-5E949BE16011}"/>
              </a:ext>
            </a:extLst>
          </p:cNvPr>
          <p:cNvSpPr txBox="1"/>
          <p:nvPr/>
        </p:nvSpPr>
        <p:spPr>
          <a:xfrm>
            <a:off x="284205" y="136609"/>
            <a:ext cx="6104238" cy="646331"/>
          </a:xfrm>
          <a:prstGeom prst="rect">
            <a:avLst/>
          </a:prstGeom>
          <a:noFill/>
        </p:spPr>
        <p:txBody>
          <a:bodyPr wrap="square">
            <a:spAutoFit/>
          </a:bodyPr>
          <a:lstStyle/>
          <a:p>
            <a:r>
              <a:rPr lang="en-IN" sz="3600" b="1" i="0" dirty="0">
                <a:solidFill>
                  <a:srgbClr val="C00000"/>
                </a:solidFill>
                <a:effectLst>
                  <a:outerShdw blurRad="38100" dist="38100" dir="2700000" algn="tl">
                    <a:srgbClr val="000000">
                      <a:alpha val="43137"/>
                    </a:srgbClr>
                  </a:outerShdw>
                </a:effectLst>
                <a:latin typeface="Roboto" panose="02000000000000000000" pitchFamily="2" charset="0"/>
              </a:rPr>
              <a:t>Detecting outliers</a:t>
            </a:r>
            <a:endParaRPr lang="en-IN" sz="36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3B7F712-0C6E-C582-D6CD-00E1F0482FDE}"/>
              </a:ext>
            </a:extLst>
          </p:cNvPr>
          <p:cNvSpPr txBox="1"/>
          <p:nvPr/>
        </p:nvSpPr>
        <p:spPr>
          <a:xfrm>
            <a:off x="284205" y="863083"/>
            <a:ext cx="8921578" cy="369332"/>
          </a:xfrm>
          <a:prstGeom prst="rect">
            <a:avLst/>
          </a:prstGeom>
          <a:noFill/>
        </p:spPr>
        <p:txBody>
          <a:bodyPr wrap="square">
            <a:spAutoFit/>
          </a:bodyPr>
          <a:lstStyle/>
          <a:p>
            <a:r>
              <a:rPr lang="en-US" b="0" dirty="0">
                <a:effectLst/>
                <a:latin typeface="Courier New" panose="02070309020205020404" pitchFamily="49" charset="0"/>
              </a:rPr>
              <a:t>Detecting outliers for </a:t>
            </a:r>
            <a:r>
              <a:rPr lang="en-US" b="0" dirty="0" err="1">
                <a:effectLst/>
                <a:latin typeface="Courier New" panose="02070309020205020404" pitchFamily="49" charset="0"/>
              </a:rPr>
              <a:t>cnt</a:t>
            </a:r>
            <a:r>
              <a:rPr lang="en-US" b="0" dirty="0">
                <a:effectLst/>
                <a:latin typeface="Courier New" panose="02070309020205020404" pitchFamily="49" charset="0"/>
              </a:rPr>
              <a:t> , </a:t>
            </a:r>
            <a:r>
              <a:rPr lang="en-US" b="0" dirty="0" err="1">
                <a:effectLst/>
                <a:latin typeface="Courier New" panose="02070309020205020404" pitchFamily="49" charset="0"/>
              </a:rPr>
              <a:t>workingday</a:t>
            </a:r>
            <a:r>
              <a:rPr lang="en-US" b="0" dirty="0">
                <a:effectLst/>
                <a:latin typeface="Courier New" panose="02070309020205020404" pitchFamily="49" charset="0"/>
              </a:rPr>
              <a:t> , weekday , season </a:t>
            </a:r>
          </a:p>
        </p:txBody>
      </p:sp>
      <p:pic>
        <p:nvPicPr>
          <p:cNvPr id="6" name="Picture 5">
            <a:extLst>
              <a:ext uri="{FF2B5EF4-FFF2-40B4-BE49-F238E27FC236}">
                <a16:creationId xmlns:a16="http://schemas.microsoft.com/office/drawing/2014/main" id="{5D64717A-8A51-717A-9218-EFB96085E112}"/>
              </a:ext>
            </a:extLst>
          </p:cNvPr>
          <p:cNvPicPr>
            <a:picLocks noChangeAspect="1"/>
          </p:cNvPicPr>
          <p:nvPr/>
        </p:nvPicPr>
        <p:blipFill>
          <a:blip r:embed="rId2"/>
          <a:stretch>
            <a:fillRect/>
          </a:stretch>
        </p:blipFill>
        <p:spPr>
          <a:xfrm>
            <a:off x="284205" y="1232415"/>
            <a:ext cx="8756033" cy="4132162"/>
          </a:xfrm>
          <a:prstGeom prst="rect">
            <a:avLst/>
          </a:prstGeom>
        </p:spPr>
      </p:pic>
      <p:pic>
        <p:nvPicPr>
          <p:cNvPr id="7" name="Picture 6">
            <a:extLst>
              <a:ext uri="{FF2B5EF4-FFF2-40B4-BE49-F238E27FC236}">
                <a16:creationId xmlns:a16="http://schemas.microsoft.com/office/drawing/2014/main" id="{C788641B-F49C-9612-AF51-A29F561991A7}"/>
              </a:ext>
            </a:extLst>
          </p:cNvPr>
          <p:cNvPicPr>
            <a:picLocks noChangeAspect="1"/>
          </p:cNvPicPr>
          <p:nvPr/>
        </p:nvPicPr>
        <p:blipFill>
          <a:blip r:embed="rId3"/>
          <a:stretch>
            <a:fillRect/>
          </a:stretch>
        </p:blipFill>
        <p:spPr>
          <a:xfrm>
            <a:off x="284205" y="5614308"/>
            <a:ext cx="8785097" cy="1243692"/>
          </a:xfrm>
          <a:prstGeom prst="rect">
            <a:avLst/>
          </a:prstGeom>
        </p:spPr>
      </p:pic>
    </p:spTree>
    <p:extLst>
      <p:ext uri="{BB962C8B-B14F-4D97-AF65-F5344CB8AC3E}">
        <p14:creationId xmlns:p14="http://schemas.microsoft.com/office/powerpoint/2010/main" val="3830577355"/>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5496D-9F1E-6895-663D-F966AB87408C}"/>
              </a:ext>
            </a:extLst>
          </p:cNvPr>
          <p:cNvSpPr txBox="1"/>
          <p:nvPr/>
        </p:nvSpPr>
        <p:spPr>
          <a:xfrm>
            <a:off x="222421" y="297247"/>
            <a:ext cx="6104238" cy="369332"/>
          </a:xfrm>
          <a:prstGeom prst="rect">
            <a:avLst/>
          </a:prstGeom>
          <a:noFill/>
        </p:spPr>
        <p:txBody>
          <a:bodyPr wrap="square">
            <a:spAutoFit/>
          </a:bodyPr>
          <a:lstStyle/>
          <a:p>
            <a:r>
              <a:rPr lang="en-US" sz="1800" b="1" dirty="0">
                <a:effectLst/>
                <a:latin typeface="Courier New" panose="02070309020205020404" pitchFamily="49" charset="0"/>
              </a:rPr>
              <a:t>Detecting outliers for </a:t>
            </a:r>
            <a:r>
              <a:rPr lang="en-US" sz="1800" b="1" dirty="0" err="1">
                <a:effectLst/>
                <a:latin typeface="Courier New" panose="02070309020205020404" pitchFamily="49" charset="0"/>
              </a:rPr>
              <a:t>temp,hum,windspeed</a:t>
            </a:r>
            <a:endParaRPr lang="en-US" sz="1800" b="1" dirty="0">
              <a:effectLst/>
              <a:latin typeface="Courier New" panose="02070309020205020404" pitchFamily="49" charset="0"/>
            </a:endParaRPr>
          </a:p>
        </p:txBody>
      </p:sp>
      <p:pic>
        <p:nvPicPr>
          <p:cNvPr id="4" name="Picture 3">
            <a:extLst>
              <a:ext uri="{FF2B5EF4-FFF2-40B4-BE49-F238E27FC236}">
                <a16:creationId xmlns:a16="http://schemas.microsoft.com/office/drawing/2014/main" id="{E9B71609-32FA-D021-D86E-4182993C0780}"/>
              </a:ext>
            </a:extLst>
          </p:cNvPr>
          <p:cNvPicPr>
            <a:picLocks noChangeAspect="1"/>
          </p:cNvPicPr>
          <p:nvPr/>
        </p:nvPicPr>
        <p:blipFill>
          <a:blip r:embed="rId2"/>
          <a:stretch>
            <a:fillRect/>
          </a:stretch>
        </p:blipFill>
        <p:spPr>
          <a:xfrm>
            <a:off x="222421" y="979319"/>
            <a:ext cx="8596105" cy="4198162"/>
          </a:xfrm>
          <a:prstGeom prst="rect">
            <a:avLst/>
          </a:prstGeom>
        </p:spPr>
      </p:pic>
      <p:pic>
        <p:nvPicPr>
          <p:cNvPr id="5" name="Picture 4">
            <a:extLst>
              <a:ext uri="{FF2B5EF4-FFF2-40B4-BE49-F238E27FC236}">
                <a16:creationId xmlns:a16="http://schemas.microsoft.com/office/drawing/2014/main" id="{2E3D3B0B-D882-5B8F-0F98-B09545E36AFF}"/>
              </a:ext>
            </a:extLst>
          </p:cNvPr>
          <p:cNvPicPr>
            <a:picLocks noChangeAspect="1"/>
          </p:cNvPicPr>
          <p:nvPr/>
        </p:nvPicPr>
        <p:blipFill>
          <a:blip r:embed="rId3"/>
          <a:stretch>
            <a:fillRect/>
          </a:stretch>
        </p:blipFill>
        <p:spPr>
          <a:xfrm>
            <a:off x="222421" y="5394409"/>
            <a:ext cx="9217951" cy="975445"/>
          </a:xfrm>
          <a:prstGeom prst="rect">
            <a:avLst/>
          </a:prstGeom>
        </p:spPr>
      </p:pic>
    </p:spTree>
    <p:extLst>
      <p:ext uri="{BB962C8B-B14F-4D97-AF65-F5344CB8AC3E}">
        <p14:creationId xmlns:p14="http://schemas.microsoft.com/office/powerpoint/2010/main" val="3592219254"/>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1A60A4-3726-7781-305C-4D59A529F383}"/>
              </a:ext>
            </a:extLst>
          </p:cNvPr>
          <p:cNvPicPr>
            <a:picLocks noChangeAspect="1"/>
          </p:cNvPicPr>
          <p:nvPr/>
        </p:nvPicPr>
        <p:blipFill>
          <a:blip r:embed="rId2"/>
          <a:stretch>
            <a:fillRect/>
          </a:stretch>
        </p:blipFill>
        <p:spPr>
          <a:xfrm>
            <a:off x="-1" y="-18535"/>
            <a:ext cx="12192001" cy="6895070"/>
          </a:xfrm>
          <a:prstGeom prst="rect">
            <a:avLst/>
          </a:prstGeom>
        </p:spPr>
      </p:pic>
    </p:spTree>
    <p:extLst>
      <p:ext uri="{BB962C8B-B14F-4D97-AF65-F5344CB8AC3E}">
        <p14:creationId xmlns:p14="http://schemas.microsoft.com/office/powerpoint/2010/main" val="691942706"/>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077A-E917-FA67-47D2-028452665DDC}"/>
              </a:ext>
            </a:extLst>
          </p:cNvPr>
          <p:cNvSpPr>
            <a:spLocks noGrp="1"/>
          </p:cNvSpPr>
          <p:nvPr>
            <p:ph type="title"/>
          </p:nvPr>
        </p:nvSpPr>
        <p:spPr>
          <a:xfrm>
            <a:off x="82323" y="98967"/>
            <a:ext cx="8596668" cy="1013141"/>
          </a:xfrm>
        </p:spPr>
        <p:txBody>
          <a:bodyPr>
            <a:normAutofit/>
          </a:bodyPr>
          <a:lstStyle/>
          <a:p>
            <a:r>
              <a:rPr lang="en-IN" sz="4800" b="1" dirty="0">
                <a:solidFill>
                  <a:srgbClr val="C00000"/>
                </a:solidFill>
                <a:effectLst>
                  <a:outerShdw blurRad="38100" dist="38100" dir="2700000" algn="tl">
                    <a:srgbClr val="000000">
                      <a:alpha val="43137"/>
                    </a:srgbClr>
                  </a:outerShdw>
                </a:effectLst>
              </a:rPr>
              <a:t>Data Visualization</a:t>
            </a:r>
            <a:endParaRPr lang="en-US" sz="4800" b="1" dirty="0">
              <a:solidFill>
                <a:srgbClr val="C00000"/>
              </a:solidFill>
              <a:effectLst>
                <a:outerShdw blurRad="38100" dist="38100" dir="2700000" algn="tl">
                  <a:srgbClr val="000000">
                    <a:alpha val="43137"/>
                  </a:srgbClr>
                </a:outerShdw>
              </a:effectLst>
            </a:endParaRPr>
          </a:p>
        </p:txBody>
      </p:sp>
      <p:pic>
        <p:nvPicPr>
          <p:cNvPr id="4" name="Picture 4">
            <a:extLst>
              <a:ext uri="{FF2B5EF4-FFF2-40B4-BE49-F238E27FC236}">
                <a16:creationId xmlns:a16="http://schemas.microsoft.com/office/drawing/2014/main" id="{42457ECC-9DBD-D74C-A7A5-8ACD222C9AF4}"/>
              </a:ext>
            </a:extLst>
          </p:cNvPr>
          <p:cNvPicPr>
            <a:picLocks noGrp="1" noChangeAspect="1"/>
          </p:cNvPicPr>
          <p:nvPr>
            <p:ph idx="1"/>
          </p:nvPr>
        </p:nvPicPr>
        <p:blipFill>
          <a:blip r:embed="rId2"/>
          <a:stretch>
            <a:fillRect/>
          </a:stretch>
        </p:blipFill>
        <p:spPr>
          <a:xfrm>
            <a:off x="4815068" y="772932"/>
            <a:ext cx="3863924" cy="3231909"/>
          </a:xfrm>
        </p:spPr>
      </p:pic>
      <p:pic>
        <p:nvPicPr>
          <p:cNvPr id="5" name="Picture 5">
            <a:extLst>
              <a:ext uri="{FF2B5EF4-FFF2-40B4-BE49-F238E27FC236}">
                <a16:creationId xmlns:a16="http://schemas.microsoft.com/office/drawing/2014/main" id="{5213F4F6-B3E0-96D1-1FBA-A465376C687A}"/>
              </a:ext>
            </a:extLst>
          </p:cNvPr>
          <p:cNvPicPr>
            <a:picLocks noChangeAspect="1"/>
          </p:cNvPicPr>
          <p:nvPr/>
        </p:nvPicPr>
        <p:blipFill>
          <a:blip r:embed="rId3"/>
          <a:stretch>
            <a:fillRect/>
          </a:stretch>
        </p:blipFill>
        <p:spPr>
          <a:xfrm>
            <a:off x="4508105" y="4004841"/>
            <a:ext cx="4170886" cy="2754192"/>
          </a:xfrm>
          <a:prstGeom prst="rect">
            <a:avLst/>
          </a:prstGeom>
        </p:spPr>
      </p:pic>
      <p:sp>
        <p:nvSpPr>
          <p:cNvPr id="6" name="Content Placeholder 2">
            <a:extLst>
              <a:ext uri="{FF2B5EF4-FFF2-40B4-BE49-F238E27FC236}">
                <a16:creationId xmlns:a16="http://schemas.microsoft.com/office/drawing/2014/main" id="{1D601144-6A7C-DB40-8336-F27D42733C8F}"/>
              </a:ext>
            </a:extLst>
          </p:cNvPr>
          <p:cNvSpPr txBox="1">
            <a:spLocks/>
          </p:cNvSpPr>
          <p:nvPr/>
        </p:nvSpPr>
        <p:spPr>
          <a:xfrm>
            <a:off x="144760" y="1388962"/>
            <a:ext cx="4496687" cy="52317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800" dirty="0"/>
              <a:t>The histogram and </a:t>
            </a:r>
            <a:r>
              <a:rPr lang="en-IN" sz="2800" dirty="0" err="1"/>
              <a:t>histoplot</a:t>
            </a:r>
            <a:r>
              <a:rPr lang="en-IN" sz="2800" dirty="0"/>
              <a:t> graph tells that the distribution of target variable is not normal instead it is right skewed. Meaning majority of the data is concentrated on right side of distribution and left side data is populated</a:t>
            </a:r>
            <a:endParaRPr lang="en-US" sz="2800" dirty="0"/>
          </a:p>
        </p:txBody>
      </p:sp>
    </p:spTree>
    <p:extLst>
      <p:ext uri="{BB962C8B-B14F-4D97-AF65-F5344CB8AC3E}">
        <p14:creationId xmlns:p14="http://schemas.microsoft.com/office/powerpoint/2010/main" val="2047777827"/>
      </p:ext>
    </p:extLst>
  </p:cSld>
  <p:clrMapOvr>
    <a:masterClrMapping/>
  </p:clrMapOvr>
  <mc:AlternateContent xmlns:mc="http://schemas.openxmlformats.org/markup-compatibility/2006" xmlns:p15="http://schemas.microsoft.com/office/powerpoint/2012/main">
    <mc:Choice Requires="p15">
      <p:transition spd="med">
        <p15:prstTrans prst="wind"/>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TotalTime>
  <Words>2406</Words>
  <Application>Microsoft Office PowerPoint</Application>
  <PresentationFormat>Widescreen</PresentationFormat>
  <Paragraphs>407</Paragraphs>
  <Slides>28</Slides>
  <Notes>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28</vt:i4>
      </vt:variant>
    </vt:vector>
  </HeadingPairs>
  <TitlesOfParts>
    <vt:vector size="46" baseType="lpstr">
      <vt:lpstr>-apple-system</vt:lpstr>
      <vt:lpstr>Arial</vt:lpstr>
      <vt:lpstr>Bookman Old Style</vt:lpstr>
      <vt:lpstr>Calibri</vt:lpstr>
      <vt:lpstr>Courier New</vt:lpstr>
      <vt:lpstr>Georgia</vt:lpstr>
      <vt:lpstr>Helvetica Neue</vt:lpstr>
      <vt:lpstr>Lato</vt:lpstr>
      <vt:lpstr>Nunito</vt:lpstr>
      <vt:lpstr>Roboto</vt:lpstr>
      <vt:lpstr>source-serif-pro</vt:lpstr>
      <vt:lpstr>SSP Local</vt:lpstr>
      <vt:lpstr>Times New Roman</vt:lpstr>
      <vt:lpstr>Trebuchet MS</vt:lpstr>
      <vt:lpstr>Verdana</vt:lpstr>
      <vt:lpstr>Wingdings</vt:lpstr>
      <vt:lpstr>Wingdings 3</vt:lpstr>
      <vt:lpstr>Facet</vt:lpstr>
      <vt:lpstr> BIKE RENTAL PROJECT   </vt:lpstr>
      <vt:lpstr>PowerPoint Presentation</vt:lpstr>
      <vt:lpstr>Problem Statement</vt:lpstr>
      <vt:lpstr>PowerPoint Presentation</vt:lpstr>
      <vt:lpstr>PowerPoint Presentation</vt:lpstr>
      <vt:lpstr>PowerPoint Presentation</vt:lpstr>
      <vt:lpstr>PowerPoint Presentation</vt:lpstr>
      <vt:lpstr>PowerPoint Presentation</vt:lpstr>
      <vt:lpstr>Data Visualization</vt:lpstr>
      <vt:lpstr>PowerPoint Presentation</vt:lpstr>
      <vt:lpstr>Monthly And Seasonal wise Distribution</vt:lpstr>
      <vt:lpstr>Yearly And Working day wise distribution</vt:lpstr>
      <vt:lpstr>Holiday wise And Weather wise distribution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RENTAL</dc:title>
  <dc:creator>yogesh.nagane4@gmail.com</dc:creator>
  <cp:lastModifiedBy>vamsh</cp:lastModifiedBy>
  <cp:revision>33</cp:revision>
  <dcterms:created xsi:type="dcterms:W3CDTF">2023-05-13T05:58:40Z</dcterms:created>
  <dcterms:modified xsi:type="dcterms:W3CDTF">2023-11-24T15:01:19Z</dcterms:modified>
</cp:coreProperties>
</file>